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2"/>
  </p:notesMasterIdLst>
  <p:sldIdLst>
    <p:sldId id="256" r:id="rId5"/>
    <p:sldId id="402" r:id="rId6"/>
    <p:sldId id="311" r:id="rId7"/>
    <p:sldId id="314" r:id="rId8"/>
    <p:sldId id="312" r:id="rId9"/>
    <p:sldId id="404" r:id="rId10"/>
    <p:sldId id="2706" r:id="rId11"/>
    <p:sldId id="2736" r:id="rId12"/>
    <p:sldId id="2755" r:id="rId13"/>
    <p:sldId id="2726" r:id="rId14"/>
    <p:sldId id="2724" r:id="rId15"/>
    <p:sldId id="2738" r:id="rId16"/>
    <p:sldId id="2739" r:id="rId17"/>
    <p:sldId id="2740" r:id="rId18"/>
    <p:sldId id="2727" r:id="rId19"/>
    <p:sldId id="2741" r:id="rId20"/>
    <p:sldId id="2757" r:id="rId21"/>
    <p:sldId id="2744" r:id="rId22"/>
    <p:sldId id="2745" r:id="rId23"/>
    <p:sldId id="2746" r:id="rId24"/>
    <p:sldId id="2747" r:id="rId25"/>
    <p:sldId id="2749" r:id="rId26"/>
    <p:sldId id="2751" r:id="rId27"/>
    <p:sldId id="2753" r:id="rId28"/>
    <p:sldId id="346" r:id="rId29"/>
    <p:sldId id="2754" r:id="rId30"/>
    <p:sldId id="390" r:id="rId31"/>
  </p:sldIdLst>
  <p:sldSz cx="12192000" cy="6858000"/>
  <p:notesSz cx="6858000" cy="9144000"/>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p:defaultTextStyle>
  <p:extLst>
    <p:ext uri="{EFAFB233-063F-42B5-8137-9DF3F51BA10A}">
      <p15:sldGuideLst xmlns:p15="http://schemas.microsoft.com/office/powerpoint/2012/main">
        <p15:guide id="1" orient="horz" pos="1911" userDrawn="1">
          <p15:clr>
            <a:srgbClr val="A4A3A4"/>
          </p15:clr>
        </p15:guide>
        <p15:guide id="2" pos="234" userDrawn="1">
          <p15:clr>
            <a:srgbClr val="A4A3A4"/>
          </p15:clr>
        </p15:guide>
        <p15:guide id="3" orient="horz" pos="981" userDrawn="1">
          <p15:clr>
            <a:srgbClr val="A4A3A4"/>
          </p15:clr>
        </p15:guide>
        <p15:guide id="4" orient="horz" pos="2523" userDrawn="1">
          <p15:clr>
            <a:srgbClr val="A4A3A4"/>
          </p15:clr>
        </p15:guide>
        <p15:guide id="5" orient="horz" pos="1570" userDrawn="1">
          <p15:clr>
            <a:srgbClr val="A4A3A4"/>
          </p15:clr>
        </p15:guide>
        <p15:guide id="6" pos="5065" userDrawn="1">
          <p15:clr>
            <a:srgbClr val="A4A3A4"/>
          </p15:clr>
        </p15:guide>
        <p15:guide id="7" orient="horz" pos="1979" userDrawn="1">
          <p15:clr>
            <a:srgbClr val="A4A3A4"/>
          </p15:clr>
        </p15:guide>
        <p15:guide id="8"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Christine Berg" initials="AB" lastIdx="32" clrIdx="0">
    <p:extLst>
      <p:ext uri="{19B8F6BF-5375-455C-9EA6-DF929625EA0E}">
        <p15:presenceInfo xmlns:p15="http://schemas.microsoft.com/office/powerpoint/2012/main" userId="S-1-5-21-613775786-3661600701-2283250920-166425" providerId="AD"/>
      </p:ext>
    </p:extLst>
  </p:cmAuthor>
  <p:cmAuthor id="2" name="Tjede Funk" initials="TF" lastIdx="1" clrIdx="1">
    <p:extLst>
      <p:ext uri="{19B8F6BF-5375-455C-9EA6-DF929625EA0E}">
        <p15:presenceInfo xmlns:p15="http://schemas.microsoft.com/office/powerpoint/2012/main" userId="S-1-5-21-613775786-3661600701-2283250920-325508" providerId="AD"/>
      </p:ext>
    </p:extLst>
  </p:cmAuthor>
  <p:cmAuthor id="3" name="Ylva Tegner" initials="YT" lastIdx="6" clrIdx="2">
    <p:extLst>
      <p:ext uri="{19B8F6BF-5375-455C-9EA6-DF929625EA0E}">
        <p15:presenceInfo xmlns:p15="http://schemas.microsoft.com/office/powerpoint/2012/main" userId="S::ylva.tegner@gullers.se::542b344a-2c74-4fe9-bd46-1d702d21164e" providerId="AD"/>
      </p:ext>
    </p:extLst>
  </p:cmAuthor>
  <p:cmAuthor id="4" name="Ann-Christine Berg" initials="AB [2]" lastIdx="35" clrIdx="3">
    <p:extLst>
      <p:ext uri="{19B8F6BF-5375-455C-9EA6-DF929625EA0E}">
        <p15:presenceInfo xmlns:p15="http://schemas.microsoft.com/office/powerpoint/2012/main" userId="S::ann-christine.berg@sll.se::082aa28a-2a5e-415d-8bdc-29b8bfe1f0ad" providerId="AD"/>
      </p:ext>
    </p:extLst>
  </p:cmAuthor>
  <p:cmAuthor id="5" name="Gustaf Befrits" initials="GB" lastIdx="12" clrIdx="4">
    <p:extLst>
      <p:ext uri="{19B8F6BF-5375-455C-9EA6-DF929625EA0E}">
        <p15:presenceInfo xmlns:p15="http://schemas.microsoft.com/office/powerpoint/2012/main" userId="S::gustaf.befrits@regionstockholm.se::f2d33e97-0288-44a2-94fa-a1de77790f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13B"/>
    <a:srgbClr val="F38F3D"/>
    <a:srgbClr val="F38F31"/>
    <a:srgbClr val="7AB919"/>
    <a:srgbClr val="972C41"/>
    <a:srgbClr val="B13440"/>
    <a:srgbClr val="FFFFFF"/>
    <a:srgbClr val="3FAFEF"/>
    <a:srgbClr val="008CC8"/>
    <a:srgbClr val="E9E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4" autoAdjust="0"/>
    <p:restoredTop sz="81646" autoAdjust="0"/>
  </p:normalViewPr>
  <p:slideViewPr>
    <p:cSldViewPr snapToGrid="0">
      <p:cViewPr varScale="1">
        <p:scale>
          <a:sx n="54" d="100"/>
          <a:sy n="54" d="100"/>
        </p:scale>
        <p:origin x="908" y="56"/>
      </p:cViewPr>
      <p:guideLst>
        <p:guide orient="horz" pos="1911"/>
        <p:guide pos="234"/>
        <p:guide orient="horz" pos="981"/>
        <p:guide orient="horz" pos="2523"/>
        <p:guide orient="horz" pos="1570"/>
        <p:guide pos="5065"/>
        <p:guide orient="horz" pos="1979"/>
        <p:guide orient="horz" pos="2183"/>
      </p:guideLst>
    </p:cSldViewPr>
  </p:slideViewPr>
  <p:notesTextViewPr>
    <p:cViewPr>
      <p:scale>
        <a:sx n="100" d="100"/>
        <a:sy n="100" d="100"/>
      </p:scale>
      <p:origin x="0" y="0"/>
    </p:cViewPr>
  </p:notesTextViewPr>
  <p:sorterViewPr>
    <p:cViewPr>
      <p:scale>
        <a:sx n="129" d="100"/>
        <a:sy n="12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sv-SE"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sv-SE" dirty="0"/>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sv-SE"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39F56C83-3508-4DF3-A02B-BBBCC8BE3867}" type="slidenum">
              <a:rPr lang="sv-SE"/>
              <a:pPr/>
              <a:t>‹#›</a:t>
            </a:fld>
            <a:endParaRPr lang="sv-SE" dirty="0"/>
          </a:p>
        </p:txBody>
      </p:sp>
    </p:spTree>
    <p:extLst>
      <p:ext uri="{BB962C8B-B14F-4D97-AF65-F5344CB8AC3E}">
        <p14:creationId xmlns:p14="http://schemas.microsoft.com/office/powerpoint/2010/main" val="396483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pitchFamily="1" charset="-128"/>
        <a:cs typeface="+mn-cs"/>
      </a:defRPr>
    </a:lvl1pPr>
    <a:lvl2pPr marL="457200" algn="l" rtl="0" fontAlgn="base">
      <a:spcBef>
        <a:spcPct val="30000"/>
      </a:spcBef>
      <a:spcAft>
        <a:spcPct val="0"/>
      </a:spcAft>
      <a:defRPr sz="1200" kern="1200">
        <a:solidFill>
          <a:schemeClr val="tx1"/>
        </a:solidFill>
        <a:latin typeface="Arial" charset="0"/>
        <a:ea typeface="Geneva" pitchFamily="1" charset="-128"/>
        <a:cs typeface="+mn-cs"/>
      </a:defRPr>
    </a:lvl2pPr>
    <a:lvl3pPr marL="914400" algn="l" rtl="0" fontAlgn="base">
      <a:spcBef>
        <a:spcPct val="30000"/>
      </a:spcBef>
      <a:spcAft>
        <a:spcPct val="0"/>
      </a:spcAft>
      <a:defRPr sz="1200" kern="1200">
        <a:solidFill>
          <a:schemeClr val="tx1"/>
        </a:solidFill>
        <a:latin typeface="Arial" charset="0"/>
        <a:ea typeface="Geneva" pitchFamily="1" charset="-128"/>
        <a:cs typeface="+mn-cs"/>
      </a:defRPr>
    </a:lvl3pPr>
    <a:lvl4pPr marL="1371600" algn="l" rtl="0" fontAlgn="base">
      <a:spcBef>
        <a:spcPct val="30000"/>
      </a:spcBef>
      <a:spcAft>
        <a:spcPct val="0"/>
      </a:spcAft>
      <a:defRPr sz="1200" kern="1200">
        <a:solidFill>
          <a:schemeClr val="tx1"/>
        </a:solidFill>
        <a:latin typeface="Arial" charset="0"/>
        <a:ea typeface="Geneva" pitchFamily="1" charset="-128"/>
        <a:cs typeface="+mn-cs"/>
      </a:defRPr>
    </a:lvl4pPr>
    <a:lvl5pPr marL="1828800" algn="l" rtl="0" fontAlgn="base">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Denna presentation innehåller bland annat de huvudslutsatser som finns i delrapporten </a:t>
            </a:r>
            <a:r>
              <a:rPr lang="sv-SE" sz="1200" b="0" i="1" kern="1200" dirty="0">
                <a:solidFill>
                  <a:schemeClr val="tx1"/>
                </a:solidFill>
                <a:effectLst/>
                <a:latin typeface="Arial" charset="0"/>
                <a:ea typeface="Geneva" pitchFamily="1" charset="-128"/>
                <a:cs typeface="+mn-cs"/>
              </a:rPr>
              <a:t>Läkemedel och medicinteknik</a:t>
            </a:r>
            <a:r>
              <a:rPr lang="sv-SE" dirty="0"/>
              <a:t>. Delrapporten ingår i en serie av rapporter som tillsammans kommer utgöra underlag för en slutgiltig rapport från långtidsutredningen ”Hälso- och sjukvården 2040”.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a:t>
            </a:fld>
            <a:endParaRPr lang="sv-SE" dirty="0"/>
          </a:p>
        </p:txBody>
      </p:sp>
    </p:spTree>
    <p:extLst>
      <p:ext uri="{BB962C8B-B14F-4D97-AF65-F5344CB8AC3E}">
        <p14:creationId xmlns:p14="http://schemas.microsoft.com/office/powerpoint/2010/main" val="351678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10</a:t>
            </a:fld>
            <a:endParaRPr lang="sv-SE" dirty="0"/>
          </a:p>
        </p:txBody>
      </p:sp>
    </p:spTree>
    <p:extLst>
      <p:ext uri="{BB962C8B-B14F-4D97-AF65-F5344CB8AC3E}">
        <p14:creationId xmlns:p14="http://schemas.microsoft.com/office/powerpoint/2010/main" val="296653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dirty="0">
                <a:latin typeface="Arial" charset="0"/>
                <a:ea typeface="Geneva" pitchFamily="1" charset="-128"/>
              </a:rPr>
              <a:t>Visionen</a:t>
            </a:r>
            <a:r>
              <a:rPr lang="sv-SE" sz="1200" dirty="0">
                <a:latin typeface="Arial" charset="0"/>
                <a:ea typeface="Geneva" pitchFamily="1" charset="-128"/>
              </a:rPr>
              <a:t> för strategin är ”</a:t>
            </a:r>
            <a:r>
              <a:rPr lang="sv-SE" sz="1200" i="1" dirty="0">
                <a:latin typeface="Arial" charset="0"/>
                <a:ea typeface="Geneva" pitchFamily="1" charset="-128"/>
              </a:rPr>
              <a:t>Rätt läkemedelsanvändning till nytta för patient och samhälle</a:t>
            </a:r>
            <a:r>
              <a:rPr lang="sv-SE" sz="1200" dirty="0">
                <a:latin typeface="Arial" charset="0"/>
                <a:ea typeface="Geneva" pitchFamily="1" charset="-128"/>
              </a:rPr>
              <a:t>. ”</a:t>
            </a:r>
          </a:p>
          <a:p>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11</a:t>
            </a:fld>
            <a:endParaRPr lang="sv-SE" dirty="0"/>
          </a:p>
        </p:txBody>
      </p:sp>
    </p:spTree>
    <p:extLst>
      <p:ext uri="{BB962C8B-B14F-4D97-AF65-F5344CB8AC3E}">
        <p14:creationId xmlns:p14="http://schemas.microsoft.com/office/powerpoint/2010/main" val="241350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dirty="0">
                <a:latin typeface="Arial" charset="0"/>
              </a:rPr>
              <a:t>Tandvårds- och läkemedelsförmånsverket, TLV, fattar beslut om subvention av läkemedel som förskrivs på̊ recept, enligt lagen om läkemedelsförmåner.</a:t>
            </a:r>
          </a:p>
          <a:p>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12</a:t>
            </a:fld>
            <a:endParaRPr lang="sv-SE" dirty="0"/>
          </a:p>
        </p:txBody>
      </p:sp>
    </p:spTree>
    <p:extLst>
      <p:ext uri="{BB962C8B-B14F-4D97-AF65-F5344CB8AC3E}">
        <p14:creationId xmlns:p14="http://schemas.microsoft.com/office/powerpoint/2010/main" val="415708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Geneva" pitchFamily="1" charset="-128"/>
                <a:cs typeface="+mn-cs"/>
              </a:rPr>
              <a:t>Region Stockholms läkemedelskommitté́ är ett rådgivande expertorgan i frågor kring läkemedel och läkemedelsnära medicinteknik med huvuduppdrag att verka för en säker, rationell och kostnadseffektiv användning av läkemedel och läkemedelsnära medicinteknik inom Region Stockholm.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Geneva" pitchFamily="1" charset="-128"/>
                <a:cs typeface="+mn-cs"/>
              </a:rPr>
              <a:t>* Evidensbaserade läkemedelsrekommendationer.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Geneva" pitchFamily="1" charset="-128"/>
                <a:cs typeface="+mn-cs"/>
              </a:rPr>
              <a:t>**Gemensam läkemedelslista och olika beslutsstöd där Janusmeds tjänster har bidragit till att ge förskrivarna en bättre överblick över läkemedelsbehandlingen. </a:t>
            </a: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13</a:t>
            </a:fld>
            <a:endParaRPr lang="sv-SE" dirty="0"/>
          </a:p>
        </p:txBody>
      </p:sp>
    </p:spTree>
    <p:extLst>
      <p:ext uri="{BB962C8B-B14F-4D97-AF65-F5344CB8AC3E}">
        <p14:creationId xmlns:p14="http://schemas.microsoft.com/office/powerpoint/2010/main" val="3774923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b="1" dirty="0"/>
              <a:t>Visionen</a:t>
            </a:r>
            <a:r>
              <a:rPr lang="sv-SE" dirty="0"/>
              <a:t> är medicinsk ändamålsenlig och säker läkemedelsanvändning</a:t>
            </a:r>
          </a:p>
          <a:p>
            <a:endParaRPr lang="sv-SE" dirty="0"/>
          </a:p>
          <a:p>
            <a:endParaRPr lang="sv-SE" dirty="0"/>
          </a:p>
          <a:p>
            <a:r>
              <a:rPr lang="sv-SE" b="1" dirty="0"/>
              <a:t>Prissättning av offentligt finansierade läkemedel </a:t>
            </a:r>
            <a:r>
              <a:rPr lang="sv-SE" dirty="0"/>
              <a:t>är transparent och baseras i huvudsak på lagen om offentlig upphandling och lagen om läkemedelsförmåner. </a:t>
            </a:r>
            <a:r>
              <a:rPr lang="sv-SE" sz="1200" kern="1200" dirty="0">
                <a:solidFill>
                  <a:schemeClr val="tx1"/>
                </a:solidFill>
                <a:effectLst/>
                <a:latin typeface="Arial" charset="0"/>
                <a:ea typeface="Geneva" pitchFamily="1" charset="-128"/>
                <a:cs typeface="+mn-cs"/>
              </a:rPr>
              <a:t>För att förbättra möjligheterna att bedriva en modern hälso­- och sjukvård har nuvarande system för finansiering, subvention och prissättning av läkemedel setts över i den så kallade Läkemedelsutredningen (2018). I slutbetänkandet föreslås bland annat ett särskilt statsbidrag för att stötta användningen inom vissa nya läkemedelsområden, exempelvis cell­ och genterapier. Utredningen föreslår att dagens riktade statsbidrag för läkemedelsförmånerna förs över till det generella statsbidraget, samtidigt som regionerna får behålla all återbetalning från avtal med läkemedelsbolag. I dag delar stat och regioner på detta. </a:t>
            </a:r>
          </a:p>
          <a:p>
            <a:endParaRPr lang="sv-SE" dirty="0"/>
          </a:p>
          <a:p>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14</a:t>
            </a:fld>
            <a:endParaRPr lang="sv-SE" dirty="0"/>
          </a:p>
        </p:txBody>
      </p:sp>
    </p:spTree>
    <p:extLst>
      <p:ext uri="{BB962C8B-B14F-4D97-AF65-F5344CB8AC3E}">
        <p14:creationId xmlns:p14="http://schemas.microsoft.com/office/powerpoint/2010/main" val="4062663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Geneva" pitchFamily="1" charset="-128"/>
                <a:cs typeface="+mn-cs"/>
              </a:rPr>
              <a:t>Sverige har internationellt sett en relativt låg andel läkemedel tillgängliga receptfritt, men de har ökat över tid. Sedan 2009 har även ett urval receptfria läkemedel fått tillstånd att säljas utanför apotek.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Geneva" pitchFamily="1" charset="-128"/>
                <a:cs typeface="+mn-cs"/>
              </a:rPr>
              <a:t>En utgångspunkt för kvalitet i läkemedelsanvändningen är WHO:s begrepp ”rationell läkemedelsanvändning”. Det innebär att rätt läkemedel ges till rätt patient, i en individuellt avpassad dosering och behandlingstid, samt till lägsta möjliga kostnad för patienterna och samhället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15</a:t>
            </a:fld>
            <a:endParaRPr lang="sv-SE" dirty="0"/>
          </a:p>
        </p:txBody>
      </p:sp>
    </p:spTree>
    <p:extLst>
      <p:ext uri="{BB962C8B-B14F-4D97-AF65-F5344CB8AC3E}">
        <p14:creationId xmlns:p14="http://schemas.microsoft.com/office/powerpoint/2010/main" val="213528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Verdana" panose="020B0604030504040204" pitchFamily="34" charset="0"/>
                <a:cs typeface="Verdana" panose="020B0604030504040204" pitchFamily="34" charset="0"/>
              </a:rPr>
              <a:t>*Enligt de nationella s.k. ”hälsoräkenskaperna”.</a:t>
            </a:r>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a:p>
            <a:r>
              <a:rPr lang="sv-SE" sz="1200" kern="1200" dirty="0">
                <a:solidFill>
                  <a:schemeClr val="tx1"/>
                </a:solidFill>
                <a:effectLst/>
                <a:latin typeface="Arial" charset="0"/>
                <a:ea typeface="Geneva" pitchFamily="1" charset="-128"/>
                <a:cs typeface="+mn-cs"/>
              </a:rPr>
              <a:t>Exempel på kostnadsdrivande effekter som felanvändning av läkemedel kan orsaka: </a:t>
            </a:r>
            <a:endParaRPr lang="sv-SE" dirty="0"/>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Bristande följsamhet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Medicinering vid fel tillfälle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Felaktig antibiotikaanvändning (over­, under­ eller feldosering)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Felaktigmedicinering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Polyfarmaci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16</a:t>
            </a:fld>
            <a:endParaRPr lang="sv-SE" dirty="0"/>
          </a:p>
        </p:txBody>
      </p:sp>
    </p:spTree>
    <p:extLst>
      <p:ext uri="{BB962C8B-B14F-4D97-AF65-F5344CB8AC3E}">
        <p14:creationId xmlns:p14="http://schemas.microsoft.com/office/powerpoint/2010/main" val="2320513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Verdana" panose="020B0604030504040204" pitchFamily="34" charset="0"/>
                <a:cs typeface="Verdana" panose="020B0604030504040204" pitchFamily="34" charset="0"/>
              </a:rPr>
              <a:t>När patentet på ett läkemedel går ut kommer det fort kopior till marknaden, så kallade generiska läkemedel, och konkurrens uppstår som pressar priserna. Den totala kostnaden för läkemedel under de senaste 20 åren har dock ökat med en förhållandevis måttlig takt i Region Stockholm.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17</a:t>
            </a:fld>
            <a:endParaRPr lang="sv-SE" dirty="0"/>
          </a:p>
        </p:txBody>
      </p:sp>
    </p:spTree>
    <p:extLst>
      <p:ext uri="{BB962C8B-B14F-4D97-AF65-F5344CB8AC3E}">
        <p14:creationId xmlns:p14="http://schemas.microsoft.com/office/powerpoint/2010/main" val="2743203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Arial" charset="0"/>
                <a:ea typeface="Geneva" pitchFamily="1" charset="-128"/>
                <a:cs typeface="+mn-cs"/>
              </a:rPr>
              <a:t>Hälso- och sjukvårdsnämnden i Region Stockholm</a:t>
            </a:r>
            <a:r>
              <a:rPr lang="sv-SE" sz="1200" kern="1200" dirty="0">
                <a:solidFill>
                  <a:schemeClr val="tx1"/>
                </a:solidFill>
                <a:effectLst/>
                <a:latin typeface="Arial" charset="0"/>
                <a:ea typeface="Geneva" pitchFamily="1" charset="-128"/>
                <a:cs typeface="+mn-cs"/>
              </a:rPr>
              <a:t>, gav 2011 hälso- och sjukvårdsförvaltningen följande uppdrag: </a:t>
            </a:r>
            <a:endParaRPr lang="sv-SE" dirty="0"/>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Bygga upp en kunskapsbank om könsskillnader i läkemedelsanvändning.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Fortlöpande studera och analysera läkemedelsanvändningen ur ett könsperspektiv och de faktorer som kan förklara könsskillnader.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Se över möjligheten att utforma ett kunskapsstöd för läkemedelsförskrivning och dosrekommendationer där könsspecifika behov beaktas.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sv-SE" b="1" dirty="0"/>
              <a:t>Förtydligande angående variationer mellan regionerna: </a:t>
            </a:r>
            <a:r>
              <a:rPr lang="sv-SE" dirty="0"/>
              <a:t>T</a:t>
            </a:r>
            <a:r>
              <a:rPr lang="sv-SE" sz="1200" kern="1200" dirty="0">
                <a:solidFill>
                  <a:schemeClr val="tx1"/>
                </a:solidFill>
                <a:effectLst/>
                <a:latin typeface="Arial" charset="0"/>
                <a:ea typeface="Geneva" pitchFamily="1" charset="-128"/>
                <a:cs typeface="+mn-cs"/>
              </a:rPr>
              <a:t>ill viss del kan variationerna förklaras av skillnader i sjukdomsförekomst och demografi. Det finns också många andra faktorer som påverkar såsom förekomst av universitet samt hur regionen valt att organisera vården och fördela kostnadsansvaret för läkemedel. </a:t>
            </a: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18</a:t>
            </a:fld>
            <a:endParaRPr lang="sv-SE" dirty="0"/>
          </a:p>
        </p:txBody>
      </p:sp>
    </p:spTree>
    <p:extLst>
      <p:ext uri="{BB962C8B-B14F-4D97-AF65-F5344CB8AC3E}">
        <p14:creationId xmlns:p14="http://schemas.microsoft.com/office/powerpoint/2010/main" val="3014904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kern="1200" dirty="0">
                <a:solidFill>
                  <a:schemeClr val="tx1"/>
                </a:solidFill>
                <a:effectLst/>
                <a:latin typeface="Arial" charset="0"/>
                <a:ea typeface="Geneva" pitchFamily="1" charset="-128"/>
                <a:cs typeface="+mn-cs"/>
              </a:rPr>
              <a:t>Tandvårds- och läkemedelsförmånsverket</a:t>
            </a:r>
            <a:r>
              <a:rPr lang="sv-SE" sz="1200" kern="1200" dirty="0">
                <a:solidFill>
                  <a:schemeClr val="tx1"/>
                </a:solidFill>
                <a:effectLst/>
                <a:latin typeface="Arial" charset="0"/>
                <a:ea typeface="Geneva" pitchFamily="1" charset="-128"/>
                <a:cs typeface="+mn-cs"/>
              </a:rPr>
              <a:t>, TLV, har gjort ansatser att skapa en samlad bild på av marknaden för MTP på nationell nivå, men konstaterar att informationen är splittrad och komplicerad att sammanställa.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Svårigheterna med att sammanställa och följa upp användningen av MTP</a:t>
            </a:r>
            <a:r>
              <a:rPr lang="sv-SE" sz="1200" kern="1200" dirty="0">
                <a:solidFill>
                  <a:schemeClr val="tx1"/>
                </a:solidFill>
                <a:effectLst/>
                <a:latin typeface="Arial" charset="0"/>
                <a:ea typeface="Geneva" pitchFamily="1" charset="-128"/>
                <a:cs typeface="+mn-cs"/>
              </a:rPr>
              <a:t> i Region Stockholm beror således på flera faktorer:</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Upphandling och inköp av MTP sker på många olika ställen.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Arial" charset="0"/>
                <a:ea typeface="Geneva" pitchFamily="1" charset="-128"/>
                <a:cs typeface="+mn-cs"/>
              </a:rPr>
              <a:t>Ofta skiljer man mellan upphandling och inköp av själva produkten. En högre  kostnad utgörs ofta av de förbrukningsvaror som behövs för användandet eller driften av produkten - förbrukningsvaror, service, uppdateringar samt eventuella användarlicenser.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Det är ovanligt att man inkluderat kostnader för en eventuell påverkan på personal vid användandet av en MTP. Till exempel behöver patientutbildning om och monitorering av diabetespump en särskilt utbildad sjuksköterska eller läkare. Detta försvårar uppskattningen av den verkliga kostnaden för användandet av MTP.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Budgetar för anskaffning och drift av MTP är oftast särskilda och har olika kostnadsansvariga, vilket försvårar överblick och riskerar påverka produktvalet.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Då samordning saknas kan det vidare innebära att befintlig utrustning inte tagits i beaktande vid nyanskaffning och därför inte är kompatibel, </a:t>
            </a:r>
          </a:p>
          <a:p>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19</a:t>
            </a:fld>
            <a:endParaRPr lang="sv-SE" dirty="0"/>
          </a:p>
        </p:txBody>
      </p:sp>
    </p:spTree>
    <p:extLst>
      <p:ext uri="{BB962C8B-B14F-4D97-AF65-F5344CB8AC3E}">
        <p14:creationId xmlns:p14="http://schemas.microsoft.com/office/powerpoint/2010/main" val="36696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Innehållet i denna presentation består först av en kort del om långtidsutredningen och därefter nedslag från perspektivrapporten Läkemedel och medicinteknik.</a:t>
            </a:r>
          </a:p>
        </p:txBody>
      </p:sp>
      <p:sp>
        <p:nvSpPr>
          <p:cNvPr id="4" name="Slide Number Placeholder 3"/>
          <p:cNvSpPr>
            <a:spLocks noGrp="1"/>
          </p:cNvSpPr>
          <p:nvPr>
            <p:ph type="sldNum" sz="quarter" idx="5"/>
          </p:nvPr>
        </p:nvSpPr>
        <p:spPr/>
        <p:txBody>
          <a:bodyPr/>
          <a:lstStyle/>
          <a:p>
            <a:fld id="{39F56C83-3508-4DF3-A02B-BBBCC8BE3867}" type="slidenum">
              <a:rPr lang="sv-SE" smtClean="0"/>
              <a:pPr/>
              <a:t>2</a:t>
            </a:fld>
            <a:endParaRPr lang="sv-SE" dirty="0"/>
          </a:p>
        </p:txBody>
      </p:sp>
    </p:spTree>
    <p:extLst>
      <p:ext uri="{BB962C8B-B14F-4D97-AF65-F5344CB8AC3E}">
        <p14:creationId xmlns:p14="http://schemas.microsoft.com/office/powerpoint/2010/main" val="4039421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Arial" charset="0"/>
                <a:ea typeface="Geneva" pitchFamily="1" charset="-128"/>
                <a:cs typeface="+mn-cs"/>
              </a:rPr>
              <a:t>Rapporten innehåller </a:t>
            </a:r>
            <a:r>
              <a:rPr lang="sv-SE" sz="1200" kern="1200" dirty="0">
                <a:solidFill>
                  <a:schemeClr val="tx1"/>
                </a:solidFill>
                <a:effectLst/>
                <a:latin typeface="Arial" charset="0"/>
                <a:ea typeface="Geneva" pitchFamily="1" charset="-128"/>
                <a:cs typeface="+mn-cs"/>
              </a:rPr>
              <a:t>några generella förslag kring hur förutsättningarna för utveckling kan förbättras genom att:</a:t>
            </a:r>
            <a:br>
              <a:rPr lang="sv-SE" sz="1200" kern="1200" dirty="0">
                <a:solidFill>
                  <a:schemeClr val="tx1"/>
                </a:solidFill>
                <a:effectLst/>
                <a:latin typeface="Arial" charset="0"/>
                <a:ea typeface="Geneva" pitchFamily="1" charset="-128"/>
                <a:cs typeface="+mn-cs"/>
              </a:rPr>
            </a:br>
            <a:r>
              <a:rPr lang="sv-SE" sz="1200" kern="1200" dirty="0">
                <a:solidFill>
                  <a:schemeClr val="tx1"/>
                </a:solidFill>
                <a:effectLst/>
                <a:latin typeface="Arial" charset="0"/>
                <a:ea typeface="Geneva" pitchFamily="1" charset="-128"/>
                <a:cs typeface="+mn-cs"/>
              </a:rPr>
              <a:t>• använda befintliga data bättre,</a:t>
            </a:r>
            <a:br>
              <a:rPr lang="sv-SE" sz="1200" kern="1200" dirty="0">
                <a:solidFill>
                  <a:schemeClr val="tx1"/>
                </a:solidFill>
                <a:effectLst/>
                <a:latin typeface="Arial" charset="0"/>
                <a:ea typeface="Geneva" pitchFamily="1" charset="-128"/>
                <a:cs typeface="+mn-cs"/>
              </a:rPr>
            </a:br>
            <a:r>
              <a:rPr lang="sv-SE" sz="1200" kern="1200" dirty="0">
                <a:solidFill>
                  <a:schemeClr val="tx1"/>
                </a:solidFill>
                <a:effectLst/>
                <a:latin typeface="Arial" charset="0"/>
                <a:ea typeface="Geneva" pitchFamily="1" charset="-128"/>
                <a:cs typeface="+mn-cs"/>
              </a:rPr>
              <a:t>• ändra godkännandeprocess för läkemedel,</a:t>
            </a:r>
            <a:br>
              <a:rPr lang="sv-SE" sz="1200" kern="1200" dirty="0">
                <a:solidFill>
                  <a:schemeClr val="tx1"/>
                </a:solidFill>
                <a:effectLst/>
                <a:latin typeface="Arial" charset="0"/>
                <a:ea typeface="Geneva" pitchFamily="1" charset="-128"/>
                <a:cs typeface="+mn-cs"/>
              </a:rPr>
            </a:br>
            <a:r>
              <a:rPr lang="sv-SE" sz="1200" kern="1200" dirty="0">
                <a:solidFill>
                  <a:schemeClr val="tx1"/>
                </a:solidFill>
                <a:effectLst/>
                <a:latin typeface="Arial" charset="0"/>
                <a:ea typeface="Geneva" pitchFamily="1" charset="-128"/>
                <a:cs typeface="+mn-cs"/>
              </a:rPr>
              <a:t>• öka patienternas medverkan,</a:t>
            </a:r>
            <a:br>
              <a:rPr lang="sv-SE" sz="1200" kern="1200" dirty="0">
                <a:solidFill>
                  <a:schemeClr val="tx1"/>
                </a:solidFill>
                <a:effectLst/>
                <a:latin typeface="Arial" charset="0"/>
                <a:ea typeface="Geneva" pitchFamily="1" charset="-128"/>
                <a:cs typeface="+mn-cs"/>
              </a:rPr>
            </a:br>
            <a:r>
              <a:rPr lang="sv-SE" sz="1200" kern="1200" dirty="0">
                <a:solidFill>
                  <a:schemeClr val="tx1"/>
                </a:solidFill>
                <a:effectLst/>
                <a:latin typeface="Arial" charset="0"/>
                <a:ea typeface="Geneva" pitchFamily="1" charset="-128"/>
                <a:cs typeface="+mn-cs"/>
              </a:rPr>
              <a:t>• utveckla nya partnerskap för innovation,</a:t>
            </a:r>
            <a:br>
              <a:rPr lang="sv-SE" sz="1200" kern="1200" dirty="0">
                <a:solidFill>
                  <a:schemeClr val="tx1"/>
                </a:solidFill>
                <a:effectLst/>
                <a:latin typeface="Arial" charset="0"/>
                <a:ea typeface="Geneva" pitchFamily="1" charset="-128"/>
                <a:cs typeface="+mn-cs"/>
              </a:rPr>
            </a:br>
            <a:r>
              <a:rPr lang="sv-SE" sz="1200" kern="1200" dirty="0">
                <a:solidFill>
                  <a:schemeClr val="tx1"/>
                </a:solidFill>
                <a:effectLst/>
                <a:latin typeface="Arial" charset="0"/>
                <a:ea typeface="Geneva" pitchFamily="1" charset="-128"/>
                <a:cs typeface="+mn-cs"/>
              </a:rPr>
              <a:t>• utnyttja patientjournaler för att både öka kvaliteten i läkemedelsanvändningen och skapa ny kunskap. </a:t>
            </a: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Geneva" pitchFamily="1" charset="-128"/>
                <a:cs typeface="+mn-cs"/>
              </a:rPr>
              <a:t>Många av utmaningarna såsom antibiotikaresistens och pandemier, kräver globala lösningar. För att möta gapen krävs det dock också ett aktivt läkemedelsarbete på nationell och regional nivå. </a:t>
            </a: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20</a:t>
            </a:fld>
            <a:endParaRPr lang="sv-SE" dirty="0"/>
          </a:p>
        </p:txBody>
      </p:sp>
    </p:spTree>
    <p:extLst>
      <p:ext uri="{BB962C8B-B14F-4D97-AF65-F5344CB8AC3E}">
        <p14:creationId xmlns:p14="http://schemas.microsoft.com/office/powerpoint/2010/main" val="2845465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dirty="0">
                <a:ea typeface="Verdana" panose="020B0604030504040204" pitchFamily="34" charset="0"/>
                <a:cs typeface="Verdana" panose="020B0604030504040204" pitchFamily="34" charset="0"/>
              </a:rPr>
              <a:t>Regeringen har tydliga ambitioner </a:t>
            </a:r>
            <a:r>
              <a:rPr lang="sv-SE" sz="1200" dirty="0">
                <a:ea typeface="Verdana" panose="020B0604030504040204" pitchFamily="34" charset="0"/>
                <a:cs typeface="Verdana" panose="020B0604030504040204" pitchFamily="34" charset="0"/>
              </a:rPr>
              <a:t>att göra Sverige till ett ledande center för precisionsmedicin. Precisionsmedicinskt centrum Karolinska (PMCK) drivs av Karolinska Universitetssjukhuset, Karolinska Institutet och Region Stockholm.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kern="1200" dirty="0">
                <a:solidFill>
                  <a:schemeClr val="tx1"/>
                </a:solidFill>
                <a:effectLst/>
                <a:latin typeface="Arial" charset="0"/>
                <a:ea typeface="Geneva" pitchFamily="1" charset="-128"/>
                <a:cs typeface="+mn-cs"/>
              </a:rPr>
              <a:t>Sverige har sedan cirka 15 år en nationell arbetsgrupp för horisontspaning </a:t>
            </a:r>
            <a:r>
              <a:rPr lang="sv-SE" sz="1200" kern="1200" dirty="0">
                <a:solidFill>
                  <a:schemeClr val="tx1"/>
                </a:solidFill>
                <a:effectLst/>
                <a:latin typeface="Arial" charset="0"/>
                <a:ea typeface="Geneva" pitchFamily="1" charset="-128"/>
                <a:cs typeface="+mn-cs"/>
              </a:rPr>
              <a:t>som en del av regionernas samverkansmodell för läkemedel och medicintekniska produkter. Horisontspaning innebär att man samlar in, dokumenterar och värderar information om nya läkemedel och indikationer innan de godkänns, för att på så sätt kunna förbereda hanteringen och introduktionen av de nya läkemedlen. </a:t>
            </a: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21</a:t>
            </a:fld>
            <a:endParaRPr lang="sv-SE" dirty="0"/>
          </a:p>
        </p:txBody>
      </p:sp>
    </p:spTree>
    <p:extLst>
      <p:ext uri="{BB962C8B-B14F-4D97-AF65-F5344CB8AC3E}">
        <p14:creationId xmlns:p14="http://schemas.microsoft.com/office/powerpoint/2010/main" val="1011332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Här listas några exempel som diskuteras flitigt i framtidsspaningar företrädesvis inom branschpress: </a:t>
            </a:r>
            <a:endParaRPr lang="sv-SE" dirty="0"/>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Smartphones och bärbara sensorer (pulsarmband, aktivitetsarmband etc).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Diagnostisk apparatur för hemmabruk eller bärbar sådan.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Smarta implanterbara läkemedel.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Digitala distansbehandlingar, exempelvis KBT när stress uppmärksammas hos patienten.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Gensekvensering och därmed helt individualiserad behandling (Precisionsmedicin)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Artificiell intelligens.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De sammankopplade patientgrupperna. Information om nya behandlingar kommer via teknologin ge mycket snabb informationsöverföring mellan stora grupper av patienter med likartade besvär.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22</a:t>
            </a:fld>
            <a:endParaRPr lang="sv-SE" dirty="0"/>
          </a:p>
        </p:txBody>
      </p:sp>
    </p:spTree>
    <p:extLst>
      <p:ext uri="{BB962C8B-B14F-4D97-AF65-F5344CB8AC3E}">
        <p14:creationId xmlns:p14="http://schemas.microsoft.com/office/powerpoint/2010/main" val="1959323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Även i internationellt publicerad litteratur finns det förvånande svagt vetenskapligt och objektivt stöd för att vården verkligen skulle effektiviseras eller att individer blir friskare av ny teknik. </a:t>
            </a:r>
          </a:p>
          <a:p>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23</a:t>
            </a:fld>
            <a:endParaRPr lang="sv-SE" dirty="0"/>
          </a:p>
        </p:txBody>
      </p:sp>
    </p:spTree>
    <p:extLst>
      <p:ext uri="{BB962C8B-B14F-4D97-AF65-F5344CB8AC3E}">
        <p14:creationId xmlns:p14="http://schemas.microsoft.com/office/powerpoint/2010/main" val="2611938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24</a:t>
            </a:fld>
            <a:endParaRPr lang="sv-SE" dirty="0"/>
          </a:p>
        </p:txBody>
      </p:sp>
    </p:spTree>
    <p:extLst>
      <p:ext uri="{BB962C8B-B14F-4D97-AF65-F5344CB8AC3E}">
        <p14:creationId xmlns:p14="http://schemas.microsoft.com/office/powerpoint/2010/main" val="727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25</a:t>
            </a:fld>
            <a:endParaRPr lang="sv-SE" dirty="0"/>
          </a:p>
        </p:txBody>
      </p:sp>
    </p:spTree>
    <p:extLst>
      <p:ext uri="{BB962C8B-B14F-4D97-AF65-F5344CB8AC3E}">
        <p14:creationId xmlns:p14="http://schemas.microsoft.com/office/powerpoint/2010/main" val="1427735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 </a:t>
            </a:r>
            <a:endParaRPr lang="sv-SE" sz="1600" kern="0" dirty="0">
              <a:solidFill>
                <a:schemeClr val="tx1"/>
              </a:solidFill>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26</a:t>
            </a:fld>
            <a:endParaRPr lang="sv-SE" dirty="0"/>
          </a:p>
        </p:txBody>
      </p:sp>
    </p:spTree>
    <p:extLst>
      <p:ext uri="{BB962C8B-B14F-4D97-AF65-F5344CB8AC3E}">
        <p14:creationId xmlns:p14="http://schemas.microsoft.com/office/powerpoint/2010/main" val="501773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 </a:t>
            </a:r>
            <a:endParaRPr lang="sv-SE" sz="1600" kern="0" dirty="0">
              <a:solidFill>
                <a:schemeClr val="tx1"/>
              </a:solidFill>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27</a:t>
            </a:fld>
            <a:endParaRPr lang="sv-SE" dirty="0"/>
          </a:p>
        </p:txBody>
      </p:sp>
    </p:spTree>
    <p:extLst>
      <p:ext uri="{BB962C8B-B14F-4D97-AF65-F5344CB8AC3E}">
        <p14:creationId xmlns:p14="http://schemas.microsoft.com/office/powerpoint/2010/main" val="4432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Hälso- och sjukvårdsnämnden beslutade i maj 2018 om att en utredning om hälso- och sjukvårdens utveckling fram till 2040 skulle genomföras i dialog med professionen, patienter och andra intressenter. </a:t>
            </a:r>
          </a:p>
          <a:p>
            <a:pPr marL="171450" indent="-171450">
              <a:buFont typeface="Arial" panose="020B0604020202020204" pitchFamily="34" charset="0"/>
              <a:buChar char="•"/>
            </a:pPr>
            <a:r>
              <a:rPr lang="sv-SE" dirty="0"/>
              <a:t>Utredningen ska beskriva, analysera och presentera utmaningar och möjliga lösningar för beslut om strategier och förslag till konkreta reformer. </a:t>
            </a:r>
          </a:p>
          <a:p>
            <a:pPr marL="171450" indent="-171450">
              <a:buFont typeface="Arial" panose="020B0604020202020204" pitchFamily="34" charset="0"/>
              <a:buChar char="•"/>
            </a:pPr>
            <a:r>
              <a:rPr lang="sv-SE" dirty="0"/>
              <a:t>Under utredningens gång tas det fram en rad delrapporter om olika perspektiv på hälso- och sjukvården vilka kommer att bilda underlag för en samlad slutrapport som beräknas vara klar 2022.</a:t>
            </a:r>
          </a:p>
        </p:txBody>
      </p:sp>
      <p:sp>
        <p:nvSpPr>
          <p:cNvPr id="4" name="Slide Number Placeholder 3"/>
          <p:cNvSpPr>
            <a:spLocks noGrp="1"/>
          </p:cNvSpPr>
          <p:nvPr>
            <p:ph type="sldNum" sz="quarter" idx="5"/>
          </p:nvPr>
        </p:nvSpPr>
        <p:spPr/>
        <p:txBody>
          <a:bodyPr/>
          <a:lstStyle/>
          <a:p>
            <a:fld id="{39F56C83-3508-4DF3-A02B-BBBCC8BE3867}" type="slidenum">
              <a:rPr lang="sv-SE" smtClean="0"/>
              <a:pPr/>
              <a:t>3</a:t>
            </a:fld>
            <a:endParaRPr lang="sv-SE" dirty="0"/>
          </a:p>
        </p:txBody>
      </p:sp>
    </p:spTree>
    <p:extLst>
      <p:ext uri="{BB962C8B-B14F-4D97-AF65-F5344CB8AC3E}">
        <p14:creationId xmlns:p14="http://schemas.microsoft.com/office/powerpoint/2010/main" val="172331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sz="1600" dirty="0"/>
              <a:t>Utredningen ska göra framtidsanalyser kring en rad centrala perspektiv på hälso- och sjukvården. Bland annat har dessa perspektiv presenterats i delrapporter.</a:t>
            </a:r>
          </a:p>
        </p:txBody>
      </p:sp>
      <p:sp>
        <p:nvSpPr>
          <p:cNvPr id="4" name="Slide Number Placeholder 3"/>
          <p:cNvSpPr>
            <a:spLocks noGrp="1"/>
          </p:cNvSpPr>
          <p:nvPr>
            <p:ph type="sldNum" sz="quarter" idx="5"/>
          </p:nvPr>
        </p:nvSpPr>
        <p:spPr/>
        <p:txBody>
          <a:bodyPr/>
          <a:lstStyle/>
          <a:p>
            <a:fld id="{39F56C83-3508-4DF3-A02B-BBBCC8BE3867}" type="slidenum">
              <a:rPr lang="sv-SE" smtClean="0"/>
              <a:pPr/>
              <a:t>4</a:t>
            </a:fld>
            <a:endParaRPr lang="sv-SE" dirty="0"/>
          </a:p>
        </p:txBody>
      </p:sp>
    </p:spTree>
    <p:extLst>
      <p:ext uri="{BB962C8B-B14F-4D97-AF65-F5344CB8AC3E}">
        <p14:creationId xmlns:p14="http://schemas.microsoft.com/office/powerpoint/2010/main" val="300918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Utredningen använder en metodik som kan illustreras som en tratt. Den utgår från ett nuläge – var befinner vi oss idag.</a:t>
            </a:r>
          </a:p>
          <a:p>
            <a:pPr marL="171450" indent="-171450">
              <a:buFont typeface="Arial" panose="020B0604020202020204" pitchFamily="34" charset="0"/>
              <a:buChar char="•"/>
            </a:pPr>
            <a:r>
              <a:rPr lang="sv-SE" dirty="0"/>
              <a:t>Nästa steg handlar om att analysera behoven – vilka är våra utmaningar?</a:t>
            </a:r>
          </a:p>
          <a:p>
            <a:pPr marL="171450" indent="-171450">
              <a:buFont typeface="Arial" panose="020B0604020202020204" pitchFamily="34" charset="0"/>
              <a:buChar char="•"/>
            </a:pPr>
            <a:r>
              <a:rPr lang="sv-SE" dirty="0"/>
              <a:t>Tredje nivån beskriver framtidsbilden – vart ska vi?</a:t>
            </a:r>
          </a:p>
          <a:p>
            <a:pPr marL="171450" indent="-171450">
              <a:buFont typeface="Arial" panose="020B0604020202020204" pitchFamily="34" charset="0"/>
              <a:buChar char="•"/>
            </a:pPr>
            <a:r>
              <a:rPr lang="sv-SE" dirty="0"/>
              <a:t>Fjärde nivån handlar om reformvägar – vilka är huvudinriktningarna och den sista nivån handlar om planer – vad ska vi göra och när?</a:t>
            </a:r>
          </a:p>
          <a:p>
            <a:pPr marL="171450" indent="-171450">
              <a:buFont typeface="Arial" panose="020B0604020202020204" pitchFamily="34" charset="0"/>
              <a:buChar char="•"/>
            </a:pPr>
            <a:r>
              <a:rPr lang="sv-SE" dirty="0"/>
              <a:t>Utredningen levererar inte konkreta planer – vad göra och när? – utan stannar en bit in i reformfasen där de politiska diskussionerna tar vid. Uppgiften är att ge beslutsfattarna underlag för reformer och konkreta beslut.</a:t>
            </a:r>
          </a:p>
        </p:txBody>
      </p:sp>
      <p:sp>
        <p:nvSpPr>
          <p:cNvPr id="4" name="Slide Number Placeholder 3"/>
          <p:cNvSpPr>
            <a:spLocks noGrp="1"/>
          </p:cNvSpPr>
          <p:nvPr>
            <p:ph type="sldNum" sz="quarter" idx="5"/>
          </p:nvPr>
        </p:nvSpPr>
        <p:spPr/>
        <p:txBody>
          <a:bodyPr/>
          <a:lstStyle/>
          <a:p>
            <a:fld id="{39F56C83-3508-4DF3-A02B-BBBCC8BE3867}" type="slidenum">
              <a:rPr lang="sv-SE" smtClean="0"/>
              <a:pPr/>
              <a:t>5</a:t>
            </a:fld>
            <a:endParaRPr lang="sv-SE" dirty="0"/>
          </a:p>
        </p:txBody>
      </p:sp>
    </p:spTree>
    <p:extLst>
      <p:ext uri="{BB962C8B-B14F-4D97-AF65-F5344CB8AC3E}">
        <p14:creationId xmlns:p14="http://schemas.microsoft.com/office/powerpoint/2010/main" val="192748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kern="1200" dirty="0">
                <a:solidFill>
                  <a:schemeClr val="tx1"/>
                </a:solidFill>
                <a:effectLst/>
                <a:latin typeface="Arial" charset="0"/>
                <a:ea typeface="Geneva" pitchFamily="1" charset="-128"/>
                <a:cs typeface="+mn-cs"/>
              </a:rPr>
              <a:t>Denna delrapport belyser utvecklingen kring läkemedel och medicinteknik fram tills idag och vad som kan förväntas ske i framtiden </a:t>
            </a:r>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6</a:t>
            </a:fld>
            <a:endParaRPr lang="sv-SE" dirty="0"/>
          </a:p>
        </p:txBody>
      </p:sp>
    </p:spTree>
    <p:extLst>
      <p:ext uri="{BB962C8B-B14F-4D97-AF65-F5344CB8AC3E}">
        <p14:creationId xmlns:p14="http://schemas.microsoft.com/office/powerpoint/2010/main" val="207080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7</a:t>
            </a:fld>
            <a:endParaRPr lang="sv-SE" dirty="0"/>
          </a:p>
        </p:txBody>
      </p:sp>
    </p:spTree>
    <p:extLst>
      <p:ext uri="{BB962C8B-B14F-4D97-AF65-F5344CB8AC3E}">
        <p14:creationId xmlns:p14="http://schemas.microsoft.com/office/powerpoint/2010/main" val="247891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dirty="0">
                <a:ea typeface="Verdana" panose="020B0604030504040204" pitchFamily="34" charset="0"/>
                <a:cs typeface="Verdana" panose="020B0604030504040204" pitchFamily="34" charset="0"/>
              </a:rPr>
              <a:t>Definition av läkemedel:</a:t>
            </a:r>
          </a:p>
          <a:p>
            <a:r>
              <a:rPr lang="sv-SE" sz="1200" b="0" dirty="0">
                <a:ea typeface="Verdana" panose="020B0604030504040204" pitchFamily="34" charset="0"/>
                <a:cs typeface="Verdana" panose="020B0604030504040204" pitchFamily="34" charset="0"/>
              </a:rPr>
              <a:t>Läkemedel är s</a:t>
            </a:r>
            <a:r>
              <a:rPr lang="sv-SE" sz="1200" b="0" kern="1200" dirty="0">
                <a:solidFill>
                  <a:schemeClr val="tx1"/>
                </a:solidFill>
                <a:effectLst/>
                <a:latin typeface="Arial" charset="0"/>
                <a:ea typeface="Geneva" pitchFamily="1" charset="-128"/>
                <a:cs typeface="+mn-cs"/>
              </a:rPr>
              <a:t>ubstanser eller kombination av substanser </a:t>
            </a:r>
            <a:r>
              <a:rPr lang="sv-SE" sz="1200" kern="1200" dirty="0">
                <a:solidFill>
                  <a:schemeClr val="tx1"/>
                </a:solidFill>
                <a:effectLst/>
                <a:latin typeface="Arial" charset="0"/>
                <a:ea typeface="Geneva" pitchFamily="1" charset="-128"/>
                <a:cs typeface="+mn-cs"/>
              </a:rPr>
              <a:t>som </a:t>
            </a:r>
            <a:r>
              <a:rPr lang="sv-SE" sz="1200" i="0" kern="1200" dirty="0">
                <a:solidFill>
                  <a:schemeClr val="tx1"/>
                </a:solidFill>
                <a:effectLst/>
                <a:latin typeface="Arial" charset="0"/>
                <a:ea typeface="Geneva" pitchFamily="1" charset="-128"/>
                <a:cs typeface="+mn-cs"/>
              </a:rPr>
              <a:t>”har egenskaper för att förebygga eller behandla sjukdom hos människor eller djur, eller kan användas på eller tillföras människor eller djur i syfte att återställa, korrigera eller modifiera fysiologiska funktioner genom farmakologisk, immu- nologisk eller metabolisk verkan eller för att ställa diagnos” (Läkemedelslagen 1§)</a:t>
            </a:r>
            <a:endParaRPr lang="sv-SE" i="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dirty="0">
                <a:ea typeface="Verdana" panose="020B0604030504040204" pitchFamily="34" charset="0"/>
                <a:cs typeface="Verdana" panose="020B0604030504040204" pitchFamily="34" charset="0"/>
              </a:rPr>
              <a:t>Definition av medicinteknik:</a:t>
            </a:r>
            <a:endParaRPr lang="sv-SE" sz="1200" b="0" dirty="0">
              <a:ea typeface="Verdana" panose="020B0604030504040204" pitchFamily="34" charset="0"/>
              <a:cs typeface="Verdana" panose="020B0604030504040204" pitchFamily="34" charset="0"/>
            </a:endParaRPr>
          </a:p>
          <a:p>
            <a:r>
              <a:rPr lang="sv-SE" sz="1200" b="0" dirty="0">
                <a:ea typeface="Verdana" panose="020B0604030504040204" pitchFamily="34" charset="0"/>
                <a:cs typeface="Verdana" panose="020B0604030504040204" pitchFamily="34" charset="0"/>
              </a:rPr>
              <a:t>Produkter avsedda att användas inom alla former av hälso- och sjukvård. Exempel på̊ medicintekniska produkter är kompresser, kontaktlinsprodukter, sprutor, kanyler, infusionsaggregat och pumpar för läkemedelstillförsel. De används också̊ av enskilda för egenvård och som hjälpmedel i vardagen. Till medicintekniska produkter räknas även stora avancerade system som till exempel magnetkameror och kirurgiska robotar, liksom produkter för diagnostik.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8</a:t>
            </a:fld>
            <a:endParaRPr lang="sv-SE" dirty="0"/>
          </a:p>
        </p:txBody>
      </p:sp>
    </p:spTree>
    <p:extLst>
      <p:ext uri="{BB962C8B-B14F-4D97-AF65-F5344CB8AC3E}">
        <p14:creationId xmlns:p14="http://schemas.microsoft.com/office/powerpoint/2010/main" val="203237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Geneva" pitchFamily="1" charset="-128"/>
                <a:cs typeface="+mn-cs"/>
              </a:rPr>
              <a:t>Läkemedel berör många aktörer på̊ lokal, regional, nationell och internationell nivå̊. Såväl utbud som efterfrågan är genomreglerat med lagstiftning kring forskning och utveckling, läkemedelstillverkning, marknadsgodkännande, patentskydd, upphandling, förskrivningsrätt, läkemedelsdistribution och subvention. Dessutom förfogar regionerna över ytterligare styrmedel såsom kostnadsansvar, IT-stöd och fortbildning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Geneva" pitchFamily="1" charset="-128"/>
                <a:cs typeface="+mn-cs"/>
              </a:rPr>
              <a:t>Av 10 000 möjliga substanser går bara cirka tio vidare till klinisk provning, och utav dem blir det kanske enbart ett läkemedel som kommer ut på̊ marknaden. Hela processen från att man har identifierat en substans tills läkemedlet kommer ut på̊ marknaden kan ta upp till 15 år.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Geneva" pitchFamily="1" charset="-128"/>
                <a:cs typeface="+mn-cs"/>
              </a:rPr>
              <a:t>När ett företag vill introducera ett nytt läkemedel på̊ marknaden ansöker det om ett så kallat marknadsföringstillstånd. Detta görs numera nästan uteslutande på̊ EU­-nivå̊ via den europeiska läkemedelsmyndigheten EMA, European Medicines Agency. </a:t>
            </a: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9</a:t>
            </a:fld>
            <a:endParaRPr lang="sv-SE" dirty="0"/>
          </a:p>
        </p:txBody>
      </p:sp>
    </p:spTree>
    <p:extLst>
      <p:ext uri="{BB962C8B-B14F-4D97-AF65-F5344CB8AC3E}">
        <p14:creationId xmlns:p14="http://schemas.microsoft.com/office/powerpoint/2010/main" val="1046101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en-GB" noProof="0"/>
              <a:t>Click to edit Master title style</a:t>
            </a:r>
            <a:endParaRPr lang="sv-SE" noProof="0" dirty="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GB" noProof="0"/>
              <a:t>Click to edit Master subtitle style</a:t>
            </a:r>
            <a:endParaRPr lang="sv-SE" noProof="0" dirty="0"/>
          </a:p>
        </p:txBody>
      </p:sp>
      <p:sp>
        <p:nvSpPr>
          <p:cNvPr id="13321" name="Rectangle 9"/>
          <p:cNvSpPr>
            <a:spLocks noGrp="1" noChangeArrowheads="1"/>
          </p:cNvSpPr>
          <p:nvPr>
            <p:ph type="dt" sz="half" idx="2"/>
          </p:nvPr>
        </p:nvSpPr>
        <p:spPr/>
        <p:txBody>
          <a:bodyPr/>
          <a:lstStyle>
            <a:lvl1pPr>
              <a:defRPr/>
            </a:lvl1pPr>
          </a:lstStyle>
          <a:p>
            <a:r>
              <a:rPr lang="sv-SE" dirty="0"/>
              <a:t>2019-11-11</a:t>
            </a:r>
          </a:p>
        </p:txBody>
      </p:sp>
      <p:sp>
        <p:nvSpPr>
          <p:cNvPr id="13322" name="Rectangle 10"/>
          <p:cNvSpPr>
            <a:spLocks noGrp="1" noChangeArrowheads="1"/>
          </p:cNvSpPr>
          <p:nvPr>
            <p:ph type="ftr" sz="quarter" idx="3"/>
          </p:nvPr>
        </p:nvSpPr>
        <p:spPr/>
        <p:txBody>
          <a:bodyPr/>
          <a:lstStyle>
            <a:lvl1pPr>
              <a:defRPr/>
            </a:lvl1pPr>
          </a:lstStyle>
          <a:p>
            <a:r>
              <a:rPr lang="sv-SE" dirty="0"/>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dirty="0"/>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412475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hasCustomPrompt="1"/>
          </p:nvPr>
        </p:nvSpPr>
        <p:spPr/>
        <p:txBody>
          <a:bodyPr/>
          <a:lstStyle>
            <a:lvl1pPr marL="0" indent="0">
              <a:buNone/>
              <a:defRPr/>
            </a:lvl1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253227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a:xfrm>
            <a:off x="958851"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Tree>
    <p:extLst>
      <p:ext uri="{BB962C8B-B14F-4D97-AF65-F5344CB8AC3E}">
        <p14:creationId xmlns:p14="http://schemas.microsoft.com/office/powerpoint/2010/main" val="366562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datum 2"/>
          <p:cNvSpPr>
            <a:spLocks noGrp="1"/>
          </p:cNvSpPr>
          <p:nvPr>
            <p:ph type="dt" sz="half" idx="10"/>
          </p:nvPr>
        </p:nvSpPr>
        <p:spPr/>
        <p:txBody>
          <a:bodyPr/>
          <a:lstStyle>
            <a:lvl1pPr>
              <a:defRPr/>
            </a:lvl1pPr>
          </a:lstStyle>
          <a:p>
            <a:r>
              <a:rPr lang="sv-SE" dirty="0"/>
              <a:t>2019-11-11</a:t>
            </a:r>
          </a:p>
        </p:txBody>
      </p:sp>
      <p:sp>
        <p:nvSpPr>
          <p:cNvPr id="4" name="Platshållare för sidfot 3"/>
          <p:cNvSpPr>
            <a:spLocks noGrp="1"/>
          </p:cNvSpPr>
          <p:nvPr>
            <p:ph type="ftr" sz="quarter" idx="11"/>
          </p:nvPr>
        </p:nvSpPr>
        <p:spPr/>
        <p:txBody>
          <a:bodyPr/>
          <a:lstStyle>
            <a:lvl1pPr>
              <a:defRPr/>
            </a:lvl1pPr>
          </a:lstStyle>
          <a:p>
            <a:r>
              <a:rPr lang="sv-SE" dirty="0"/>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dirty="0"/>
          </a:p>
        </p:txBody>
      </p:sp>
    </p:spTree>
    <p:extLst>
      <p:ext uri="{BB962C8B-B14F-4D97-AF65-F5344CB8AC3E}">
        <p14:creationId xmlns:p14="http://schemas.microsoft.com/office/powerpoint/2010/main" val="228961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dirty="0"/>
              <a:t>2019-11-11</a:t>
            </a:r>
          </a:p>
        </p:txBody>
      </p:sp>
      <p:sp>
        <p:nvSpPr>
          <p:cNvPr id="3" name="Platshållare för sidfot 2"/>
          <p:cNvSpPr>
            <a:spLocks noGrp="1"/>
          </p:cNvSpPr>
          <p:nvPr>
            <p:ph type="ftr" sz="quarter" idx="11"/>
          </p:nvPr>
        </p:nvSpPr>
        <p:spPr/>
        <p:txBody>
          <a:bodyPr/>
          <a:lstStyle>
            <a:lvl1pPr>
              <a:defRPr/>
            </a:lvl1pPr>
          </a:lstStyle>
          <a:p>
            <a:r>
              <a:rPr lang="sv-SE" dirty="0"/>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dirty="0"/>
          </a:p>
        </p:txBody>
      </p:sp>
    </p:spTree>
    <p:extLst>
      <p:ext uri="{BB962C8B-B14F-4D97-AF65-F5344CB8AC3E}">
        <p14:creationId xmlns:p14="http://schemas.microsoft.com/office/powerpoint/2010/main" val="280926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2019-11-11</a:t>
            </a:r>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Hälso- och sjukvårdsförvaltningen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dirty="0"/>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4" r:id="rId5"/>
    <p:sldLayoutId id="2147483655"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2021-10-15</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1</a:t>
            </a:fld>
            <a:endParaRPr lang="sv-SE"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sp>
        <p:nvSpPr>
          <p:cNvPr id="46" name="Title 6">
            <a:extLst>
              <a:ext uri="{FF2B5EF4-FFF2-40B4-BE49-F238E27FC236}">
                <a16:creationId xmlns:a16="http://schemas.microsoft.com/office/drawing/2014/main" id="{BAC5E69E-7348-4E43-A9BE-E8E6A96FD5F2}"/>
              </a:ext>
            </a:extLst>
          </p:cNvPr>
          <p:cNvSpPr txBox="1">
            <a:spLocks/>
          </p:cNvSpPr>
          <p:nvPr/>
        </p:nvSpPr>
        <p:spPr bwMode="auto">
          <a:xfrm>
            <a:off x="332642" y="3965893"/>
            <a:ext cx="5946237"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r>
              <a:rPr lang="sv-SE" sz="3200" b="1" kern="0" spc="300" dirty="0"/>
              <a:t> </a:t>
            </a:r>
          </a:p>
          <a:p>
            <a:pPr algn="l">
              <a:lnSpc>
                <a:spcPct val="90000"/>
              </a:lnSpc>
            </a:pPr>
            <a:r>
              <a:rPr lang="sv-SE" sz="3200" b="1" kern="0" spc="300" dirty="0"/>
              <a:t>Läkemedel och medicinteknik</a:t>
            </a:r>
          </a:p>
          <a:p>
            <a:pPr algn="l">
              <a:lnSpc>
                <a:spcPct val="90000"/>
              </a:lnSpc>
            </a:pPr>
            <a:endParaRPr lang="sv-SE" sz="3200" b="1" kern="0" spc="300" dirty="0"/>
          </a:p>
        </p:txBody>
      </p:sp>
      <p:pic>
        <p:nvPicPr>
          <p:cNvPr id="5" name="Bildobjekt 4" descr="Logotyp. Långtidsutredningen Hälso- och sjukvården 2040.">
            <a:extLst>
              <a:ext uri="{FF2B5EF4-FFF2-40B4-BE49-F238E27FC236}">
                <a16:creationId xmlns:a16="http://schemas.microsoft.com/office/drawing/2014/main" id="{DC7BA541-868E-EE49-BF0A-5FC3E97AAB2C}"/>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pic>
        <p:nvPicPr>
          <p:cNvPr id="9" name="Bildobjekt 8">
            <a:extLst>
              <a:ext uri="{FF2B5EF4-FFF2-40B4-BE49-F238E27FC236}">
                <a16:creationId xmlns:a16="http://schemas.microsoft.com/office/drawing/2014/main" id="{C1BD7A15-1357-F74C-BF10-3D10AE2C985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7343" y="949231"/>
            <a:ext cx="4824657" cy="5905591"/>
          </a:xfrm>
          <a:prstGeom prst="rect">
            <a:avLst/>
          </a:prstGeom>
        </p:spPr>
      </p:pic>
    </p:spTree>
    <p:extLst>
      <p:ext uri="{BB962C8B-B14F-4D97-AF65-F5344CB8AC3E}">
        <p14:creationId xmlns:p14="http://schemas.microsoft.com/office/powerpoint/2010/main" val="201134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10</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UTVECKLING AV MEDCINTEKNIK</a:t>
            </a:r>
            <a:endParaRPr lang="sv-SE"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pic>
        <p:nvPicPr>
          <p:cNvPr id="9" name="Bildobjekt 8">
            <a:extLst>
              <a:ext uri="{FF2B5EF4-FFF2-40B4-BE49-F238E27FC236}">
                <a16:creationId xmlns:a16="http://schemas.microsoft.com/office/drawing/2014/main" id="{381F9529-CB10-F946-8F41-457D2CE1538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11" name="Platshållare för innehåll 2">
            <a:extLst>
              <a:ext uri="{FF2B5EF4-FFF2-40B4-BE49-F238E27FC236}">
                <a16:creationId xmlns:a16="http://schemas.microsoft.com/office/drawing/2014/main" id="{D7CF5B7B-1D5B-C740-B706-8C9EB59B5D23}"/>
              </a:ext>
            </a:extLst>
          </p:cNvPr>
          <p:cNvSpPr txBox="1">
            <a:spLocks/>
          </p:cNvSpPr>
          <p:nvPr/>
        </p:nvSpPr>
        <p:spPr bwMode="auto">
          <a:xfrm>
            <a:off x="2046891" y="2485462"/>
            <a:ext cx="5485286" cy="363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600" dirty="0">
                <a:ea typeface="Verdana" panose="020B0604030504040204" pitchFamily="34" charset="0"/>
                <a:cs typeface="Verdana" panose="020B0604030504040204" pitchFamily="34" charset="0"/>
              </a:rPr>
              <a:t>Innan medicintekniska produkter, MTP, kan introduceras på marknaden behöver de CE-märkas. Den information som finns om en MTP är mer begränsad än för ett läkemedel.</a:t>
            </a:r>
          </a:p>
          <a:p>
            <a:r>
              <a:rPr lang="sv-SE" sz="1600" dirty="0">
                <a:ea typeface="Verdana" panose="020B0604030504040204" pitchFamily="34" charset="0"/>
                <a:cs typeface="Verdana" panose="020B0604030504040204" pitchFamily="34" charset="0"/>
              </a:rPr>
              <a:t>En annan skillnad mellan läkemedel och MTP är volymen produkter. Uppgifter talar för att det 2020 fanns cirka 1 miljon MTP - att jämföra med cirka 15 000 godkända läkemedelsprodukter. </a:t>
            </a:r>
          </a:p>
          <a:p>
            <a:endParaRPr lang="sv-SE" sz="16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pPr marL="0" indent="0">
              <a:buNone/>
            </a:pPr>
            <a:endParaRPr lang="sv-SE" sz="1400" dirty="0">
              <a:ea typeface="Verdana" panose="020B0604030504040204" pitchFamily="34" charset="0"/>
              <a:cs typeface="Verdana" panose="020B0604030504040204" pitchFamily="34" charset="0"/>
            </a:endParaRPr>
          </a:p>
          <a:p>
            <a:pPr marL="0" indent="0">
              <a:buNone/>
            </a:pPr>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14" name="Bildobjekt 13" descr="Bild: En person tar ett blodprov på sig själv med hjälp av medicinteknisk produkt.">
            <a:extLst>
              <a:ext uri="{FF2B5EF4-FFF2-40B4-BE49-F238E27FC236}">
                <a16:creationId xmlns:a16="http://schemas.microsoft.com/office/drawing/2014/main" id="{13C3DF83-06DB-DA43-8C05-E6A8F172F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422" y="2260246"/>
            <a:ext cx="3604074" cy="4080438"/>
          </a:xfrm>
          <a:prstGeom prst="rect">
            <a:avLst/>
          </a:prstGeom>
        </p:spPr>
      </p:pic>
    </p:spTree>
    <p:extLst>
      <p:ext uri="{BB962C8B-B14F-4D97-AF65-F5344CB8AC3E}">
        <p14:creationId xmlns:p14="http://schemas.microsoft.com/office/powerpoint/2010/main" val="256920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11</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NATIONELL STRATEGI FÖR LÄKEMEDELSANVÄNDNING</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91" y="2485462"/>
            <a:ext cx="5856750" cy="363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lvl="0">
              <a:defRPr/>
            </a:pPr>
            <a:r>
              <a:rPr lang="sv-SE" sz="1600" dirty="0">
                <a:latin typeface="Verdana" panose="020B0604030504040204" pitchFamily="34" charset="0"/>
                <a:ea typeface="Verdana" panose="020B0604030504040204" pitchFamily="34" charset="0"/>
                <a:cs typeface="Verdana" panose="020B0604030504040204" pitchFamily="34" charset="0"/>
              </a:rPr>
              <a:t>Regeringen och Sveriges Kommuner och Regioner, är huvudansvariga för strategins övergripande inriktning men en rad myndigheter och organisationer är involverade i arbetet. </a:t>
            </a:r>
          </a:p>
          <a:p>
            <a:r>
              <a:rPr lang="sv-SE" sz="1600" dirty="0">
                <a:latin typeface="Verdana" panose="020B0604030504040204" pitchFamily="34" charset="0"/>
                <a:ea typeface="Verdana" panose="020B0604030504040204" pitchFamily="34" charset="0"/>
                <a:cs typeface="Verdana" panose="020B0604030504040204" pitchFamily="34" charset="0"/>
              </a:rPr>
              <a:t>Strategin fokuserar bland annat på:</a:t>
            </a:r>
          </a:p>
          <a:p>
            <a:pPr lvl="1"/>
            <a:r>
              <a:rPr lang="sv-SE" sz="1600" dirty="0">
                <a:latin typeface="Verdana" panose="020B0604030504040204" pitchFamily="34" charset="0"/>
                <a:ea typeface="Verdana" panose="020B0604030504040204" pitchFamily="34" charset="0"/>
                <a:cs typeface="Verdana" panose="020B0604030504040204" pitchFamily="34" charset="0"/>
              </a:rPr>
              <a:t>Aktiviteter som främjar patientsäker och jämlik läkemedelsanvändning</a:t>
            </a:r>
          </a:p>
          <a:p>
            <a:pPr lvl="1"/>
            <a:r>
              <a:rPr lang="sv-SE" sz="1600" dirty="0">
                <a:latin typeface="Verdana" panose="020B0604030504040204" pitchFamily="34" charset="0"/>
                <a:ea typeface="Verdana" panose="020B0604030504040204" pitchFamily="34" charset="0"/>
                <a:cs typeface="Verdana" panose="020B0604030504040204" pitchFamily="34" charset="0"/>
              </a:rPr>
              <a:t>Miljöpåverkan </a:t>
            </a:r>
          </a:p>
          <a:p>
            <a:pPr lvl="1"/>
            <a:r>
              <a:rPr lang="sv-SE" sz="1600" dirty="0">
                <a:latin typeface="Verdana" panose="020B0604030504040204" pitchFamily="34" charset="0"/>
                <a:ea typeface="Verdana" panose="020B0604030504040204" pitchFamily="34" charset="0"/>
                <a:cs typeface="Verdana" panose="020B0604030504040204" pitchFamily="34" charset="0"/>
              </a:rPr>
              <a:t>Ansvarsfull användning av antibiotika</a:t>
            </a:r>
          </a:p>
          <a:p>
            <a:pPr lvl="1"/>
            <a:r>
              <a:rPr lang="sv-SE" sz="1600" dirty="0">
                <a:latin typeface="Verdana" panose="020B0604030504040204" pitchFamily="34" charset="0"/>
                <a:ea typeface="Verdana" panose="020B0604030504040204" pitchFamily="34" charset="0"/>
                <a:cs typeface="Verdana" panose="020B0604030504040204" pitchFamily="34" charset="0"/>
              </a:rPr>
              <a:t>Tillgång till och tillgängliggörande av läkemedel</a:t>
            </a:r>
          </a:p>
          <a:p>
            <a:pPr lvl="1"/>
            <a:r>
              <a:rPr lang="sv-SE" sz="1600" dirty="0">
                <a:latin typeface="Verdana" panose="020B0604030504040204" pitchFamily="34" charset="0"/>
                <a:ea typeface="Verdana" panose="020B0604030504040204" pitchFamily="34" charset="0"/>
                <a:cs typeface="Verdana" panose="020B0604030504040204" pitchFamily="34" charset="0"/>
              </a:rPr>
              <a:t>Uppföljning av läkemedelsanvändning </a:t>
            </a:r>
          </a:p>
          <a:p>
            <a:pPr lvl="1"/>
            <a:r>
              <a:rPr lang="sv-SE" sz="1600" dirty="0">
                <a:latin typeface="Verdana" panose="020B0604030504040204" pitchFamily="34" charset="0"/>
                <a:ea typeface="Verdana" panose="020B0604030504040204" pitchFamily="34" charset="0"/>
                <a:cs typeface="Verdana" panose="020B0604030504040204" pitchFamily="34" charset="0"/>
              </a:rPr>
              <a:t>Värdering av kunskap och evidens</a:t>
            </a:r>
          </a:p>
          <a:p>
            <a:endParaRPr lang="sv-SE" sz="1600" dirty="0">
              <a:ea typeface="Verdana" panose="020B0604030504040204" pitchFamily="34" charset="0"/>
              <a:cs typeface="Verdana" panose="020B0604030504040204" pitchFamily="34" charset="0"/>
            </a:endParaRPr>
          </a:p>
          <a:p>
            <a:endParaRPr lang="sv-SE" sz="1600" dirty="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3" name="Bildobjekt 2" descr="Bild. En dosett som hålls av två personer.">
            <a:extLst>
              <a:ext uri="{FF2B5EF4-FFF2-40B4-BE49-F238E27FC236}">
                <a16:creationId xmlns:a16="http://schemas.microsoft.com/office/drawing/2014/main" id="{9B55C62A-C899-D14C-94ED-DC480606F9B8}"/>
              </a:ext>
            </a:extLst>
          </p:cNvPr>
          <p:cNvPicPr>
            <a:picLocks noChangeAspect="1"/>
          </p:cNvPicPr>
          <p:nvPr/>
        </p:nvPicPr>
        <p:blipFill rotWithShape="1">
          <a:blip r:embed="rId3">
            <a:extLst>
              <a:ext uri="{28A0092B-C50C-407E-A947-70E740481C1C}">
                <a14:useLocalDpi xmlns:a14="http://schemas.microsoft.com/office/drawing/2010/main" val="0"/>
              </a:ext>
            </a:extLst>
          </a:blip>
          <a:srcRect l="8003" t="3510" r="14015" b="-3510"/>
          <a:stretch/>
        </p:blipFill>
        <p:spPr>
          <a:xfrm>
            <a:off x="8191422" y="2260246"/>
            <a:ext cx="3619572" cy="4198950"/>
          </a:xfrm>
          <a:prstGeom prst="rect">
            <a:avLst/>
          </a:prstGeom>
        </p:spPr>
      </p:pic>
      <p:pic>
        <p:nvPicPr>
          <p:cNvPr id="9" name="Bildobjekt 8">
            <a:extLst>
              <a:ext uri="{FF2B5EF4-FFF2-40B4-BE49-F238E27FC236}">
                <a16:creationId xmlns:a16="http://schemas.microsoft.com/office/drawing/2014/main" id="{E9FCCA9B-5BF7-234D-9C32-35B2D50FB3D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4" name="textruta 3">
            <a:extLst>
              <a:ext uri="{FF2B5EF4-FFF2-40B4-BE49-F238E27FC236}">
                <a16:creationId xmlns:a16="http://schemas.microsoft.com/office/drawing/2014/main" id="{E8A07006-EE50-A84C-A15D-47A7CA96545E}"/>
              </a:ext>
            </a:extLst>
          </p:cNvPr>
          <p:cNvSpPr txBox="1"/>
          <p:nvPr/>
        </p:nvSpPr>
        <p:spPr>
          <a:xfrm>
            <a:off x="9201138" y="6258360"/>
            <a:ext cx="2590800" cy="599640"/>
          </a:xfrm>
          <a:prstGeom prst="rect">
            <a:avLst/>
          </a:prstGeom>
          <a:noFill/>
        </p:spPr>
        <p:txBody>
          <a:bodyPr wrap="square" rtlCol="0">
            <a:noAutofit/>
          </a:bodyPr>
          <a:lstStyle/>
          <a:p>
            <a:pPr algn="r"/>
            <a:endParaRPr lang="sv-SE" sz="1200" dirty="0"/>
          </a:p>
        </p:txBody>
      </p:sp>
    </p:spTree>
    <p:extLst>
      <p:ext uri="{BB962C8B-B14F-4D97-AF65-F5344CB8AC3E}">
        <p14:creationId xmlns:p14="http://schemas.microsoft.com/office/powerpoint/2010/main" val="225119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Illustration. En läkares förskrivning påverkas &#10;av efterfrågan från patienter, producent - obunden läkemedelsinformation, marknadsföring från läkemedelsindustri, ekonomiska incitament samt lagar och regler">
            <a:extLst>
              <a:ext uri="{FF2B5EF4-FFF2-40B4-BE49-F238E27FC236}">
                <a16:creationId xmlns:a16="http://schemas.microsoft.com/office/drawing/2014/main" id="{DEB5E29B-CDA1-144C-B616-8046286B2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190" y="2242950"/>
            <a:ext cx="7286920" cy="4615050"/>
          </a:xfrm>
          <a:prstGeom prst="rect">
            <a:avLst/>
          </a:prstGeom>
        </p:spPr>
      </p:pic>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12</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NÅGRA FAKTORER SOM PÅVERKAR LÄKARES FÖRSKRIVNING</a:t>
            </a:r>
            <a:endParaRPr lang="sv-SE"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pic>
        <p:nvPicPr>
          <p:cNvPr id="9" name="Bildobjekt 8">
            <a:extLst>
              <a:ext uri="{FF2B5EF4-FFF2-40B4-BE49-F238E27FC236}">
                <a16:creationId xmlns:a16="http://schemas.microsoft.com/office/drawing/2014/main" id="{E9FCCA9B-5BF7-234D-9C32-35B2D50FB3D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4" name="textruta 3">
            <a:extLst>
              <a:ext uri="{FF2B5EF4-FFF2-40B4-BE49-F238E27FC236}">
                <a16:creationId xmlns:a16="http://schemas.microsoft.com/office/drawing/2014/main" id="{E8A07006-EE50-A84C-A15D-47A7CA96545E}"/>
              </a:ext>
            </a:extLst>
          </p:cNvPr>
          <p:cNvSpPr txBox="1"/>
          <p:nvPr/>
        </p:nvSpPr>
        <p:spPr>
          <a:xfrm>
            <a:off x="9201138" y="6258360"/>
            <a:ext cx="2590800" cy="599640"/>
          </a:xfrm>
          <a:prstGeom prst="rect">
            <a:avLst/>
          </a:prstGeom>
          <a:noFill/>
        </p:spPr>
        <p:txBody>
          <a:bodyPr wrap="square" rtlCol="0">
            <a:noAutofit/>
          </a:bodyPr>
          <a:lstStyle/>
          <a:p>
            <a:pPr algn="r"/>
            <a:endParaRPr lang="sv-SE" sz="1200" dirty="0"/>
          </a:p>
        </p:txBody>
      </p:sp>
    </p:spTree>
    <p:extLst>
      <p:ext uri="{BB962C8B-B14F-4D97-AF65-F5344CB8AC3E}">
        <p14:creationId xmlns:p14="http://schemas.microsoft.com/office/powerpoint/2010/main" val="401531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13</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EXEMPEL PÅ REGION STOCKHOLMS LÄKEMEDELSARBETE</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90" y="2485462"/>
            <a:ext cx="6758443" cy="363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a:lnSpc>
                <a:spcPts val="2020"/>
              </a:lnSpc>
              <a:defRPr/>
            </a:pPr>
            <a:r>
              <a:rPr lang="sv-SE" sz="1600" dirty="0">
                <a:latin typeface="Verdana" panose="020B0604030504040204" pitchFamily="34" charset="0"/>
                <a:ea typeface="Verdana" panose="020B0604030504040204" pitchFamily="34" charset="0"/>
                <a:cs typeface="Verdana" panose="020B0604030504040204" pitchFamily="34" charset="0"/>
              </a:rPr>
              <a:t>Läkemedelskommittéverksamheten har förstärkts. Kloka-listan* har funnits i 20 år och utvecklas kontinuerligt. </a:t>
            </a:r>
          </a:p>
          <a:p>
            <a:pPr>
              <a:lnSpc>
                <a:spcPts val="2020"/>
              </a:lnSpc>
              <a:defRPr/>
            </a:pPr>
            <a:r>
              <a:rPr lang="sv-SE" sz="1600" dirty="0">
                <a:latin typeface="Verdana" panose="020B0604030504040204" pitchFamily="34" charset="0"/>
                <a:ea typeface="Verdana" panose="020B0604030504040204" pitchFamily="34" charset="0"/>
                <a:cs typeface="Verdana" panose="020B0604030504040204" pitchFamily="34" charset="0"/>
              </a:rPr>
              <a:t>Informations- och utbildningsverksamhet är lokalt förankrad.</a:t>
            </a:r>
          </a:p>
          <a:p>
            <a:pPr>
              <a:lnSpc>
                <a:spcPts val="2020"/>
              </a:lnSpc>
              <a:defRPr/>
            </a:pPr>
            <a:r>
              <a:rPr lang="sv-SE" sz="1600" dirty="0">
                <a:latin typeface="Verdana" panose="020B0604030504040204" pitchFamily="34" charset="0"/>
                <a:ea typeface="Verdana" panose="020B0604030504040204" pitchFamily="34" charset="0"/>
                <a:cs typeface="Verdana" panose="020B0604030504040204" pitchFamily="34" charset="0"/>
              </a:rPr>
              <a:t>Databaserade förskrivningstjänster och kunskapsdatabaser** har etablerats.</a:t>
            </a:r>
          </a:p>
          <a:p>
            <a:pPr>
              <a:lnSpc>
                <a:spcPts val="2020"/>
              </a:lnSpc>
              <a:defRPr/>
            </a:pPr>
            <a:r>
              <a:rPr lang="sv-SE" sz="1600" dirty="0">
                <a:latin typeface="Verdana" panose="020B0604030504040204" pitchFamily="34" charset="0"/>
                <a:ea typeface="Verdana" panose="020B0604030504040204" pitchFamily="34" charset="0"/>
                <a:cs typeface="Verdana" panose="020B0604030504040204" pitchFamily="34" charset="0"/>
              </a:rPr>
              <a:t>Arbetsplatskoder har införts på recepten och verktyg för kvalitetsuppföljning.</a:t>
            </a:r>
          </a:p>
          <a:p>
            <a:pPr>
              <a:lnSpc>
                <a:spcPts val="2020"/>
              </a:lnSpc>
              <a:defRPr/>
            </a:pPr>
            <a:r>
              <a:rPr lang="sv-SE" sz="1600" kern="1200" dirty="0">
                <a:latin typeface="Verdana" panose="020B0604030504040204" pitchFamily="34" charset="0"/>
                <a:ea typeface="Verdana" panose="020B0604030504040204" pitchFamily="34" charset="0"/>
                <a:cs typeface="Verdana" panose="020B0604030504040204" pitchFamily="34" charset="0"/>
              </a:rPr>
              <a:t>Satsningar </a:t>
            </a:r>
            <a:r>
              <a:rPr lang="sv-SE" sz="1600" dirty="0">
                <a:latin typeface="Verdana" panose="020B0604030504040204" pitchFamily="34" charset="0"/>
                <a:ea typeface="Verdana" panose="020B0604030504040204" pitchFamily="34" charset="0"/>
                <a:cs typeface="Verdana" panose="020B0604030504040204" pitchFamily="34" charset="0"/>
              </a:rPr>
              <a:t>för att minska antibiotikaanvändningen och för att förbättra läkemedelshanteringen för äldre och multisjuka. </a:t>
            </a:r>
            <a:endParaRPr lang="sv-SE" sz="1600" kern="1200" dirty="0">
              <a:latin typeface="Verdana" panose="020B0604030504040204" pitchFamily="34" charset="0"/>
              <a:ea typeface="Verdana" panose="020B0604030504040204" pitchFamily="34" charset="0"/>
              <a:cs typeface="Verdana" panose="020B0604030504040204" pitchFamily="34" charset="0"/>
            </a:endParaRPr>
          </a:p>
          <a:p>
            <a:pPr>
              <a:lnSpc>
                <a:spcPts val="2020"/>
              </a:lnSpc>
              <a:defRPr/>
            </a:pPr>
            <a:r>
              <a:rPr lang="sv-SE" sz="1600" dirty="0">
                <a:latin typeface="Verdana" panose="020B0604030504040204" pitchFamily="34" charset="0"/>
                <a:ea typeface="Verdana" panose="020B0604030504040204" pitchFamily="34" charset="0"/>
                <a:cs typeface="Verdana" panose="020B0604030504040204" pitchFamily="34" charset="0"/>
              </a:rPr>
              <a:t>Kostnadsansvar för läkemedel har införts vid sjukhusen liksom en incitamentsmodell för primärvård.</a:t>
            </a:r>
          </a:p>
          <a:p>
            <a:pPr>
              <a:lnSpc>
                <a:spcPts val="2020"/>
              </a:lnSpc>
              <a:defRPr/>
            </a:pPr>
            <a:r>
              <a:rPr lang="sv-SE" sz="1600" dirty="0">
                <a:latin typeface="Verdana" panose="020B0604030504040204" pitchFamily="34" charset="0"/>
                <a:ea typeface="Verdana" panose="020B0604030504040204" pitchFamily="34" charset="0"/>
                <a:cs typeface="Verdana" panose="020B0604030504040204" pitchFamily="34" charset="0"/>
              </a:rPr>
              <a:t>Verktyg har utvecklats för att minska läkemedlens miljöpåverkan. </a:t>
            </a:r>
          </a:p>
          <a:p>
            <a:pPr>
              <a:defRPr/>
            </a:pPr>
            <a:endParaRPr lang="sv-SE" sz="1400" kern="1200" dirty="0">
              <a:ea typeface="Geneva" pitchFamily="1" charset="-128"/>
            </a:endParaRPr>
          </a:p>
        </p:txBody>
      </p:sp>
      <p:pic>
        <p:nvPicPr>
          <p:cNvPr id="9" name="Bildobjekt 8">
            <a:extLst>
              <a:ext uri="{FF2B5EF4-FFF2-40B4-BE49-F238E27FC236}">
                <a16:creationId xmlns:a16="http://schemas.microsoft.com/office/drawing/2014/main" id="{E9FCCA9B-5BF7-234D-9C32-35B2D50FB3D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4" name="textruta 3">
            <a:extLst>
              <a:ext uri="{FF2B5EF4-FFF2-40B4-BE49-F238E27FC236}">
                <a16:creationId xmlns:a16="http://schemas.microsoft.com/office/drawing/2014/main" id="{E8A07006-EE50-A84C-A15D-47A7CA96545E}"/>
              </a:ext>
            </a:extLst>
          </p:cNvPr>
          <p:cNvSpPr txBox="1"/>
          <p:nvPr/>
        </p:nvSpPr>
        <p:spPr>
          <a:xfrm>
            <a:off x="9201138" y="6258360"/>
            <a:ext cx="2590800" cy="599640"/>
          </a:xfrm>
          <a:prstGeom prst="rect">
            <a:avLst/>
          </a:prstGeom>
          <a:noFill/>
        </p:spPr>
        <p:txBody>
          <a:bodyPr wrap="square" rtlCol="0">
            <a:noAutofit/>
          </a:bodyPr>
          <a:lstStyle/>
          <a:p>
            <a:pPr algn="r"/>
            <a:endParaRPr lang="sv-SE" sz="1200" dirty="0"/>
          </a:p>
        </p:txBody>
      </p:sp>
      <p:pic>
        <p:nvPicPr>
          <p:cNvPr id="7" name="Bildobjekt 6" descr="Bild. Kloka listan 2021.">
            <a:extLst>
              <a:ext uri="{FF2B5EF4-FFF2-40B4-BE49-F238E27FC236}">
                <a16:creationId xmlns:a16="http://schemas.microsoft.com/office/drawing/2014/main" id="{8754CE45-0009-AB4C-908B-F8A1C9DF2C90}"/>
              </a:ext>
            </a:extLst>
          </p:cNvPr>
          <p:cNvPicPr>
            <a:picLocks noChangeAspect="1"/>
          </p:cNvPicPr>
          <p:nvPr/>
        </p:nvPicPr>
        <p:blipFill rotWithShape="1">
          <a:blip r:embed="rId4">
            <a:extLst>
              <a:ext uri="{28A0092B-C50C-407E-A947-70E740481C1C}">
                <a14:useLocalDpi xmlns:a14="http://schemas.microsoft.com/office/drawing/2010/main" val="0"/>
              </a:ext>
            </a:extLst>
          </a:blip>
          <a:srcRect l="34171" t="13698" r="29183" b="7499"/>
          <a:stretch/>
        </p:blipFill>
        <p:spPr>
          <a:xfrm>
            <a:off x="9025467" y="2799296"/>
            <a:ext cx="2298137" cy="32503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013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objekt 18" descr="Illustration: Vision för läkemedelstrategin är medicinsk ändamålsenlig och säker läkemedelsanvändning&#10;">
            <a:extLst>
              <a:ext uri="{FF2B5EF4-FFF2-40B4-BE49-F238E27FC236}">
                <a16:creationId xmlns:a16="http://schemas.microsoft.com/office/drawing/2014/main" id="{683CFDD4-732D-6A4C-9815-529D24E2AA82}"/>
              </a:ext>
            </a:extLst>
          </p:cNvPr>
          <p:cNvPicPr>
            <a:picLocks noChangeAspect="1"/>
          </p:cNvPicPr>
          <p:nvPr/>
        </p:nvPicPr>
        <p:blipFill rotWithShape="1">
          <a:blip r:embed="rId3">
            <a:extLst>
              <a:ext uri="{28A0092B-C50C-407E-A947-70E740481C1C}">
                <a14:useLocalDpi xmlns:a14="http://schemas.microsoft.com/office/drawing/2010/main" val="0"/>
              </a:ext>
            </a:extLst>
          </a:blip>
          <a:srcRect l="8604" r="9430"/>
          <a:stretch/>
        </p:blipFill>
        <p:spPr>
          <a:xfrm>
            <a:off x="7649445" y="2455155"/>
            <a:ext cx="3672008" cy="4212260"/>
          </a:xfrm>
          <a:prstGeom prst="rect">
            <a:avLst/>
          </a:prstGeom>
        </p:spPr>
      </p:pic>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14</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REGION STOCKHOLMS LÄKEMEDELSSTRATEGI 2018-2022</a:t>
            </a: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pic>
        <p:nvPicPr>
          <p:cNvPr id="9" name="Bildobjekt 8">
            <a:extLst>
              <a:ext uri="{FF2B5EF4-FFF2-40B4-BE49-F238E27FC236}">
                <a16:creationId xmlns:a16="http://schemas.microsoft.com/office/drawing/2014/main" id="{E9FCCA9B-5BF7-234D-9C32-35B2D50FB3D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4" name="textruta 3">
            <a:extLst>
              <a:ext uri="{FF2B5EF4-FFF2-40B4-BE49-F238E27FC236}">
                <a16:creationId xmlns:a16="http://schemas.microsoft.com/office/drawing/2014/main" id="{E8A07006-EE50-A84C-A15D-47A7CA96545E}"/>
              </a:ext>
            </a:extLst>
          </p:cNvPr>
          <p:cNvSpPr txBox="1"/>
          <p:nvPr/>
        </p:nvSpPr>
        <p:spPr>
          <a:xfrm>
            <a:off x="9201138" y="6258360"/>
            <a:ext cx="2590800" cy="599640"/>
          </a:xfrm>
          <a:prstGeom prst="rect">
            <a:avLst/>
          </a:prstGeom>
          <a:noFill/>
        </p:spPr>
        <p:txBody>
          <a:bodyPr wrap="square" rtlCol="0">
            <a:noAutofit/>
          </a:bodyPr>
          <a:lstStyle/>
          <a:p>
            <a:pPr algn="r"/>
            <a:endParaRPr lang="sv-SE" sz="1200" dirty="0"/>
          </a:p>
        </p:txBody>
      </p:sp>
      <p:sp>
        <p:nvSpPr>
          <p:cNvPr id="2" name="textruta 1">
            <a:extLst>
              <a:ext uri="{FF2B5EF4-FFF2-40B4-BE49-F238E27FC236}">
                <a16:creationId xmlns:a16="http://schemas.microsoft.com/office/drawing/2014/main" id="{74097BB6-AC42-8143-B199-5FC7EBE3883B}"/>
              </a:ext>
            </a:extLst>
          </p:cNvPr>
          <p:cNvSpPr txBox="1"/>
          <p:nvPr/>
        </p:nvSpPr>
        <p:spPr>
          <a:xfrm>
            <a:off x="1610139" y="3637722"/>
            <a:ext cx="596348" cy="377687"/>
          </a:xfrm>
          <a:prstGeom prst="rect">
            <a:avLst/>
          </a:prstGeom>
          <a:noFill/>
        </p:spPr>
        <p:txBody>
          <a:bodyPr wrap="square" rtlCol="0">
            <a:noAutofit/>
          </a:bodyPr>
          <a:lstStyle/>
          <a:p>
            <a:pPr algn="l"/>
            <a:endParaRPr lang="sv-SE" dirty="0"/>
          </a:p>
        </p:txBody>
      </p:sp>
      <p:pic>
        <p:nvPicPr>
          <p:cNvPr id="1025" name="Picture 1" descr="page14image34683328">
            <a:extLst>
              <a:ext uri="{FF2B5EF4-FFF2-40B4-BE49-F238E27FC236}">
                <a16:creationId xmlns:a16="http://schemas.microsoft.com/office/drawing/2014/main" id="{19BC40A4-3BDC-DF4B-8B0C-2EF5A7C80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35100" cy="1638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1552DED-4932-1549-9A0B-C1DBD24F2EE7}"/>
              </a:ext>
            </a:extLst>
          </p:cNvPr>
          <p:cNvSpPr>
            <a:spLocks noChangeArrowheads="1"/>
          </p:cNvSpPr>
          <p:nvPr/>
        </p:nvSpPr>
        <p:spPr bwMode="auto">
          <a:xfrm>
            <a:off x="1963695" y="2388927"/>
            <a:ext cx="5477427" cy="434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l" eaLnBrk="1" hangingPunct="1">
              <a:lnSpc>
                <a:spcPct val="130000"/>
              </a:lnSpc>
              <a:spcBef>
                <a:spcPts val="500"/>
              </a:spcBef>
              <a:spcAft>
                <a:spcPts val="200"/>
              </a:spcAft>
              <a:buFont typeface="Wingdings" pitchFamily="2" charset="2"/>
              <a:buChar char="§"/>
            </a:pPr>
            <a:r>
              <a:rPr lang="sv-SE" sz="1600" dirty="0">
                <a:latin typeface="+mn-lt"/>
                <a:ea typeface="Verdana" panose="020B0604030504040204" pitchFamily="34" charset="0"/>
                <a:cs typeface="Verdana" panose="020B0604030504040204" pitchFamily="34" charset="0"/>
              </a:rPr>
              <a:t>Horisontella prioriteringar ger hållbar och jämlik läkemedelsanvändning. </a:t>
            </a:r>
          </a:p>
          <a:p>
            <a:pPr marL="342900" indent="-342900" algn="l" eaLnBrk="1" hangingPunct="1">
              <a:lnSpc>
                <a:spcPct val="130000"/>
              </a:lnSpc>
              <a:spcBef>
                <a:spcPts val="500"/>
              </a:spcBef>
              <a:spcAft>
                <a:spcPts val="200"/>
              </a:spcAft>
              <a:buFont typeface="Wingdings" pitchFamily="2" charset="2"/>
              <a:buChar char="§"/>
            </a:pPr>
            <a:r>
              <a:rPr lang="sv-SE" sz="1600" dirty="0">
                <a:latin typeface="+mn-lt"/>
                <a:ea typeface="Verdana" panose="020B0604030504040204" pitchFamily="34" charset="0"/>
                <a:cs typeface="Verdana" panose="020B0604030504040204" pitchFamily="34" charset="0"/>
              </a:rPr>
              <a:t>Lättillgänglig och säker information om varje patients behandling finns i alla delar av vården.</a:t>
            </a:r>
          </a:p>
          <a:p>
            <a:pPr marL="342900" indent="-342900" algn="l" eaLnBrk="1" hangingPunct="1">
              <a:lnSpc>
                <a:spcPct val="130000"/>
              </a:lnSpc>
              <a:spcBef>
                <a:spcPts val="500"/>
              </a:spcBef>
              <a:spcAft>
                <a:spcPts val="200"/>
              </a:spcAft>
              <a:buFont typeface="Wingdings" pitchFamily="2" charset="2"/>
              <a:buChar char="§"/>
            </a:pPr>
            <a:r>
              <a:rPr lang="sv-SE" altLang="sv-SE" sz="1600" dirty="0">
                <a:latin typeface="+mn-lt"/>
                <a:ea typeface="Verdana" panose="020B0604030504040204" pitchFamily="34" charset="0"/>
                <a:cs typeface="Verdana" panose="020B0604030504040204" pitchFamily="34" charset="0"/>
              </a:rPr>
              <a:t>Snabb tillgång till nya värdefulla läkemedel. </a:t>
            </a:r>
            <a:br>
              <a:rPr lang="sv-SE" altLang="sv-SE" sz="1600" dirty="0">
                <a:latin typeface="+mn-lt"/>
                <a:ea typeface="Verdana" panose="020B0604030504040204" pitchFamily="34" charset="0"/>
                <a:cs typeface="Verdana" panose="020B0604030504040204" pitchFamily="34" charset="0"/>
              </a:rPr>
            </a:br>
            <a:r>
              <a:rPr lang="sv-SE" altLang="sv-SE" sz="1600" dirty="0">
                <a:latin typeface="+mn-lt"/>
                <a:ea typeface="Verdana" panose="020B0604030504040204" pitchFamily="34" charset="0"/>
                <a:cs typeface="Verdana" panose="020B0604030504040204" pitchFamily="34" charset="0"/>
              </a:rPr>
              <a:t>med ansvarsfull introduktion och uppföljning. </a:t>
            </a:r>
            <a:endParaRPr lang="sv-SE" sz="1600" dirty="0">
              <a:latin typeface="+mn-lt"/>
              <a:ea typeface="Verdana" panose="020B0604030504040204" pitchFamily="34" charset="0"/>
              <a:cs typeface="Verdana" panose="020B0604030504040204" pitchFamily="34" charset="0"/>
            </a:endParaRPr>
          </a:p>
          <a:p>
            <a:pPr marL="342900" indent="-342900" algn="l" eaLnBrk="1" hangingPunct="1">
              <a:lnSpc>
                <a:spcPct val="130000"/>
              </a:lnSpc>
              <a:spcBef>
                <a:spcPts val="500"/>
              </a:spcBef>
              <a:spcAft>
                <a:spcPts val="200"/>
              </a:spcAft>
              <a:buFont typeface="Wingdings" pitchFamily="2" charset="2"/>
              <a:buChar char="§"/>
            </a:pPr>
            <a:r>
              <a:rPr lang="sv-SE" sz="1600" dirty="0">
                <a:latin typeface="+mn-lt"/>
                <a:ea typeface="Verdana" panose="020B0604030504040204" pitchFamily="34" charset="0"/>
                <a:cs typeface="Verdana" panose="020B0604030504040204" pitchFamily="34" charset="0"/>
              </a:rPr>
              <a:t>Säker och effektiv läkemedelsförsörjning.</a:t>
            </a:r>
          </a:p>
          <a:p>
            <a:pPr marL="342900" indent="-342900" algn="l" eaLnBrk="1" hangingPunct="1">
              <a:lnSpc>
                <a:spcPct val="130000"/>
              </a:lnSpc>
              <a:spcBef>
                <a:spcPts val="500"/>
              </a:spcBef>
              <a:spcAft>
                <a:spcPts val="200"/>
              </a:spcAft>
              <a:buFont typeface="Wingdings" pitchFamily="2" charset="2"/>
              <a:buChar char="§"/>
            </a:pPr>
            <a:r>
              <a:rPr lang="sv-SE" altLang="sv-SE" sz="1600" dirty="0">
                <a:latin typeface="+mn-lt"/>
                <a:ea typeface="Verdana" panose="020B0604030504040204" pitchFamily="34" charset="0"/>
                <a:cs typeface="Verdana" panose="020B0604030504040204" pitchFamily="34" charset="0"/>
              </a:rPr>
              <a:t>Patientens ställning är stark i läkemedels-processen.</a:t>
            </a:r>
            <a:endParaRPr lang="sv-SE" sz="1600" dirty="0">
              <a:latin typeface="+mn-lt"/>
              <a:ea typeface="Verdana" panose="020B0604030504040204" pitchFamily="34" charset="0"/>
              <a:cs typeface="Verdana" panose="020B0604030504040204" pitchFamily="34" charset="0"/>
            </a:endParaRPr>
          </a:p>
          <a:p>
            <a:pPr marL="342900" indent="-342900" algn="l" eaLnBrk="1" hangingPunct="1">
              <a:lnSpc>
                <a:spcPct val="130000"/>
              </a:lnSpc>
              <a:spcBef>
                <a:spcPts val="500"/>
              </a:spcBef>
              <a:spcAft>
                <a:spcPts val="200"/>
              </a:spcAft>
              <a:buFont typeface="Wingdings" pitchFamily="2" charset="2"/>
              <a:buChar char="§"/>
            </a:pPr>
            <a:r>
              <a:rPr lang="sv-SE" altLang="sv-SE" sz="1600" dirty="0">
                <a:latin typeface="+mn-lt"/>
                <a:ea typeface="Verdana" panose="020B0604030504040204" pitchFamily="34" charset="0"/>
                <a:cs typeface="Verdana" panose="020B0604030504040204" pitchFamily="34" charset="0"/>
              </a:rPr>
              <a:t>Effektiv och kommersiellt oberoende sakkunnig-organisation med ett fungerande nationellt samarbete.</a:t>
            </a:r>
          </a:p>
        </p:txBody>
      </p:sp>
      <p:pic>
        <p:nvPicPr>
          <p:cNvPr id="1027" name="Picture 3" descr="page14image34680064">
            <a:extLst>
              <a:ext uri="{FF2B5EF4-FFF2-40B4-BE49-F238E27FC236}">
                <a16:creationId xmlns:a16="http://schemas.microsoft.com/office/drawing/2014/main" id="{91948707-D634-624B-9A25-89B1B4FDDD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24000" cy="1435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4image34680064">
            <a:extLst>
              <a:ext uri="{FF2B5EF4-FFF2-40B4-BE49-F238E27FC236}">
                <a16:creationId xmlns:a16="http://schemas.microsoft.com/office/drawing/2014/main" id="{739B8EB7-05B2-3D4F-A4F5-1740CAE7B6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998" y="1382601"/>
            <a:ext cx="1524000" cy="14351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4image34715904">
            <a:extLst>
              <a:ext uri="{FF2B5EF4-FFF2-40B4-BE49-F238E27FC236}">
                <a16:creationId xmlns:a16="http://schemas.microsoft.com/office/drawing/2014/main" id="{A622AFC7-3E26-2744-802B-9729C0506A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351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14image34683328">
            <a:extLst>
              <a:ext uri="{FF2B5EF4-FFF2-40B4-BE49-F238E27FC236}">
                <a16:creationId xmlns:a16="http://schemas.microsoft.com/office/drawing/2014/main" id="{92605E69-953E-F24A-8BB0-7BA61F88F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998" y="2455155"/>
            <a:ext cx="14351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4image34715904">
            <a:extLst>
              <a:ext uri="{FF2B5EF4-FFF2-40B4-BE49-F238E27FC236}">
                <a16:creationId xmlns:a16="http://schemas.microsoft.com/office/drawing/2014/main" id="{EFEE638C-53FE-3E41-9972-68C7E1DE48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4351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331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15</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LÄKEMEDELSANVÄNDNINGEN I REGION STOCKHOLM</a:t>
            </a:r>
            <a:br>
              <a:rPr lang="sv-SE" sz="1800" kern="0" spc="300" dirty="0"/>
            </a:br>
            <a:endParaRPr lang="sv-SE" sz="1800" kern="0" spc="300" dirty="0"/>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90" y="2485462"/>
            <a:ext cx="5674710" cy="363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600" dirty="0">
                <a:ea typeface="Verdana" panose="020B0604030504040204" pitchFamily="34" charset="0"/>
                <a:cs typeface="Verdana" panose="020B0604030504040204" pitchFamily="34" charset="0"/>
              </a:rPr>
              <a:t>Under ett år hämtar 40 procent av alla äldre ut fler än 10 olika receptförskrivna substanser på apoteken.</a:t>
            </a:r>
          </a:p>
          <a:p>
            <a:r>
              <a:rPr lang="sv-SE" sz="1600" dirty="0">
                <a:ea typeface="Verdana" panose="020B0604030504040204" pitchFamily="34" charset="0"/>
                <a:cs typeface="Verdana" panose="020B0604030504040204" pitchFamily="34" charset="0"/>
              </a:rPr>
              <a:t>Topplistan över de vanligaste recept-läkemedlen i befolkningen avspeglar våra stora folksjukdomar (se diagram till höger).</a:t>
            </a:r>
          </a:p>
          <a:p>
            <a:r>
              <a:rPr lang="sv-SE" sz="1600" dirty="0">
                <a:ea typeface="Verdana" panose="020B0604030504040204" pitchFamily="34" charset="0"/>
                <a:cs typeface="Verdana" panose="020B0604030504040204" pitchFamily="34" charset="0"/>
              </a:rPr>
              <a:t>Följsamheten till Kloka Listan är mycket hög, i primärvården över 85 procent, vilket är en internationellt sett unik nivå.</a:t>
            </a:r>
          </a:p>
          <a:p>
            <a:r>
              <a:rPr lang="sv-SE" sz="1600" dirty="0">
                <a:ea typeface="Verdana" panose="020B0604030504040204" pitchFamily="34" charset="0"/>
                <a:cs typeface="Verdana" panose="020B0604030504040204" pitchFamily="34" charset="0"/>
              </a:rPr>
              <a:t>Studier visar att patienternas följsamhet till ordination är låg – för långtidsbehandling antas den vara cirka 50 procent.</a:t>
            </a: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13" name="Bildobjekt 12">
            <a:extLst>
              <a:ext uri="{FF2B5EF4-FFF2-40B4-BE49-F238E27FC236}">
                <a16:creationId xmlns:a16="http://schemas.microsoft.com/office/drawing/2014/main" id="{8D0773FD-D702-534E-8E69-B9D9447CBD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grpSp>
        <p:nvGrpSpPr>
          <p:cNvPr id="15" name="Grupp 14" descr="Diagram. Topplistan över de vanligaste recept-läkemedlen i befolkningen i Region Stockholm avspeglar våra stora folksjukdomar. Det visar till exempel att 16 procent av både männen och kvinnorna får blodtryckssänkade läkemedel.">
            <a:extLst>
              <a:ext uri="{FF2B5EF4-FFF2-40B4-BE49-F238E27FC236}">
                <a16:creationId xmlns:a16="http://schemas.microsoft.com/office/drawing/2014/main" id="{B01BEFEE-34F6-1A41-9306-8EF1391BC68E}"/>
              </a:ext>
            </a:extLst>
          </p:cNvPr>
          <p:cNvGrpSpPr/>
          <p:nvPr/>
        </p:nvGrpSpPr>
        <p:grpSpPr>
          <a:xfrm>
            <a:off x="7829976" y="2540357"/>
            <a:ext cx="3835932" cy="4044957"/>
            <a:chOff x="7153530" y="2281418"/>
            <a:chExt cx="4404002" cy="4562835"/>
          </a:xfrm>
        </p:grpSpPr>
        <p:pic>
          <p:nvPicPr>
            <p:cNvPr id="7" name="Bildobjekt 6">
              <a:extLst>
                <a:ext uri="{FF2B5EF4-FFF2-40B4-BE49-F238E27FC236}">
                  <a16:creationId xmlns:a16="http://schemas.microsoft.com/office/drawing/2014/main" id="{C647CADC-E2F0-EC4E-8E4A-E9FAF1C00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3530" y="2281418"/>
              <a:ext cx="4404002" cy="4562835"/>
            </a:xfrm>
            <a:prstGeom prst="rect">
              <a:avLst/>
            </a:prstGeom>
          </p:spPr>
        </p:pic>
        <p:sp>
          <p:nvSpPr>
            <p:cNvPr id="14" name="Rektangel 13">
              <a:extLst>
                <a:ext uri="{FF2B5EF4-FFF2-40B4-BE49-F238E27FC236}">
                  <a16:creationId xmlns:a16="http://schemas.microsoft.com/office/drawing/2014/main" id="{6B5847AD-E223-4148-8580-7EC7E565187A}"/>
                </a:ext>
              </a:extLst>
            </p:cNvPr>
            <p:cNvSpPr/>
            <p:nvPr/>
          </p:nvSpPr>
          <p:spPr bwMode="auto">
            <a:xfrm>
              <a:off x="9938824" y="6559826"/>
              <a:ext cx="1618708" cy="28442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grpSp>
      <p:sp>
        <p:nvSpPr>
          <p:cNvPr id="2" name="Rektangel 1">
            <a:extLst>
              <a:ext uri="{FF2B5EF4-FFF2-40B4-BE49-F238E27FC236}">
                <a16:creationId xmlns:a16="http://schemas.microsoft.com/office/drawing/2014/main" id="{A0047DEF-BE4A-1D4C-82B2-BADA0D580E35}"/>
              </a:ext>
            </a:extLst>
          </p:cNvPr>
          <p:cNvSpPr/>
          <p:nvPr/>
        </p:nvSpPr>
        <p:spPr>
          <a:xfrm>
            <a:off x="8534401" y="6574273"/>
            <a:ext cx="3477928" cy="253916"/>
          </a:xfrm>
          <a:prstGeom prst="rect">
            <a:avLst/>
          </a:prstGeom>
        </p:spPr>
        <p:txBody>
          <a:bodyPr wrap="square">
            <a:spAutoFit/>
          </a:bodyPr>
          <a:lstStyle/>
          <a:p>
            <a:r>
              <a:rPr lang="sv-SE" sz="1050" dirty="0"/>
              <a:t>Källa: VAL Region Stockholm </a:t>
            </a:r>
            <a:r>
              <a:rPr lang="sv-SE" sz="1050" dirty="0">
                <a:solidFill>
                  <a:srgbClr val="000000"/>
                </a:solidFill>
                <a:latin typeface="Helvetica Neue" panose="02000503000000020004" pitchFamily="2" charset="0"/>
              </a:rPr>
              <a:t>Recept2020</a:t>
            </a:r>
          </a:p>
        </p:txBody>
      </p:sp>
    </p:spTree>
    <p:extLst>
      <p:ext uri="{BB962C8B-B14F-4D97-AF65-F5344CB8AC3E}">
        <p14:creationId xmlns:p14="http://schemas.microsoft.com/office/powerpoint/2010/main" val="538426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16</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LÄKEMEDELSKOSTNADER</a:t>
            </a:r>
            <a:br>
              <a:rPr lang="sv-SE" sz="1800" kern="0" spc="300" dirty="0"/>
            </a:br>
            <a:endParaRPr lang="sv-SE" sz="1800" kern="0" spc="300" dirty="0"/>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90" y="2485461"/>
            <a:ext cx="4946577" cy="3717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600" dirty="0">
                <a:ea typeface="Verdana" panose="020B0604030504040204" pitchFamily="34" charset="0"/>
                <a:cs typeface="Verdana" panose="020B0604030504040204" pitchFamily="34" charset="0"/>
              </a:rPr>
              <a:t>Andelen läkemedel utgör cirka 16 procent av de samlade kostnaderna för botande och rehabiliterande sjukvård*. </a:t>
            </a:r>
          </a:p>
          <a:p>
            <a:r>
              <a:rPr lang="sv-SE" sz="1600" dirty="0">
                <a:ea typeface="Verdana" panose="020B0604030504040204" pitchFamily="34" charset="0"/>
                <a:cs typeface="Verdana" panose="020B0604030504040204" pitchFamily="34" charset="0"/>
              </a:rPr>
              <a:t>Regionerna står för hela kostnaden för läkemedel som ges på sjukhus och knappt </a:t>
            </a:r>
            <a:br>
              <a:rPr lang="sv-SE" sz="1600" dirty="0">
                <a:ea typeface="Verdana" panose="020B0604030504040204" pitchFamily="34" charset="0"/>
                <a:cs typeface="Verdana" panose="020B0604030504040204" pitchFamily="34" charset="0"/>
              </a:rPr>
            </a:br>
            <a:r>
              <a:rPr lang="sv-SE" sz="1600" dirty="0">
                <a:ea typeface="Verdana" panose="020B0604030504040204" pitchFamily="34" charset="0"/>
                <a:cs typeface="Verdana" panose="020B0604030504040204" pitchFamily="34" charset="0"/>
              </a:rPr>
              <a:t>80 procent av kostnaden för receptbelagda läkemedel, patienterna står genom egenavgifter för drygt 20 procent.</a:t>
            </a:r>
          </a:p>
          <a:p>
            <a:r>
              <a:rPr lang="sv-SE" sz="1600" dirty="0">
                <a:ea typeface="Verdana" panose="020B0604030504040204" pitchFamily="34" charset="0"/>
                <a:cs typeface="Verdana" panose="020B0604030504040204" pitchFamily="34" charset="0"/>
              </a:rPr>
              <a:t>Region Stockholms kostnader för läkemedel har ökat från sammanlagt cirka 3,5 miljarder kronor år 2000 till cirka 8 miljarder år 2020 (se diagram till höger).</a:t>
            </a: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13" name="Bildobjekt 12">
            <a:extLst>
              <a:ext uri="{FF2B5EF4-FFF2-40B4-BE49-F238E27FC236}">
                <a16:creationId xmlns:a16="http://schemas.microsoft.com/office/drawing/2014/main" id="{8D0773FD-D702-534E-8E69-B9D9447CBD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pic>
        <p:nvPicPr>
          <p:cNvPr id="3" name="Bildobjekt 2" descr="Diagram. Region Stockholms kostnader för läkemedel har ökat från sammanlagt cirka 3,5 miljarder kronor år 2000 till cirka 8 miljarder år 2020. Läkemedelskostnaderna har ökat snabbare inom förskrivning än inom slutenvården. ">
            <a:extLst>
              <a:ext uri="{FF2B5EF4-FFF2-40B4-BE49-F238E27FC236}">
                <a16:creationId xmlns:a16="http://schemas.microsoft.com/office/drawing/2014/main" id="{B6305693-D242-C24C-9A0F-D7A02BE0DF87}"/>
              </a:ext>
            </a:extLst>
          </p:cNvPr>
          <p:cNvPicPr>
            <a:picLocks noChangeAspect="1"/>
          </p:cNvPicPr>
          <p:nvPr/>
        </p:nvPicPr>
        <p:blipFill rotWithShape="1">
          <a:blip r:embed="rId4">
            <a:extLst>
              <a:ext uri="{28A0092B-C50C-407E-A947-70E740481C1C}">
                <a14:useLocalDpi xmlns:a14="http://schemas.microsoft.com/office/drawing/2010/main" val="0"/>
              </a:ext>
            </a:extLst>
          </a:blip>
          <a:srcRect b="6516"/>
          <a:stretch/>
        </p:blipFill>
        <p:spPr>
          <a:xfrm>
            <a:off x="7281248" y="2525153"/>
            <a:ext cx="4757965" cy="3512250"/>
          </a:xfrm>
          <a:prstGeom prst="rect">
            <a:avLst/>
          </a:prstGeom>
        </p:spPr>
      </p:pic>
      <p:sp>
        <p:nvSpPr>
          <p:cNvPr id="4" name="textruta 3">
            <a:extLst>
              <a:ext uri="{FF2B5EF4-FFF2-40B4-BE49-F238E27FC236}">
                <a16:creationId xmlns:a16="http://schemas.microsoft.com/office/drawing/2014/main" id="{05286997-88CE-6B49-B591-E0F40E3622CB}"/>
              </a:ext>
            </a:extLst>
          </p:cNvPr>
          <p:cNvSpPr txBox="1"/>
          <p:nvPr/>
        </p:nvSpPr>
        <p:spPr>
          <a:xfrm>
            <a:off x="6574923" y="6037403"/>
            <a:ext cx="4946577" cy="711729"/>
          </a:xfrm>
          <a:prstGeom prst="rect">
            <a:avLst/>
          </a:prstGeom>
          <a:noFill/>
        </p:spPr>
        <p:txBody>
          <a:bodyPr wrap="square" rtlCol="0">
            <a:noAutofit/>
          </a:bodyPr>
          <a:lstStyle/>
          <a:p>
            <a:pPr algn="r"/>
            <a:r>
              <a:rPr lang="sv-SE" sz="1000" dirty="0"/>
              <a:t>Region Stockholms kostnader för läkemedel 2000-2020. Kostnader inkluderar förbrukningsartiklar och återbäring från avtal. </a:t>
            </a:r>
          </a:p>
          <a:p>
            <a:pPr algn="r"/>
            <a:r>
              <a:rPr lang="sv-SE" sz="1000" dirty="0"/>
              <a:t>Källa: Region Stockholm, VAL-databasen, SCB </a:t>
            </a:r>
          </a:p>
          <a:p>
            <a:pPr algn="r"/>
            <a:r>
              <a:rPr lang="sv-SE" sz="1000" dirty="0"/>
              <a:t>l.</a:t>
            </a:r>
          </a:p>
          <a:p>
            <a:pPr algn="l"/>
            <a:endParaRPr lang="sv-SE" sz="1000" dirty="0"/>
          </a:p>
        </p:txBody>
      </p:sp>
    </p:spTree>
    <p:extLst>
      <p:ext uri="{BB962C8B-B14F-4D97-AF65-F5344CB8AC3E}">
        <p14:creationId xmlns:p14="http://schemas.microsoft.com/office/powerpoint/2010/main" val="1986054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17</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340363"/>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LÄKEMEDELSKOSTNADER, FORTS.</a:t>
            </a:r>
            <a:br>
              <a:rPr lang="sv-SE" sz="1800" kern="0" spc="300" dirty="0"/>
            </a:br>
            <a:endParaRPr lang="sv-SE" sz="1800" kern="0" spc="300" dirty="0"/>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pic>
        <p:nvPicPr>
          <p:cNvPr id="13" name="Bildobjekt 12">
            <a:extLst>
              <a:ext uri="{FF2B5EF4-FFF2-40B4-BE49-F238E27FC236}">
                <a16:creationId xmlns:a16="http://schemas.microsoft.com/office/drawing/2014/main" id="{8D0773FD-D702-534E-8E69-B9D9447CBD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4" name="textruta 3">
            <a:extLst>
              <a:ext uri="{FF2B5EF4-FFF2-40B4-BE49-F238E27FC236}">
                <a16:creationId xmlns:a16="http://schemas.microsoft.com/office/drawing/2014/main" id="{05286997-88CE-6B49-B591-E0F40E3622CB}"/>
              </a:ext>
            </a:extLst>
          </p:cNvPr>
          <p:cNvSpPr txBox="1"/>
          <p:nvPr/>
        </p:nvSpPr>
        <p:spPr>
          <a:xfrm>
            <a:off x="7414590" y="6202973"/>
            <a:ext cx="4106909" cy="376731"/>
          </a:xfrm>
          <a:prstGeom prst="rect">
            <a:avLst/>
          </a:prstGeom>
          <a:noFill/>
        </p:spPr>
        <p:txBody>
          <a:bodyPr wrap="square" rtlCol="0">
            <a:noAutofit/>
          </a:bodyPr>
          <a:lstStyle/>
          <a:p>
            <a:pPr algn="l"/>
            <a:endParaRPr lang="sv-SE" sz="1000" dirty="0"/>
          </a:p>
        </p:txBody>
      </p:sp>
      <p:graphicFrame>
        <p:nvGraphicFramePr>
          <p:cNvPr id="2" name="Tabell 1" descr="Tabell. Kolumn 1 år, kolumn 2 läkemedel, kolumn 3 användningsområde.">
            <a:extLst>
              <a:ext uri="{FF2B5EF4-FFF2-40B4-BE49-F238E27FC236}">
                <a16:creationId xmlns:a16="http://schemas.microsoft.com/office/drawing/2014/main" id="{B3E27517-506A-AA42-857F-6BB01B927282}"/>
              </a:ext>
            </a:extLst>
          </p:cNvPr>
          <p:cNvGraphicFramePr>
            <a:graphicFrameLocks noGrp="1"/>
          </p:cNvGraphicFramePr>
          <p:nvPr>
            <p:extLst>
              <p:ext uri="{D42A27DB-BD31-4B8C-83A1-F6EECF244321}">
                <p14:modId xmlns:p14="http://schemas.microsoft.com/office/powerpoint/2010/main" val="295210284"/>
              </p:ext>
            </p:extLst>
          </p:nvPr>
        </p:nvGraphicFramePr>
        <p:xfrm>
          <a:off x="2046890" y="2884803"/>
          <a:ext cx="8657592" cy="3506535"/>
        </p:xfrm>
        <a:graphic>
          <a:graphicData uri="http://schemas.openxmlformats.org/drawingml/2006/table">
            <a:tbl>
              <a:tblPr firstRow="1" firstCol="1" bandRow="1">
                <a:tableStyleId>{7DF18680-E054-41AD-8BC1-D1AEF772440D}</a:tableStyleId>
              </a:tblPr>
              <a:tblGrid>
                <a:gridCol w="1375235">
                  <a:extLst>
                    <a:ext uri="{9D8B030D-6E8A-4147-A177-3AD203B41FA5}">
                      <a16:colId xmlns:a16="http://schemas.microsoft.com/office/drawing/2014/main" val="845383114"/>
                    </a:ext>
                  </a:extLst>
                </a:gridCol>
                <a:gridCol w="2903046">
                  <a:extLst>
                    <a:ext uri="{9D8B030D-6E8A-4147-A177-3AD203B41FA5}">
                      <a16:colId xmlns:a16="http://schemas.microsoft.com/office/drawing/2014/main" val="1805284321"/>
                    </a:ext>
                  </a:extLst>
                </a:gridCol>
                <a:gridCol w="4379311">
                  <a:extLst>
                    <a:ext uri="{9D8B030D-6E8A-4147-A177-3AD203B41FA5}">
                      <a16:colId xmlns:a16="http://schemas.microsoft.com/office/drawing/2014/main" val="1362109137"/>
                    </a:ext>
                  </a:extLst>
                </a:gridCol>
              </a:tblGrid>
              <a:tr h="529833">
                <a:tc>
                  <a:txBody>
                    <a:bodyPr/>
                    <a:lstStyle/>
                    <a:p>
                      <a:r>
                        <a:rPr lang="sv-SE" sz="1600" b="0" dirty="0">
                          <a:effectLst/>
                          <a:latin typeface="+mn-lt"/>
                          <a:ea typeface="Verdana" panose="020B0604030504040204" pitchFamily="34" charset="0"/>
                          <a:cs typeface="Verdana" panose="020B0604030504040204" pitchFamily="34" charset="0"/>
                        </a:rPr>
                        <a:t>År</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tcPr>
                </a:tc>
                <a:tc>
                  <a:txBody>
                    <a:bodyPr/>
                    <a:lstStyle/>
                    <a:p>
                      <a:r>
                        <a:rPr lang="sv-SE" sz="1600" b="0" dirty="0">
                          <a:effectLst/>
                          <a:latin typeface="+mn-lt"/>
                          <a:ea typeface="Verdana" panose="020B0604030504040204" pitchFamily="34" charset="0"/>
                          <a:cs typeface="Verdana" panose="020B0604030504040204" pitchFamily="34" charset="0"/>
                        </a:rPr>
                        <a:t>Läkemedel (substans)</a:t>
                      </a:r>
                    </a:p>
                    <a:p>
                      <a:endParaRPr lang="sv-SE" sz="1600" b="0" dirty="0">
                        <a:effectLst/>
                        <a:latin typeface="+mn-lt"/>
                        <a:ea typeface="Verdana" panose="020B0604030504040204" pitchFamily="34" charset="0"/>
                        <a:cs typeface="Verdana" panose="020B0604030504040204" pitchFamily="34" charset="0"/>
                      </a:endParaRP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tcPr>
                </a:tc>
                <a:tc>
                  <a:txBody>
                    <a:bodyPr/>
                    <a:lstStyle/>
                    <a:p>
                      <a:r>
                        <a:rPr lang="sv-SE" sz="1600" b="0" dirty="0">
                          <a:effectLst/>
                          <a:latin typeface="+mn-lt"/>
                          <a:ea typeface="Verdana" panose="020B0604030504040204" pitchFamily="34" charset="0"/>
                          <a:cs typeface="Verdana" panose="020B0604030504040204" pitchFamily="34" charset="0"/>
                        </a:rPr>
                        <a:t>Användningsområde </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tcPr>
                </a:tc>
                <a:extLst>
                  <a:ext uri="{0D108BD9-81ED-4DB2-BD59-A6C34878D82A}">
                    <a16:rowId xmlns:a16="http://schemas.microsoft.com/office/drawing/2014/main" val="2764552875"/>
                  </a:ext>
                </a:extLst>
              </a:tr>
              <a:tr h="220934">
                <a:tc>
                  <a:txBody>
                    <a:bodyPr/>
                    <a:lstStyle/>
                    <a:p>
                      <a:pPr marL="0" algn="l" defTabSz="914400" rtl="0" eaLnBrk="1" latinLnBrk="0" hangingPunct="1"/>
                      <a:r>
                        <a:rPr lang="sv-SE" sz="1600" b="0" kern="1200" dirty="0">
                          <a:solidFill>
                            <a:schemeClr val="tx1"/>
                          </a:solidFill>
                          <a:effectLst/>
                          <a:latin typeface="+mn-lt"/>
                          <a:ea typeface="Verdana" panose="020B0604030504040204" pitchFamily="34" charset="0"/>
                          <a:cs typeface="Verdana" panose="020B0604030504040204" pitchFamily="34" charset="0"/>
                        </a:rPr>
                        <a:t>2000</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Citalopram</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Depression</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extLst>
                  <a:ext uri="{0D108BD9-81ED-4DB2-BD59-A6C34878D82A}">
                    <a16:rowId xmlns:a16="http://schemas.microsoft.com/office/drawing/2014/main" val="452277188"/>
                  </a:ext>
                </a:extLst>
              </a:tr>
              <a:tr h="220934">
                <a:tc>
                  <a:txBody>
                    <a:bodyPr/>
                    <a:lstStyle/>
                    <a:p>
                      <a:endParaRPr lang="sv-SE" sz="1600" b="0" dirty="0">
                        <a:solidFill>
                          <a:schemeClr val="tx1"/>
                        </a:solidFill>
                        <a:effectLst/>
                        <a:latin typeface="+mn-lt"/>
                        <a:ea typeface="Verdana" panose="020B0604030504040204" pitchFamily="34" charset="0"/>
                        <a:cs typeface="Verdana" panose="020B0604030504040204" pitchFamily="34" charset="0"/>
                      </a:endParaRP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Erytropoietin</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Blodbrist</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extLst>
                  <a:ext uri="{0D108BD9-81ED-4DB2-BD59-A6C34878D82A}">
                    <a16:rowId xmlns:a16="http://schemas.microsoft.com/office/drawing/2014/main" val="4134307398"/>
                  </a:ext>
                </a:extLst>
              </a:tr>
              <a:tr h="220934">
                <a:tc>
                  <a:txBody>
                    <a:bodyPr/>
                    <a:lstStyle/>
                    <a:p>
                      <a:endParaRPr lang="sv-SE" sz="1600" b="0" dirty="0">
                        <a:solidFill>
                          <a:schemeClr val="tx1"/>
                        </a:solidFill>
                        <a:effectLst/>
                        <a:latin typeface="+mn-lt"/>
                        <a:ea typeface="Verdana" panose="020B0604030504040204" pitchFamily="34" charset="0"/>
                        <a:cs typeface="Verdana" panose="020B0604030504040204" pitchFamily="34" charset="0"/>
                      </a:endParaRP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Omeprazol</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Magsår</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extLst>
                  <a:ext uri="{0D108BD9-81ED-4DB2-BD59-A6C34878D82A}">
                    <a16:rowId xmlns:a16="http://schemas.microsoft.com/office/drawing/2014/main" val="4115231100"/>
                  </a:ext>
                </a:extLst>
              </a:tr>
              <a:tr h="293085">
                <a:tc>
                  <a:txBody>
                    <a:bodyPr/>
                    <a:lstStyle/>
                    <a:p>
                      <a:endParaRPr lang="sv-SE" sz="1600" b="0" dirty="0">
                        <a:solidFill>
                          <a:schemeClr val="tx1"/>
                        </a:solidFill>
                        <a:effectLst/>
                        <a:latin typeface="+mn-lt"/>
                        <a:ea typeface="Verdana" panose="020B0604030504040204" pitchFamily="34" charset="0"/>
                        <a:cs typeface="Verdana" panose="020B0604030504040204" pitchFamily="34" charset="0"/>
                      </a:endParaRP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Simvastatin</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Höga blodfetter</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extLst>
                  <a:ext uri="{0D108BD9-81ED-4DB2-BD59-A6C34878D82A}">
                    <a16:rowId xmlns:a16="http://schemas.microsoft.com/office/drawing/2014/main" val="702004977"/>
                  </a:ext>
                </a:extLst>
              </a:tr>
              <a:tr h="245217">
                <a:tc>
                  <a:txBody>
                    <a:bodyPr/>
                    <a:lstStyle/>
                    <a:p>
                      <a:pPr marL="0" algn="l" defTabSz="914400" rtl="0" eaLnBrk="1" latinLnBrk="0" hangingPunct="1"/>
                      <a:r>
                        <a:rPr lang="sv-SE" sz="1600" b="0" kern="1200" dirty="0">
                          <a:solidFill>
                            <a:schemeClr val="tx1"/>
                          </a:solidFill>
                          <a:effectLst/>
                          <a:latin typeface="+mn-lt"/>
                          <a:ea typeface="Verdana" panose="020B0604030504040204" pitchFamily="34" charset="0"/>
                          <a:cs typeface="Verdana" panose="020B0604030504040204" pitchFamily="34" charset="0"/>
                        </a:rPr>
                        <a:t>2010</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Adalimumab</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Autoimmun sjukdom</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extLst>
                  <a:ext uri="{0D108BD9-81ED-4DB2-BD59-A6C34878D82A}">
                    <a16:rowId xmlns:a16="http://schemas.microsoft.com/office/drawing/2014/main" val="1822518593"/>
                  </a:ext>
                </a:extLst>
              </a:tr>
              <a:tr h="220934">
                <a:tc>
                  <a:txBody>
                    <a:bodyPr/>
                    <a:lstStyle/>
                    <a:p>
                      <a:endParaRPr lang="sv-SE" sz="1600" b="0" dirty="0">
                        <a:solidFill>
                          <a:schemeClr val="tx1"/>
                        </a:solidFill>
                        <a:effectLst/>
                        <a:latin typeface="+mn-lt"/>
                        <a:ea typeface="Verdana" panose="020B0604030504040204" pitchFamily="34" charset="0"/>
                        <a:cs typeface="Verdana" panose="020B0604030504040204" pitchFamily="34" charset="0"/>
                      </a:endParaRP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Etanercept</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Autoimmun sjukdom</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extLst>
                  <a:ext uri="{0D108BD9-81ED-4DB2-BD59-A6C34878D82A}">
                    <a16:rowId xmlns:a16="http://schemas.microsoft.com/office/drawing/2014/main" val="1525911664"/>
                  </a:ext>
                </a:extLst>
              </a:tr>
              <a:tr h="220934">
                <a:tc>
                  <a:txBody>
                    <a:bodyPr/>
                    <a:lstStyle/>
                    <a:p>
                      <a:endParaRPr lang="sv-SE" sz="1600" b="0" dirty="0">
                        <a:solidFill>
                          <a:schemeClr val="tx1"/>
                        </a:solidFill>
                        <a:effectLst/>
                        <a:latin typeface="+mn-lt"/>
                        <a:ea typeface="Verdana" panose="020B0604030504040204" pitchFamily="34" charset="0"/>
                        <a:cs typeface="Verdana" panose="020B0604030504040204" pitchFamily="34" charset="0"/>
                      </a:endParaRP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Formoterol och budesonid</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Astma</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extLst>
                  <a:ext uri="{0D108BD9-81ED-4DB2-BD59-A6C34878D82A}">
                    <a16:rowId xmlns:a16="http://schemas.microsoft.com/office/drawing/2014/main" val="2162478596"/>
                  </a:ext>
                </a:extLst>
              </a:tr>
              <a:tr h="220934">
                <a:tc>
                  <a:txBody>
                    <a:bodyPr/>
                    <a:lstStyle/>
                    <a:p>
                      <a:endParaRPr lang="sv-SE" sz="1600" b="0" dirty="0">
                        <a:solidFill>
                          <a:schemeClr val="tx1"/>
                        </a:solidFill>
                        <a:effectLst/>
                        <a:latin typeface="+mn-lt"/>
                        <a:ea typeface="Verdana" panose="020B0604030504040204" pitchFamily="34" charset="0"/>
                        <a:cs typeface="Verdana" panose="020B0604030504040204" pitchFamily="34" charset="0"/>
                      </a:endParaRP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Infliximab</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Autoimmun sjukdom</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extLst>
                  <a:ext uri="{0D108BD9-81ED-4DB2-BD59-A6C34878D82A}">
                    <a16:rowId xmlns:a16="http://schemas.microsoft.com/office/drawing/2014/main" val="1246620068"/>
                  </a:ext>
                </a:extLst>
              </a:tr>
              <a:tr h="220934">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2019</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Apixaban</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Antikoagulation</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extLst>
                  <a:ext uri="{0D108BD9-81ED-4DB2-BD59-A6C34878D82A}">
                    <a16:rowId xmlns:a16="http://schemas.microsoft.com/office/drawing/2014/main" val="3326416791"/>
                  </a:ext>
                </a:extLst>
              </a:tr>
              <a:tr h="220934">
                <a:tc>
                  <a:txBody>
                    <a:bodyPr/>
                    <a:lstStyle/>
                    <a:p>
                      <a:endParaRPr lang="sv-SE" sz="1600" b="0" dirty="0">
                        <a:solidFill>
                          <a:schemeClr val="tx1"/>
                        </a:solidFill>
                        <a:effectLst/>
                        <a:latin typeface="+mn-lt"/>
                        <a:ea typeface="Verdana" panose="020B0604030504040204" pitchFamily="34" charset="0"/>
                        <a:cs typeface="Verdana" panose="020B0604030504040204" pitchFamily="34" charset="0"/>
                      </a:endParaRP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Metylfenidat</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ADHD</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extLst>
                  <a:ext uri="{0D108BD9-81ED-4DB2-BD59-A6C34878D82A}">
                    <a16:rowId xmlns:a16="http://schemas.microsoft.com/office/drawing/2014/main" val="2820490640"/>
                  </a:ext>
                </a:extLst>
              </a:tr>
              <a:tr h="220934">
                <a:tc>
                  <a:txBody>
                    <a:bodyPr/>
                    <a:lstStyle/>
                    <a:p>
                      <a:pPr>
                        <a:lnSpc>
                          <a:spcPts val="1400"/>
                        </a:lnSpc>
                      </a:pPr>
                      <a:r>
                        <a:rPr lang="sv-SE" sz="1600" b="0" dirty="0">
                          <a:solidFill>
                            <a:schemeClr val="tx1"/>
                          </a:solidFill>
                          <a:effectLst/>
                          <a:latin typeface="+mn-lt"/>
                          <a:ea typeface="Verdana" panose="020B0604030504040204" pitchFamily="34" charset="0"/>
                          <a:cs typeface="Verdana" panose="020B0604030504040204" pitchFamily="34" charset="0"/>
                        </a:rPr>
                        <a:t> </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Mixdexamfetamin</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ADHD</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extLst>
                  <a:ext uri="{0D108BD9-81ED-4DB2-BD59-A6C34878D82A}">
                    <a16:rowId xmlns:a16="http://schemas.microsoft.com/office/drawing/2014/main" val="367125665"/>
                  </a:ext>
                </a:extLst>
              </a:tr>
              <a:tr h="220934">
                <a:tc>
                  <a:txBody>
                    <a:bodyPr/>
                    <a:lstStyle/>
                    <a:p>
                      <a:endParaRPr lang="sv-SE" sz="1600" b="0" dirty="0">
                        <a:solidFill>
                          <a:schemeClr val="tx1"/>
                        </a:solidFill>
                        <a:effectLst/>
                        <a:latin typeface="+mn-lt"/>
                        <a:ea typeface="Verdana" panose="020B0604030504040204" pitchFamily="34" charset="0"/>
                        <a:cs typeface="Verdana" panose="020B0604030504040204" pitchFamily="34" charset="0"/>
                      </a:endParaRP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Ustekinumab</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tc>
                  <a:txBody>
                    <a:bodyPr/>
                    <a:lstStyle/>
                    <a:p>
                      <a:r>
                        <a:rPr lang="sv-SE" sz="1600" b="0" dirty="0">
                          <a:solidFill>
                            <a:schemeClr val="tx1"/>
                          </a:solidFill>
                          <a:effectLst/>
                          <a:latin typeface="+mn-lt"/>
                          <a:ea typeface="Verdana" panose="020B0604030504040204" pitchFamily="34" charset="0"/>
                          <a:cs typeface="Verdana" panose="020B0604030504040204" pitchFamily="34" charset="0"/>
                        </a:rPr>
                        <a:t>Autoimmun sjukdom</a:t>
                      </a:r>
                    </a:p>
                  </a:txBody>
                  <a:tcPr marL="68580" marR="68580" marT="0" marB="0">
                    <a:lnL w="12700" cap="flat" cmpd="sng" algn="ctr">
                      <a:solidFill>
                        <a:srgbClr val="F38F3D"/>
                      </a:solidFill>
                      <a:prstDash val="solid"/>
                      <a:round/>
                      <a:headEnd type="none" w="med" len="med"/>
                      <a:tailEnd type="none" w="med" len="med"/>
                    </a:lnL>
                    <a:lnR w="12700" cap="flat" cmpd="sng" algn="ctr">
                      <a:solidFill>
                        <a:srgbClr val="F38F3D"/>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F38F3D"/>
                      </a:solidFill>
                      <a:prstDash val="solid"/>
                      <a:round/>
                      <a:headEnd type="none" w="med" len="med"/>
                      <a:tailEnd type="none" w="med" len="med"/>
                    </a:lnB>
                    <a:noFill/>
                  </a:tcPr>
                </a:tc>
                <a:extLst>
                  <a:ext uri="{0D108BD9-81ED-4DB2-BD59-A6C34878D82A}">
                    <a16:rowId xmlns:a16="http://schemas.microsoft.com/office/drawing/2014/main" val="558989750"/>
                  </a:ext>
                </a:extLst>
              </a:tr>
            </a:tbl>
          </a:graphicData>
        </a:graphic>
      </p:graphicFrame>
      <p:sp>
        <p:nvSpPr>
          <p:cNvPr id="3" name="textruta 2">
            <a:extLst>
              <a:ext uri="{FF2B5EF4-FFF2-40B4-BE49-F238E27FC236}">
                <a16:creationId xmlns:a16="http://schemas.microsoft.com/office/drawing/2014/main" id="{26D8246F-24F3-044D-993E-CDC14F62700A}"/>
              </a:ext>
            </a:extLst>
          </p:cNvPr>
          <p:cNvSpPr txBox="1"/>
          <p:nvPr/>
        </p:nvSpPr>
        <p:spPr>
          <a:xfrm>
            <a:off x="1935505" y="2070183"/>
            <a:ext cx="8657593" cy="780143"/>
          </a:xfrm>
          <a:prstGeom prst="rect">
            <a:avLst/>
          </a:prstGeom>
          <a:noFill/>
        </p:spPr>
        <p:txBody>
          <a:bodyPr wrap="square" rtlCol="0">
            <a:noAutofit/>
          </a:bodyPr>
          <a:lstStyle/>
          <a:p>
            <a:pPr algn="l">
              <a:lnSpc>
                <a:spcPct val="90000"/>
              </a:lnSpc>
            </a:pPr>
            <a:r>
              <a:rPr lang="sv-SE" sz="1600" dirty="0"/>
              <a:t>Kostnaderna för läkemedel förändras över tid, till exempel på grund av patent-utgångar. Tabellen visar vilka läkemedel som genererade högst kostnader under tre år med cirka tio års mellanrum.</a:t>
            </a:r>
          </a:p>
          <a:p>
            <a:pPr algn="l">
              <a:lnSpc>
                <a:spcPct val="90000"/>
              </a:lnSpc>
            </a:pPr>
            <a:r>
              <a:rPr lang="sv-SE" sz="1600" dirty="0">
                <a:ea typeface="Verdana" panose="020B0604030504040204" pitchFamily="34" charset="0"/>
                <a:cs typeface="Verdana" panose="020B0604030504040204" pitchFamily="34" charset="0"/>
              </a:rPr>
              <a:t>.</a:t>
            </a:r>
          </a:p>
        </p:txBody>
      </p:sp>
      <p:sp>
        <p:nvSpPr>
          <p:cNvPr id="7" name="Rektangel 6">
            <a:extLst>
              <a:ext uri="{FF2B5EF4-FFF2-40B4-BE49-F238E27FC236}">
                <a16:creationId xmlns:a16="http://schemas.microsoft.com/office/drawing/2014/main" id="{DA2320AA-CB1F-F54F-9CB0-A8636D6B7443}"/>
              </a:ext>
            </a:extLst>
          </p:cNvPr>
          <p:cNvSpPr/>
          <p:nvPr/>
        </p:nvSpPr>
        <p:spPr>
          <a:xfrm>
            <a:off x="8534401" y="6425815"/>
            <a:ext cx="2334293" cy="307777"/>
          </a:xfrm>
          <a:prstGeom prst="rect">
            <a:avLst/>
          </a:prstGeom>
        </p:spPr>
        <p:txBody>
          <a:bodyPr wrap="none">
            <a:spAutoFit/>
          </a:bodyPr>
          <a:lstStyle/>
          <a:p>
            <a:pPr lvl="0" algn="l" eaLnBrk="1" hangingPunct="1">
              <a:spcBef>
                <a:spcPct val="30000"/>
              </a:spcBef>
              <a:defRPr/>
            </a:pPr>
            <a:r>
              <a:rPr lang="sv-SE" sz="1400" dirty="0">
                <a:latin typeface="Arial" charset="0"/>
              </a:rPr>
              <a:t>Källa: ehälsomyndigheten </a:t>
            </a:r>
            <a:endParaRPr lang="sv-SE" sz="1400" dirty="0"/>
          </a:p>
        </p:txBody>
      </p:sp>
    </p:spTree>
    <p:extLst>
      <p:ext uri="{BB962C8B-B14F-4D97-AF65-F5344CB8AC3E}">
        <p14:creationId xmlns:p14="http://schemas.microsoft.com/office/powerpoint/2010/main" val="1962274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18</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JÄMKLIK LÄKEMEDELSANVÄNDNING</a:t>
            </a:r>
            <a:br>
              <a:rPr lang="sv-SE" sz="1800" kern="0" spc="300" dirty="0"/>
            </a:br>
            <a:endParaRPr lang="sv-SE" sz="1800" kern="0" spc="300" dirty="0"/>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89" y="2485461"/>
            <a:ext cx="6286896" cy="437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600" dirty="0">
                <a:ea typeface="Verdana" panose="020B0604030504040204" pitchFamily="34" charset="0"/>
                <a:cs typeface="Verdana" panose="020B0604030504040204" pitchFamily="34" charset="0"/>
              </a:rPr>
              <a:t>En jämlikhetsaspekt är andelen personer som rapporterar att de avstått från att hämta ut läkemedel på grund av dålig ekonomi varierar mellan olika kommuner/stadsdelar i Stockholms län (se diagram till höger).</a:t>
            </a:r>
          </a:p>
          <a:p>
            <a:r>
              <a:rPr lang="sv-SE" sz="1600" dirty="0">
                <a:ea typeface="Verdana" panose="020B0604030504040204" pitchFamily="34" charset="0"/>
                <a:cs typeface="Verdana" panose="020B0604030504040204" pitchFamily="34" charset="0"/>
              </a:rPr>
              <a:t>Kvinnor använder totalt sett mer läkemedel än män, vilket kan förklaras av att kvinnor söker vård oftare.</a:t>
            </a:r>
          </a:p>
          <a:p>
            <a:r>
              <a:rPr lang="sv-SE" sz="1600" dirty="0">
                <a:ea typeface="Verdana" panose="020B0604030504040204" pitchFamily="34" charset="0"/>
                <a:cs typeface="Verdana" panose="020B0604030504040204" pitchFamily="34" charset="0"/>
              </a:rPr>
              <a:t>Stora variationer mellan regionerna bland annat för blodtryckssänkande medel, astmaläkemedel, cancermedel, TNF-alfa-hämmare och antibiotika.</a:t>
            </a:r>
          </a:p>
          <a:p>
            <a:r>
              <a:rPr lang="sv-SE" sz="1600" dirty="0">
                <a:ea typeface="Verdana" panose="020B0604030504040204" pitchFamily="34" charset="0"/>
                <a:cs typeface="Verdana" panose="020B0604030504040204" pitchFamily="34" charset="0"/>
              </a:rPr>
              <a:t>En studie visar att lågutbildade generellt sett använde mer läkemedel än högutbildade, något som delvis förklaras av en högre sjuklighet. </a:t>
            </a: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13" name="Bildobjekt 12">
            <a:extLst>
              <a:ext uri="{FF2B5EF4-FFF2-40B4-BE49-F238E27FC236}">
                <a16:creationId xmlns:a16="http://schemas.microsoft.com/office/drawing/2014/main" id="{8D0773FD-D702-534E-8E69-B9D9447CBD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4" name="textruta 3">
            <a:extLst>
              <a:ext uri="{FF2B5EF4-FFF2-40B4-BE49-F238E27FC236}">
                <a16:creationId xmlns:a16="http://schemas.microsoft.com/office/drawing/2014/main" id="{05286997-88CE-6B49-B591-E0F40E3622CB}"/>
              </a:ext>
            </a:extLst>
          </p:cNvPr>
          <p:cNvSpPr txBox="1"/>
          <p:nvPr/>
        </p:nvSpPr>
        <p:spPr>
          <a:xfrm>
            <a:off x="7414590" y="6202973"/>
            <a:ext cx="4106909" cy="376731"/>
          </a:xfrm>
          <a:prstGeom prst="rect">
            <a:avLst/>
          </a:prstGeom>
          <a:noFill/>
        </p:spPr>
        <p:txBody>
          <a:bodyPr wrap="square" rtlCol="0">
            <a:noAutofit/>
          </a:bodyPr>
          <a:lstStyle/>
          <a:p>
            <a:pPr algn="l"/>
            <a:endParaRPr lang="sv-SE" sz="1000" dirty="0"/>
          </a:p>
        </p:txBody>
      </p:sp>
      <p:pic>
        <p:nvPicPr>
          <p:cNvPr id="11" name="Bildobjekt 10" descr="Diagram. Andelen personer som avstått att hämta ut läkemedel på grund av dålig ekonomi  är i genomsnitt 3 procent i hela Stockholms län. Andelen i Danderyd är 0,54 procent och i Rinekby-Kista är den 7,92 procent. ">
            <a:extLst>
              <a:ext uri="{FF2B5EF4-FFF2-40B4-BE49-F238E27FC236}">
                <a16:creationId xmlns:a16="http://schemas.microsoft.com/office/drawing/2014/main" id="{83F4A655-383F-314E-A6CE-3A39811DE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785" y="1607453"/>
            <a:ext cx="2982607" cy="5035570"/>
          </a:xfrm>
          <a:prstGeom prst="rect">
            <a:avLst/>
          </a:prstGeom>
        </p:spPr>
      </p:pic>
      <p:sp>
        <p:nvSpPr>
          <p:cNvPr id="2" name="textruta 1">
            <a:extLst>
              <a:ext uri="{FF2B5EF4-FFF2-40B4-BE49-F238E27FC236}">
                <a16:creationId xmlns:a16="http://schemas.microsoft.com/office/drawing/2014/main" id="{2FE519F5-3B49-6643-B60F-65EDEF29E43C}"/>
              </a:ext>
            </a:extLst>
          </p:cNvPr>
          <p:cNvSpPr txBox="1"/>
          <p:nvPr/>
        </p:nvSpPr>
        <p:spPr>
          <a:xfrm>
            <a:off x="9668168" y="6507932"/>
            <a:ext cx="2481944" cy="270181"/>
          </a:xfrm>
          <a:prstGeom prst="rect">
            <a:avLst/>
          </a:prstGeom>
          <a:noFill/>
        </p:spPr>
        <p:txBody>
          <a:bodyPr wrap="square" rtlCol="0">
            <a:noAutofit/>
          </a:bodyPr>
          <a:lstStyle/>
          <a:p>
            <a:pPr algn="l"/>
            <a:r>
              <a:rPr lang="sv-SE" sz="1200" dirty="0"/>
              <a:t>Källa: Folkhälsokollen </a:t>
            </a:r>
          </a:p>
          <a:p>
            <a:pPr algn="l"/>
            <a:endParaRPr lang="sv-SE" sz="1200" dirty="0"/>
          </a:p>
        </p:txBody>
      </p:sp>
    </p:spTree>
    <p:extLst>
      <p:ext uri="{BB962C8B-B14F-4D97-AF65-F5344CB8AC3E}">
        <p14:creationId xmlns:p14="http://schemas.microsoft.com/office/powerpoint/2010/main" val="3689253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19</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ANVÄNDNING OCH KOSTNADER FÖR MEDINTEKNIK</a:t>
            </a:r>
            <a:br>
              <a:rPr lang="sv-SE" sz="1800" kern="0" spc="300" dirty="0"/>
            </a:br>
            <a:endParaRPr lang="sv-SE" sz="1800" kern="0" spc="300" dirty="0"/>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90" y="2485461"/>
            <a:ext cx="5367700" cy="437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600" dirty="0">
                <a:ea typeface="Verdana" panose="020B0604030504040204" pitchFamily="34" charset="0"/>
                <a:cs typeface="Verdana" panose="020B0604030504040204" pitchFamily="34" charset="0"/>
              </a:rPr>
              <a:t>Inköp av medicinteknik är inte centraliserad på regional nivå och därmed svårgenomtränglig avseende kostnader och planering.</a:t>
            </a:r>
          </a:p>
          <a:p>
            <a:r>
              <a:rPr lang="sv-SE" sz="1600" dirty="0">
                <a:ea typeface="Verdana" panose="020B0604030504040204" pitchFamily="34" charset="0"/>
                <a:cs typeface="Verdana" panose="020B0604030504040204" pitchFamily="34" charset="0"/>
              </a:rPr>
              <a:t>Behovet av systematiserade data är fundamentalt för att möjliggöra uppföljning, både avseende totala kostnader för Region Stockholm och för att identifiera och verifiera behandlingsresultat. </a:t>
            </a: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13" name="Bildobjekt 12">
            <a:extLst>
              <a:ext uri="{FF2B5EF4-FFF2-40B4-BE49-F238E27FC236}">
                <a16:creationId xmlns:a16="http://schemas.microsoft.com/office/drawing/2014/main" id="{8D0773FD-D702-534E-8E69-B9D9447CBD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4" name="textruta 3">
            <a:extLst>
              <a:ext uri="{FF2B5EF4-FFF2-40B4-BE49-F238E27FC236}">
                <a16:creationId xmlns:a16="http://schemas.microsoft.com/office/drawing/2014/main" id="{05286997-88CE-6B49-B591-E0F40E3622CB}"/>
              </a:ext>
            </a:extLst>
          </p:cNvPr>
          <p:cNvSpPr txBox="1"/>
          <p:nvPr/>
        </p:nvSpPr>
        <p:spPr>
          <a:xfrm>
            <a:off x="7414590" y="6202973"/>
            <a:ext cx="4106909" cy="376731"/>
          </a:xfrm>
          <a:prstGeom prst="rect">
            <a:avLst/>
          </a:prstGeom>
          <a:noFill/>
        </p:spPr>
        <p:txBody>
          <a:bodyPr wrap="square" rtlCol="0">
            <a:noAutofit/>
          </a:bodyPr>
          <a:lstStyle/>
          <a:p>
            <a:pPr algn="l"/>
            <a:endParaRPr lang="sv-SE" sz="1000" dirty="0"/>
          </a:p>
        </p:txBody>
      </p:sp>
      <p:pic>
        <p:nvPicPr>
          <p:cNvPr id="12" name="Bildobjekt 11" descr="Bild. En äldre kvinna som sitter vid ett bord med sin medicin.">
            <a:extLst>
              <a:ext uri="{FF2B5EF4-FFF2-40B4-BE49-F238E27FC236}">
                <a16:creationId xmlns:a16="http://schemas.microsoft.com/office/drawing/2014/main" id="{1FA3CBEA-3BCD-F446-A7A6-5ADAE9A7C28D}"/>
              </a:ext>
            </a:extLst>
          </p:cNvPr>
          <p:cNvPicPr>
            <a:picLocks noChangeAspect="1"/>
          </p:cNvPicPr>
          <p:nvPr/>
        </p:nvPicPr>
        <p:blipFill rotWithShape="1">
          <a:blip r:embed="rId4">
            <a:extLst>
              <a:ext uri="{28A0092B-C50C-407E-A947-70E740481C1C}">
                <a14:useLocalDpi xmlns:a14="http://schemas.microsoft.com/office/drawing/2010/main" val="0"/>
              </a:ext>
            </a:extLst>
          </a:blip>
          <a:srcRect t="420" r="29390" b="-420"/>
          <a:stretch/>
        </p:blipFill>
        <p:spPr>
          <a:xfrm>
            <a:off x="8165861" y="2246363"/>
            <a:ext cx="3702130" cy="4060800"/>
          </a:xfrm>
          <a:prstGeom prst="rect">
            <a:avLst/>
          </a:prstGeom>
        </p:spPr>
      </p:pic>
    </p:spTree>
    <p:extLst>
      <p:ext uri="{BB962C8B-B14F-4D97-AF65-F5344CB8AC3E}">
        <p14:creationId xmlns:p14="http://schemas.microsoft.com/office/powerpoint/2010/main" val="34833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2021-10-15</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1913541" y="1845285"/>
            <a:ext cx="4182460" cy="472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INNEHÅLL</a:t>
            </a:r>
          </a:p>
          <a:p>
            <a:pPr algn="l"/>
            <a:endParaRPr lang="sv-SE" sz="1400" kern="0" dirty="0">
              <a:latin typeface="+mn-lt"/>
            </a:endParaRPr>
          </a:p>
          <a:p>
            <a:pPr algn="l"/>
            <a:r>
              <a:rPr lang="sv-SE" sz="1600" u="sng" kern="0" dirty="0">
                <a:latin typeface="+mn-lt"/>
              </a:rPr>
              <a:t>Om långtidsutredningen</a:t>
            </a:r>
          </a:p>
          <a:p>
            <a:pPr marL="285750" indent="-285750" algn="l">
              <a:buFont typeface="Arial" panose="020B0604020202020204" pitchFamily="34" charset="0"/>
              <a:buChar char="•"/>
            </a:pPr>
            <a:r>
              <a:rPr lang="sv-SE" sz="1600" kern="0" dirty="0">
                <a:latin typeface="+mn-lt"/>
              </a:rPr>
              <a:t>Utredningens uppdrag </a:t>
            </a:r>
          </a:p>
          <a:p>
            <a:pPr marL="285750" indent="-285750" algn="l">
              <a:buFont typeface="Arial" panose="020B0604020202020204" pitchFamily="34" charset="0"/>
              <a:buChar char="•"/>
            </a:pPr>
            <a:r>
              <a:rPr lang="sv-SE" sz="1600" kern="0" dirty="0">
                <a:latin typeface="+mn-lt"/>
              </a:rPr>
              <a:t>Några centrala perspektiv </a:t>
            </a:r>
          </a:p>
          <a:p>
            <a:pPr marL="285750" indent="-285750" algn="l">
              <a:buFont typeface="Arial" panose="020B0604020202020204" pitchFamily="34" charset="0"/>
              <a:buChar char="•"/>
            </a:pPr>
            <a:r>
              <a:rPr lang="sv-SE" sz="1600" kern="0" dirty="0">
                <a:latin typeface="+mn-lt"/>
              </a:rPr>
              <a:t>Metodik: från framtidsscenario till vårdscenario</a:t>
            </a:r>
          </a:p>
          <a:p>
            <a:pPr algn="l"/>
            <a:endParaRPr lang="sv-SE" sz="1600" kern="0" dirty="0">
              <a:latin typeface="+mn-lt"/>
            </a:endParaRPr>
          </a:p>
          <a:p>
            <a:pPr algn="l">
              <a:lnSpc>
                <a:spcPct val="90000"/>
              </a:lnSpc>
            </a:pPr>
            <a:endParaRPr lang="sv-SE" sz="3200" kern="0" spc="300" dirty="0"/>
          </a:p>
        </p:txBody>
      </p:sp>
      <p:sp>
        <p:nvSpPr>
          <p:cNvPr id="7" name="Platshållare för bildnummer 6">
            <a:extLst>
              <a:ext uri="{FF2B5EF4-FFF2-40B4-BE49-F238E27FC236}">
                <a16:creationId xmlns:a16="http://schemas.microsoft.com/office/drawing/2014/main" id="{093535BD-58C0-1248-8B7E-BFAE510B3E55}"/>
              </a:ext>
            </a:extLst>
          </p:cNvPr>
          <p:cNvSpPr>
            <a:spLocks noGrp="1"/>
          </p:cNvSpPr>
          <p:nvPr>
            <p:ph type="sldNum" sz="quarter" idx="4"/>
          </p:nvPr>
        </p:nvSpPr>
        <p:spPr/>
        <p:txBody>
          <a:bodyPr/>
          <a:lstStyle/>
          <a:p>
            <a:fld id="{C1A088CD-CCDE-49E5-84E6-67161CD99BDA}" type="slidenum">
              <a:rPr lang="sv-SE" smtClean="0"/>
              <a:pPr/>
              <a:t>2</a:t>
            </a:fld>
            <a:endParaRPr lang="sv-SE" dirty="0"/>
          </a:p>
        </p:txBody>
      </p:sp>
      <p:sp>
        <p:nvSpPr>
          <p:cNvPr id="8" name="Platshållare för sidfot 7">
            <a:extLst>
              <a:ext uri="{FF2B5EF4-FFF2-40B4-BE49-F238E27FC236}">
                <a16:creationId xmlns:a16="http://schemas.microsoft.com/office/drawing/2014/main" id="{C246FCD5-571D-5D4F-8419-9144056167B9}"/>
              </a:ext>
            </a:extLst>
          </p:cNvPr>
          <p:cNvSpPr>
            <a:spLocks noGrp="1"/>
          </p:cNvSpPr>
          <p:nvPr>
            <p:ph type="ftr" sz="quarter" idx="3"/>
          </p:nvPr>
        </p:nvSpPr>
        <p:spPr/>
        <p:txBody>
          <a:bodyPr/>
          <a:lstStyle/>
          <a:p>
            <a:r>
              <a:rPr lang="sv-SE" dirty="0"/>
              <a:t>Hälso- och sjukvårdsförvaltningen</a:t>
            </a:r>
          </a:p>
        </p:txBody>
      </p:sp>
      <p:pic>
        <p:nvPicPr>
          <p:cNvPr id="28" name="Bildobjekt 27">
            <a:extLst>
              <a:ext uri="{FF2B5EF4-FFF2-40B4-BE49-F238E27FC236}">
                <a16:creationId xmlns:a16="http://schemas.microsoft.com/office/drawing/2014/main" id="{71208FBE-5DB1-9748-B1FD-5F138F373A2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19" name="Title 6">
            <a:extLst>
              <a:ext uri="{FF2B5EF4-FFF2-40B4-BE49-F238E27FC236}">
                <a16:creationId xmlns:a16="http://schemas.microsoft.com/office/drawing/2014/main" id="{A6AA6FDF-13A2-0F4A-8758-BDC1BDC83855}"/>
              </a:ext>
            </a:extLst>
          </p:cNvPr>
          <p:cNvSpPr txBox="1">
            <a:spLocks/>
          </p:cNvSpPr>
          <p:nvPr/>
        </p:nvSpPr>
        <p:spPr bwMode="auto">
          <a:xfrm>
            <a:off x="6050113" y="1847256"/>
            <a:ext cx="5445202" cy="472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endParaRPr lang="sv-SE" sz="1400" kern="0" dirty="0">
              <a:latin typeface="+mn-lt"/>
            </a:endParaRPr>
          </a:p>
          <a:p>
            <a:pPr algn="l"/>
            <a:endParaRPr lang="sv-SE" sz="1600" kern="0" dirty="0">
              <a:latin typeface="+mn-lt"/>
            </a:endParaRPr>
          </a:p>
          <a:p>
            <a:pPr algn="l"/>
            <a:r>
              <a:rPr lang="sv-SE" sz="1600" u="sng" kern="0" dirty="0">
                <a:latin typeface="+mn-lt"/>
              </a:rPr>
              <a:t>Perspektivrapport Läkemedel och medicinteknik</a:t>
            </a:r>
            <a:endParaRPr lang="sv-SE" sz="1600" i="1" u="sng" kern="0" dirty="0">
              <a:latin typeface="+mn-lt"/>
            </a:endParaRPr>
          </a:p>
          <a:p>
            <a:pPr marL="303213" lvl="1" indent="-285750">
              <a:buFont typeface="Arial" panose="020B0604020202020204" pitchFamily="34" charset="0"/>
              <a:buChar char="•"/>
            </a:pPr>
            <a:r>
              <a:rPr lang="sv-SE" sz="1600" kern="0" dirty="0">
                <a:solidFill>
                  <a:schemeClr val="tx1"/>
                </a:solidFill>
                <a:latin typeface="+mn-lt"/>
                <a:ea typeface="+mj-ea"/>
                <a:cs typeface="+mj-cs"/>
              </a:rPr>
              <a:t>Sammanfattning</a:t>
            </a:r>
          </a:p>
          <a:p>
            <a:pPr marL="303213" lvl="1" indent="-285750">
              <a:buFont typeface="Arial" panose="020B0604020202020204" pitchFamily="34" charset="0"/>
              <a:buChar char="•"/>
            </a:pPr>
            <a:r>
              <a:rPr lang="sv-SE" sz="1600" kern="0" dirty="0">
                <a:solidFill>
                  <a:schemeClr val="tx1"/>
                </a:solidFill>
                <a:latin typeface="+mn-lt"/>
                <a:ea typeface="+mj-ea"/>
                <a:cs typeface="+mj-cs"/>
              </a:rPr>
              <a:t>Likheter och skillnader - läkemedel och medicinteknik</a:t>
            </a:r>
          </a:p>
          <a:p>
            <a:pPr marL="303213" lvl="1" indent="-285750">
              <a:buFont typeface="Arial" panose="020B0604020202020204" pitchFamily="34" charset="0"/>
              <a:buChar char="•"/>
            </a:pPr>
            <a:r>
              <a:rPr lang="sv-SE" sz="1600" kern="0" dirty="0">
                <a:solidFill>
                  <a:schemeClr val="tx1"/>
                </a:solidFill>
                <a:latin typeface="+mn-lt"/>
                <a:ea typeface="+mj-ea"/>
                <a:cs typeface="+mj-cs"/>
              </a:rPr>
              <a:t>Läkemedlens väg från idé till marknad</a:t>
            </a:r>
          </a:p>
          <a:p>
            <a:pPr marL="303213" lvl="1" indent="-285750">
              <a:buFont typeface="Arial" panose="020B0604020202020204" pitchFamily="34" charset="0"/>
              <a:buChar char="•"/>
            </a:pPr>
            <a:r>
              <a:rPr lang="sv-SE" sz="1600" kern="0" dirty="0">
                <a:solidFill>
                  <a:schemeClr val="tx1"/>
                </a:solidFill>
                <a:latin typeface="+mn-lt"/>
                <a:ea typeface="+mj-ea"/>
                <a:cs typeface="+mj-cs"/>
              </a:rPr>
              <a:t>Utveckling av medicinteknik</a:t>
            </a:r>
          </a:p>
          <a:p>
            <a:pPr marL="303213" lvl="1" indent="-285750">
              <a:buFont typeface="Arial" panose="020B0604020202020204" pitchFamily="34" charset="0"/>
              <a:buChar char="•"/>
            </a:pPr>
            <a:r>
              <a:rPr lang="sv-SE" sz="1600" kern="0" dirty="0">
                <a:solidFill>
                  <a:schemeClr val="tx1"/>
                </a:solidFill>
                <a:latin typeface="+mn-lt"/>
              </a:rPr>
              <a:t>Nationell strategi för läkemedelsanvändning</a:t>
            </a:r>
          </a:p>
          <a:p>
            <a:pPr marL="303213" lvl="1" indent="-285750">
              <a:buFont typeface="Arial" panose="020B0604020202020204" pitchFamily="34" charset="0"/>
              <a:buChar char="•"/>
            </a:pPr>
            <a:r>
              <a:rPr lang="sv-SE" sz="1600" kern="0" dirty="0">
                <a:solidFill>
                  <a:schemeClr val="tx1"/>
                </a:solidFill>
                <a:latin typeface="+mn-lt"/>
              </a:rPr>
              <a:t>Några faktorer som påverkar läkares förskrivning</a:t>
            </a:r>
          </a:p>
          <a:p>
            <a:pPr marL="303213" lvl="1" indent="-285750">
              <a:buFont typeface="Arial" panose="020B0604020202020204" pitchFamily="34" charset="0"/>
              <a:buChar char="•"/>
            </a:pPr>
            <a:r>
              <a:rPr lang="sv-SE" sz="1600" kern="0" dirty="0">
                <a:solidFill>
                  <a:schemeClr val="tx1"/>
                </a:solidFill>
                <a:latin typeface="+mn-lt"/>
              </a:rPr>
              <a:t>Exempel på Region Stockholms läkemedelsarbete</a:t>
            </a:r>
          </a:p>
          <a:p>
            <a:pPr marL="303213" lvl="1" indent="-285750">
              <a:buFont typeface="Arial" panose="020B0604020202020204" pitchFamily="34" charset="0"/>
              <a:buChar char="•"/>
            </a:pPr>
            <a:r>
              <a:rPr lang="sv-SE" sz="1600" kern="0" dirty="0">
                <a:solidFill>
                  <a:schemeClr val="tx1"/>
                </a:solidFill>
                <a:latin typeface="+mn-lt"/>
              </a:rPr>
              <a:t>Region Stockholms läkemedelsstrategi 2018-2022</a:t>
            </a:r>
          </a:p>
          <a:p>
            <a:pPr marL="303213" lvl="1" indent="-285750">
              <a:buFont typeface="Arial" panose="020B0604020202020204" pitchFamily="34" charset="0"/>
              <a:buChar char="•"/>
            </a:pPr>
            <a:r>
              <a:rPr lang="sv-SE" sz="1600" kern="0" dirty="0">
                <a:solidFill>
                  <a:schemeClr val="tx1"/>
                </a:solidFill>
                <a:latin typeface="+mn-lt"/>
              </a:rPr>
              <a:t>Läkemedelsanvändningen i Region Stockholm</a:t>
            </a:r>
          </a:p>
          <a:p>
            <a:pPr marL="303213" lvl="1" indent="-285750">
              <a:buFont typeface="Arial" panose="020B0604020202020204" pitchFamily="34" charset="0"/>
              <a:buChar char="•"/>
            </a:pPr>
            <a:r>
              <a:rPr lang="sv-SE" sz="1600" kern="0" dirty="0">
                <a:solidFill>
                  <a:schemeClr val="tx1"/>
                </a:solidFill>
                <a:latin typeface="+mn-lt"/>
              </a:rPr>
              <a:t>Läkemedelskostnader</a:t>
            </a:r>
          </a:p>
          <a:p>
            <a:pPr marL="303213" lvl="1" indent="-285750">
              <a:buFont typeface="Arial" panose="020B0604020202020204" pitchFamily="34" charset="0"/>
              <a:buChar char="•"/>
            </a:pPr>
            <a:r>
              <a:rPr lang="sv-SE" sz="1600" kern="0" dirty="0">
                <a:solidFill>
                  <a:schemeClr val="tx1"/>
                </a:solidFill>
                <a:latin typeface="+mn-lt"/>
              </a:rPr>
              <a:t>Jämlik läkemedelsanvändning</a:t>
            </a:r>
          </a:p>
          <a:p>
            <a:pPr marL="303213" lvl="1" indent="-285750">
              <a:buFont typeface="Arial" panose="020B0604020202020204" pitchFamily="34" charset="0"/>
              <a:buChar char="•"/>
            </a:pPr>
            <a:r>
              <a:rPr lang="sv-SE" sz="1600" kern="0" dirty="0">
                <a:solidFill>
                  <a:schemeClr val="tx1"/>
                </a:solidFill>
                <a:latin typeface="+mn-lt"/>
              </a:rPr>
              <a:t>Användning och kostnader för medicinteknik</a:t>
            </a:r>
          </a:p>
          <a:p>
            <a:pPr marL="303213" lvl="1" indent="-285750">
              <a:buFont typeface="Arial" panose="020B0604020202020204" pitchFamily="34" charset="0"/>
              <a:buChar char="•"/>
            </a:pPr>
            <a:r>
              <a:rPr lang="sv-SE" sz="1600" kern="0" dirty="0">
                <a:solidFill>
                  <a:schemeClr val="tx1"/>
                </a:solidFill>
                <a:latin typeface="+mn-lt"/>
              </a:rPr>
              <a:t>Framtiden</a:t>
            </a:r>
          </a:p>
          <a:p>
            <a:pPr marL="303213" lvl="1" indent="-285750">
              <a:buFont typeface="Arial" panose="020B0604020202020204" pitchFamily="34" charset="0"/>
              <a:buChar char="•"/>
            </a:pPr>
            <a:r>
              <a:rPr lang="sv-SE" sz="1600" kern="0" dirty="0">
                <a:solidFill>
                  <a:schemeClr val="tx1"/>
                </a:solidFill>
              </a:rPr>
              <a:t>Sammanfattande slutsatser</a:t>
            </a:r>
          </a:p>
          <a:p>
            <a:pPr marL="457200" indent="-457200" algn="l">
              <a:lnSpc>
                <a:spcPct val="90000"/>
              </a:lnSpc>
              <a:buFont typeface="Arial" panose="020B0604020202020204" pitchFamily="34" charset="0"/>
              <a:buChar char="•"/>
            </a:pPr>
            <a:endParaRPr lang="sv-SE" sz="3200" kern="0" spc="300" dirty="0"/>
          </a:p>
        </p:txBody>
      </p:sp>
    </p:spTree>
    <p:extLst>
      <p:ext uri="{BB962C8B-B14F-4D97-AF65-F5344CB8AC3E}">
        <p14:creationId xmlns:p14="http://schemas.microsoft.com/office/powerpoint/2010/main" val="2860672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20</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FRAMTIDEN</a:t>
            </a:r>
            <a:br>
              <a:rPr lang="sv-SE" sz="1800" kern="0" spc="300" dirty="0"/>
            </a:br>
            <a:endParaRPr lang="sv-SE" sz="1800" kern="0" spc="300" dirty="0"/>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90" y="2485461"/>
            <a:ext cx="5746918" cy="437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600" dirty="0">
                <a:ea typeface="Verdana" panose="020B0604030504040204" pitchFamily="34" charset="0"/>
                <a:cs typeface="Verdana" panose="020B0604030504040204" pitchFamily="34" charset="0"/>
              </a:rPr>
              <a:t>Nya läkemedel och medicintekniska produkter gör det möjligt att rädda ännu fler liv och förbättra livskvaliteten. Men det finns gap mellan sjukdomsbörda och läkemedel:</a:t>
            </a:r>
          </a:p>
          <a:p>
            <a:pPr lvl="1"/>
            <a:r>
              <a:rPr lang="sv-SE" sz="1600" dirty="0">
                <a:ea typeface="Verdana" panose="020B0604030504040204" pitchFamily="34" charset="0"/>
                <a:cs typeface="Verdana" panose="020B0604030504040204" pitchFamily="34" charset="0"/>
              </a:rPr>
              <a:t>Sjukdomar där det finns läkemedel idag men som snart riskerar att bli ineffektiva. </a:t>
            </a:r>
          </a:p>
          <a:p>
            <a:pPr lvl="1"/>
            <a:r>
              <a:rPr lang="sv-SE" sz="1600" dirty="0">
                <a:ea typeface="Verdana" panose="020B0604030504040204" pitchFamily="34" charset="0"/>
                <a:cs typeface="Verdana" panose="020B0604030504040204" pitchFamily="34" charset="0"/>
              </a:rPr>
              <a:t>Sjukdomar där det finns behandling, men där läkemedlen inte är tillräckligt effektiva eller patienterna inte får tillgång till behandlingen.</a:t>
            </a:r>
          </a:p>
          <a:p>
            <a:pPr lvl="1"/>
            <a:r>
              <a:rPr lang="sv-SE" sz="1600" dirty="0">
                <a:ea typeface="Verdana" panose="020B0604030504040204" pitchFamily="34" charset="0"/>
                <a:cs typeface="Verdana" panose="020B0604030504040204" pitchFamily="34" charset="0"/>
              </a:rPr>
              <a:t>Sjukdomar där behandlingar saknas/är ineffektiva. </a:t>
            </a:r>
            <a:endParaRPr lang="sv-SE" sz="1600" b="1" dirty="0">
              <a:ea typeface="Verdana" panose="020B0604030504040204" pitchFamily="34" charset="0"/>
              <a:cs typeface="Verdana" panose="020B0604030504040204" pitchFamily="34" charset="0"/>
            </a:endParaRPr>
          </a:p>
          <a:p>
            <a:endParaRPr lang="sv-SE" sz="16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13" name="Bildobjekt 12">
            <a:extLst>
              <a:ext uri="{FF2B5EF4-FFF2-40B4-BE49-F238E27FC236}">
                <a16:creationId xmlns:a16="http://schemas.microsoft.com/office/drawing/2014/main" id="{8D0773FD-D702-534E-8E69-B9D9447CBD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4" name="textruta 3">
            <a:extLst>
              <a:ext uri="{FF2B5EF4-FFF2-40B4-BE49-F238E27FC236}">
                <a16:creationId xmlns:a16="http://schemas.microsoft.com/office/drawing/2014/main" id="{05286997-88CE-6B49-B591-E0F40E3622CB}"/>
              </a:ext>
            </a:extLst>
          </p:cNvPr>
          <p:cNvSpPr txBox="1"/>
          <p:nvPr/>
        </p:nvSpPr>
        <p:spPr>
          <a:xfrm>
            <a:off x="7414590" y="6202973"/>
            <a:ext cx="4106909" cy="376731"/>
          </a:xfrm>
          <a:prstGeom prst="rect">
            <a:avLst/>
          </a:prstGeom>
          <a:noFill/>
        </p:spPr>
        <p:txBody>
          <a:bodyPr wrap="square" rtlCol="0">
            <a:noAutofit/>
          </a:bodyPr>
          <a:lstStyle/>
          <a:p>
            <a:pPr algn="l"/>
            <a:endParaRPr lang="sv-SE" sz="1000" dirty="0"/>
          </a:p>
        </p:txBody>
      </p:sp>
      <p:pic>
        <p:nvPicPr>
          <p:cNvPr id="3" name="Bildobjekt 2" descr="Bild. En äldre man hos läkaren.">
            <a:extLst>
              <a:ext uri="{FF2B5EF4-FFF2-40B4-BE49-F238E27FC236}">
                <a16:creationId xmlns:a16="http://schemas.microsoft.com/office/drawing/2014/main" id="{4DD5AE5B-BC54-114E-8764-50BB23155A0A}"/>
              </a:ext>
            </a:extLst>
          </p:cNvPr>
          <p:cNvPicPr>
            <a:picLocks noChangeAspect="1"/>
          </p:cNvPicPr>
          <p:nvPr/>
        </p:nvPicPr>
        <p:blipFill rotWithShape="1">
          <a:blip r:embed="rId4">
            <a:extLst>
              <a:ext uri="{28A0092B-C50C-407E-A947-70E740481C1C}">
                <a14:useLocalDpi xmlns:a14="http://schemas.microsoft.com/office/drawing/2010/main" val="0"/>
              </a:ext>
            </a:extLst>
          </a:blip>
          <a:srcRect l="11888" r="11361"/>
          <a:stretch/>
        </p:blipFill>
        <p:spPr>
          <a:xfrm>
            <a:off x="8165861" y="2194110"/>
            <a:ext cx="3727691" cy="4165305"/>
          </a:xfrm>
          <a:prstGeom prst="rect">
            <a:avLst/>
          </a:prstGeom>
        </p:spPr>
      </p:pic>
    </p:spTree>
    <p:extLst>
      <p:ext uri="{BB962C8B-B14F-4D97-AF65-F5344CB8AC3E}">
        <p14:creationId xmlns:p14="http://schemas.microsoft.com/office/powerpoint/2010/main" val="249503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21</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FRAMTIDEN FORTS. 1 </a:t>
            </a:r>
            <a:br>
              <a:rPr lang="sv-SE" sz="1800" kern="0" spc="300" dirty="0"/>
            </a:br>
            <a:endParaRPr lang="sv-SE" sz="1800" kern="0" spc="300" dirty="0"/>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90" y="2485461"/>
            <a:ext cx="5367700" cy="437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600" dirty="0">
                <a:ea typeface="Verdana" panose="020B0604030504040204" pitchFamily="34" charset="0"/>
                <a:cs typeface="Verdana" panose="020B0604030504040204" pitchFamily="34" charset="0"/>
              </a:rPr>
              <a:t>Kostnaderna förväntas bli höga. Prioriteringar kommer att krävas med andra insatser för att skapa en ekonomiskt, socialt och ekologiskt hållbar användning av läkemedel och MTP.</a:t>
            </a:r>
          </a:p>
          <a:p>
            <a:r>
              <a:rPr lang="sv-SE" sz="1600" dirty="0">
                <a:ea typeface="Verdana" panose="020B0604030504040204" pitchFamily="34" charset="0"/>
                <a:cs typeface="Verdana" panose="020B0604030504040204" pitchFamily="34" charset="0"/>
              </a:rPr>
              <a:t>Precisionsmedicin förväntas förändra vårdens sätt att arbeta och medför att läkemedel och MTP i allt högre grad är delar av samma behandling. </a:t>
            </a:r>
          </a:p>
          <a:p>
            <a:r>
              <a:rPr lang="sv-SE" sz="1600" dirty="0">
                <a:ea typeface="Verdana" panose="020B0604030504040204" pitchFamily="34" charset="0"/>
                <a:cs typeface="Verdana" panose="020B0604030504040204" pitchFamily="34" charset="0"/>
              </a:rPr>
              <a:t>Utvecklingen har också medfört att kostnaden för analys av en individs arvsmassa har minskat med mer än 1 miljon gånger de senaste 20 åren. </a:t>
            </a:r>
          </a:p>
          <a:p>
            <a:endParaRPr lang="sv-SE" sz="1400" dirty="0">
              <a:ea typeface="Verdana" panose="020B0604030504040204" pitchFamily="34" charset="0"/>
              <a:cs typeface="Verdana" panose="020B0604030504040204" pitchFamily="34" charset="0"/>
            </a:endParaRPr>
          </a:p>
          <a:p>
            <a:endParaRPr lang="sv-SE" sz="1400" dirty="0"/>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13" name="Bildobjekt 12">
            <a:extLst>
              <a:ext uri="{FF2B5EF4-FFF2-40B4-BE49-F238E27FC236}">
                <a16:creationId xmlns:a16="http://schemas.microsoft.com/office/drawing/2014/main" id="{8D0773FD-D702-534E-8E69-B9D9447CBD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4" name="textruta 3">
            <a:extLst>
              <a:ext uri="{FF2B5EF4-FFF2-40B4-BE49-F238E27FC236}">
                <a16:creationId xmlns:a16="http://schemas.microsoft.com/office/drawing/2014/main" id="{05286997-88CE-6B49-B591-E0F40E3622CB}"/>
              </a:ext>
            </a:extLst>
          </p:cNvPr>
          <p:cNvSpPr txBox="1"/>
          <p:nvPr/>
        </p:nvSpPr>
        <p:spPr>
          <a:xfrm>
            <a:off x="7414590" y="6202973"/>
            <a:ext cx="4106909" cy="376731"/>
          </a:xfrm>
          <a:prstGeom prst="rect">
            <a:avLst/>
          </a:prstGeom>
          <a:noFill/>
        </p:spPr>
        <p:txBody>
          <a:bodyPr wrap="square" rtlCol="0">
            <a:noAutofit/>
          </a:bodyPr>
          <a:lstStyle/>
          <a:p>
            <a:pPr algn="l"/>
            <a:endParaRPr lang="sv-SE" sz="1000" dirty="0"/>
          </a:p>
        </p:txBody>
      </p:sp>
      <p:pic>
        <p:nvPicPr>
          <p:cNvPr id="7" name="Bildobjekt 6" descr="Bild. Sjuksköterska vaccinerar en kvinnlig patient. ">
            <a:extLst>
              <a:ext uri="{FF2B5EF4-FFF2-40B4-BE49-F238E27FC236}">
                <a16:creationId xmlns:a16="http://schemas.microsoft.com/office/drawing/2014/main" id="{CFEB16BD-CB38-E945-A034-4B262CFE2B36}"/>
              </a:ext>
            </a:extLst>
          </p:cNvPr>
          <p:cNvPicPr>
            <a:picLocks noChangeAspect="1"/>
          </p:cNvPicPr>
          <p:nvPr/>
        </p:nvPicPr>
        <p:blipFill rotWithShape="1">
          <a:blip r:embed="rId4">
            <a:extLst>
              <a:ext uri="{28A0092B-C50C-407E-A947-70E740481C1C}">
                <a14:useLocalDpi xmlns:a14="http://schemas.microsoft.com/office/drawing/2010/main" val="0"/>
              </a:ext>
            </a:extLst>
          </a:blip>
          <a:srcRect l="22686" r="13998"/>
          <a:stretch/>
        </p:blipFill>
        <p:spPr>
          <a:xfrm>
            <a:off x="8208008" y="2212806"/>
            <a:ext cx="3659983" cy="4127911"/>
          </a:xfrm>
          <a:prstGeom prst="rect">
            <a:avLst/>
          </a:prstGeom>
        </p:spPr>
      </p:pic>
    </p:spTree>
    <p:extLst>
      <p:ext uri="{BB962C8B-B14F-4D97-AF65-F5344CB8AC3E}">
        <p14:creationId xmlns:p14="http://schemas.microsoft.com/office/powerpoint/2010/main" val="415920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22</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FRAMTIDEN FORTS. 2</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90" y="2485461"/>
            <a:ext cx="5674710" cy="437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600" dirty="0">
                <a:ea typeface="Verdana" panose="020B0604030504040204" pitchFamily="34" charset="0"/>
                <a:cs typeface="Verdana" panose="020B0604030504040204" pitchFamily="34" charset="0"/>
              </a:rPr>
              <a:t>Inom teknikutvecklingen är det främst AI, IT och digitalisering, gensekvensering, och hantering av mycket stora mängder data som ligger i framkant. </a:t>
            </a:r>
          </a:p>
          <a:p>
            <a:r>
              <a:rPr lang="sv-SE" sz="1600" dirty="0">
                <a:ea typeface="Verdana" panose="020B0604030504040204" pitchFamily="34" charset="0"/>
                <a:cs typeface="Verdana" panose="020B0604030504040204" pitchFamily="34" charset="0"/>
              </a:rPr>
              <a:t>Utmaningar är bland annat:</a:t>
            </a:r>
          </a:p>
          <a:p>
            <a:pPr lvl="1"/>
            <a:r>
              <a:rPr lang="sv-SE" sz="1600" dirty="0">
                <a:ea typeface="Verdana" panose="020B0604030504040204" pitchFamily="34" charset="0"/>
                <a:cs typeface="Verdana" panose="020B0604030504040204" pitchFamily="34" charset="0"/>
              </a:rPr>
              <a:t>Konsumenternas efterfrågan på ny teknologi behöver balanseras mot vårdens berättigade krav på evidens. </a:t>
            </a:r>
          </a:p>
          <a:p>
            <a:pPr lvl="1"/>
            <a:r>
              <a:rPr lang="sv-SE" sz="1600" dirty="0">
                <a:ea typeface="Verdana" panose="020B0604030504040204" pitchFamily="34" charset="0"/>
                <a:cs typeface="Verdana" panose="020B0604030504040204" pitchFamily="34" charset="0"/>
              </a:rPr>
              <a:t>Utvecklingen av MTP består oftast av uppgraderingar av befintliga produkter. Det </a:t>
            </a:r>
            <a:br>
              <a:rPr lang="sv-SE" sz="1600" dirty="0">
                <a:ea typeface="Verdana" panose="020B0604030504040204" pitchFamily="34" charset="0"/>
                <a:cs typeface="Verdana" panose="020B0604030504040204" pitchFamily="34" charset="0"/>
              </a:rPr>
            </a:br>
            <a:r>
              <a:rPr lang="sv-SE" sz="1600" dirty="0">
                <a:ea typeface="Verdana" panose="020B0604030504040204" pitchFamily="34" charset="0"/>
                <a:cs typeface="Verdana" panose="020B0604030504040204" pitchFamily="34" charset="0"/>
              </a:rPr>
              <a:t>medför höjt pris utan att det är en ny produkt. </a:t>
            </a:r>
          </a:p>
          <a:p>
            <a:pPr lvl="1"/>
            <a:r>
              <a:rPr lang="sv-SE" sz="1600" dirty="0">
                <a:ea typeface="Verdana" panose="020B0604030504040204" pitchFamily="34" charset="0"/>
                <a:cs typeface="Verdana" panose="020B0604030504040204" pitchFamily="34" charset="0"/>
              </a:rPr>
              <a:t>Produkterna inkluderar ofta molntjänster </a:t>
            </a:r>
            <a:br>
              <a:rPr lang="sv-SE" sz="1600" dirty="0">
                <a:ea typeface="Verdana" panose="020B0604030504040204" pitchFamily="34" charset="0"/>
                <a:cs typeface="Verdana" panose="020B0604030504040204" pitchFamily="34" charset="0"/>
              </a:rPr>
            </a:br>
            <a:r>
              <a:rPr lang="sv-SE" sz="1600" dirty="0">
                <a:ea typeface="Verdana" panose="020B0604030504040204" pitchFamily="34" charset="0"/>
                <a:cs typeface="Verdana" panose="020B0604030504040204" pitchFamily="34" charset="0"/>
              </a:rPr>
              <a:t>som kräver hantering av patientsekretess och databearbetning.</a:t>
            </a:r>
          </a:p>
          <a:p>
            <a:pPr lvl="1"/>
            <a:endParaRPr lang="sv-SE" sz="16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13" name="Bildobjekt 12">
            <a:extLst>
              <a:ext uri="{FF2B5EF4-FFF2-40B4-BE49-F238E27FC236}">
                <a16:creationId xmlns:a16="http://schemas.microsoft.com/office/drawing/2014/main" id="{8D0773FD-D702-534E-8E69-B9D9447CBD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4" name="textruta 3">
            <a:extLst>
              <a:ext uri="{FF2B5EF4-FFF2-40B4-BE49-F238E27FC236}">
                <a16:creationId xmlns:a16="http://schemas.microsoft.com/office/drawing/2014/main" id="{05286997-88CE-6B49-B591-E0F40E3622CB}"/>
              </a:ext>
            </a:extLst>
          </p:cNvPr>
          <p:cNvSpPr txBox="1"/>
          <p:nvPr/>
        </p:nvSpPr>
        <p:spPr>
          <a:xfrm>
            <a:off x="7414590" y="6202973"/>
            <a:ext cx="4106909" cy="376731"/>
          </a:xfrm>
          <a:prstGeom prst="rect">
            <a:avLst/>
          </a:prstGeom>
          <a:noFill/>
        </p:spPr>
        <p:txBody>
          <a:bodyPr wrap="square" rtlCol="0">
            <a:noAutofit/>
          </a:bodyPr>
          <a:lstStyle/>
          <a:p>
            <a:pPr algn="l"/>
            <a:endParaRPr lang="sv-SE" sz="1000" dirty="0"/>
          </a:p>
        </p:txBody>
      </p:sp>
      <p:pic>
        <p:nvPicPr>
          <p:cNvPr id="11" name="Bildobjekt 10" descr="Bild: Dosering med pipett i labbmiljö.">
            <a:extLst>
              <a:ext uri="{FF2B5EF4-FFF2-40B4-BE49-F238E27FC236}">
                <a16:creationId xmlns:a16="http://schemas.microsoft.com/office/drawing/2014/main" id="{0549C0A3-68F9-0A46-8867-0C6E18D5245F}"/>
              </a:ext>
            </a:extLst>
          </p:cNvPr>
          <p:cNvPicPr>
            <a:picLocks noChangeAspect="1"/>
          </p:cNvPicPr>
          <p:nvPr/>
        </p:nvPicPr>
        <p:blipFill rotWithShape="1">
          <a:blip r:embed="rId4">
            <a:extLst>
              <a:ext uri="{28A0092B-C50C-407E-A947-70E740481C1C}">
                <a14:useLocalDpi xmlns:a14="http://schemas.microsoft.com/office/drawing/2010/main" val="0"/>
              </a:ext>
            </a:extLst>
          </a:blip>
          <a:srcRect r="20727"/>
          <a:stretch/>
        </p:blipFill>
        <p:spPr>
          <a:xfrm>
            <a:off x="8208008" y="2226938"/>
            <a:ext cx="3659983" cy="4134161"/>
          </a:xfrm>
          <a:prstGeom prst="rect">
            <a:avLst/>
          </a:prstGeom>
        </p:spPr>
      </p:pic>
    </p:spTree>
    <p:extLst>
      <p:ext uri="{BB962C8B-B14F-4D97-AF65-F5344CB8AC3E}">
        <p14:creationId xmlns:p14="http://schemas.microsoft.com/office/powerpoint/2010/main" val="3161077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23</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FRAMTIDEN FORTS. 3</a:t>
            </a:r>
            <a:br>
              <a:rPr lang="sv-SE" sz="1800" kern="0" spc="300" dirty="0"/>
            </a:br>
            <a:endParaRPr lang="sv-SE" sz="1800" kern="0" spc="300" dirty="0"/>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89" y="2485461"/>
            <a:ext cx="5986768" cy="437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600" dirty="0"/>
              <a:t>Möjlig framtida diskussion kring vad som skall finansieras av den offentliga sjukvården eller privat, då många av Region Stockholms digitaliserings-projekt varken har resulterat i minskat personalbehov, lägre kostnader, ökad medicinsk nytta för patienten.</a:t>
            </a:r>
          </a:p>
          <a:p>
            <a:r>
              <a:rPr lang="sv-SE" sz="1600" dirty="0">
                <a:ea typeface="Verdana" panose="020B0604030504040204" pitchFamily="34" charset="0"/>
                <a:cs typeface="Verdana" panose="020B0604030504040204" pitchFamily="34" charset="0"/>
              </a:rPr>
              <a:t>Kostnadsutrymme och prioteringar:</a:t>
            </a:r>
          </a:p>
          <a:p>
            <a:pPr lvl="1"/>
            <a:r>
              <a:rPr lang="sv-SE" sz="1600" dirty="0"/>
              <a:t>Befolkningens sammansättning och utveckling är</a:t>
            </a:r>
            <a:br>
              <a:rPr lang="sv-SE" sz="1600" dirty="0"/>
            </a:br>
            <a:r>
              <a:rPr lang="sv-SE" sz="1600" dirty="0"/>
              <a:t>viktigt för att prognosticera framtida läkemedelsanvändning. </a:t>
            </a:r>
          </a:p>
          <a:p>
            <a:pPr lvl="1"/>
            <a:r>
              <a:rPr lang="sv-SE" sz="1600" dirty="0"/>
              <a:t>Det kommer att krävas investeringar för att säkra hållbarheten av användning av läkemedel, exempelvis rening av avloppsvatten från läkemedelsrester.</a:t>
            </a:r>
          </a:p>
          <a:p>
            <a:endParaRPr lang="sv-SE" sz="1600" dirty="0"/>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13" name="Bildobjekt 12">
            <a:extLst>
              <a:ext uri="{FF2B5EF4-FFF2-40B4-BE49-F238E27FC236}">
                <a16:creationId xmlns:a16="http://schemas.microsoft.com/office/drawing/2014/main" id="{8D0773FD-D702-534E-8E69-B9D9447CBD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4" name="textruta 3">
            <a:extLst>
              <a:ext uri="{FF2B5EF4-FFF2-40B4-BE49-F238E27FC236}">
                <a16:creationId xmlns:a16="http://schemas.microsoft.com/office/drawing/2014/main" id="{05286997-88CE-6B49-B591-E0F40E3622CB}"/>
              </a:ext>
            </a:extLst>
          </p:cNvPr>
          <p:cNvSpPr txBox="1"/>
          <p:nvPr/>
        </p:nvSpPr>
        <p:spPr>
          <a:xfrm>
            <a:off x="7414590" y="6202973"/>
            <a:ext cx="4106909" cy="376731"/>
          </a:xfrm>
          <a:prstGeom prst="rect">
            <a:avLst/>
          </a:prstGeom>
          <a:noFill/>
        </p:spPr>
        <p:txBody>
          <a:bodyPr wrap="square" rtlCol="0">
            <a:noAutofit/>
          </a:bodyPr>
          <a:lstStyle/>
          <a:p>
            <a:pPr algn="l"/>
            <a:endParaRPr lang="sv-SE" sz="1000" dirty="0"/>
          </a:p>
        </p:txBody>
      </p:sp>
      <p:pic>
        <p:nvPicPr>
          <p:cNvPr id="12" name="Bildobjekt 11" descr="Bild: Olika läkemedelsförpackningar.">
            <a:extLst>
              <a:ext uri="{FF2B5EF4-FFF2-40B4-BE49-F238E27FC236}">
                <a16:creationId xmlns:a16="http://schemas.microsoft.com/office/drawing/2014/main" id="{7F70BB37-D4D3-4844-9BEA-11B97E09B6D2}"/>
              </a:ext>
            </a:extLst>
          </p:cNvPr>
          <p:cNvPicPr>
            <a:picLocks noChangeAspect="1"/>
          </p:cNvPicPr>
          <p:nvPr/>
        </p:nvPicPr>
        <p:blipFill rotWithShape="1">
          <a:blip r:embed="rId4"/>
          <a:srcRect l="7331" t="388" r="24176" b="-388"/>
          <a:stretch/>
        </p:blipFill>
        <p:spPr>
          <a:xfrm>
            <a:off x="8149294" y="2081746"/>
            <a:ext cx="3645345" cy="4215600"/>
          </a:xfrm>
          <a:prstGeom prst="rect">
            <a:avLst/>
          </a:prstGeom>
        </p:spPr>
      </p:pic>
    </p:spTree>
    <p:extLst>
      <p:ext uri="{BB962C8B-B14F-4D97-AF65-F5344CB8AC3E}">
        <p14:creationId xmlns:p14="http://schemas.microsoft.com/office/powerpoint/2010/main" val="2083566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24</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FRAMTIDEN FORTS. 4</a:t>
            </a:r>
            <a:br>
              <a:rPr lang="sv-SE" sz="1800" kern="0" spc="300" dirty="0"/>
            </a:br>
            <a:endParaRPr lang="sv-SE" sz="1800" kern="0" spc="300" dirty="0"/>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89" y="2485461"/>
            <a:ext cx="5814625" cy="437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600" dirty="0"/>
              <a:t>Det finns en risk att det offentliga systemet inte har råd att bibehålla ett högkostnadsskydd för alla läkemedel som erbjuder påtaglig klinisk effekt. </a:t>
            </a:r>
          </a:p>
          <a:p>
            <a:r>
              <a:rPr lang="sv-SE" sz="1600" dirty="0"/>
              <a:t>Leveranssäkerheten är sårbar. Covid-19 pandemin har aktualiserat detta dilemma. </a:t>
            </a:r>
          </a:p>
          <a:p>
            <a:r>
              <a:rPr lang="sv-SE" sz="1600" dirty="0"/>
              <a:t>Akuta åtgärder krävs kring antibiotikaresistensen som hotar att försämra möjligheten till effektiv behandling av infektioner.</a:t>
            </a:r>
          </a:p>
          <a:p>
            <a:pPr marL="0" indent="0">
              <a:buNone/>
            </a:pPr>
            <a:endParaRPr lang="sv-SE" sz="1600" dirty="0"/>
          </a:p>
          <a:p>
            <a:endParaRPr lang="sv-SE" sz="1600" dirty="0"/>
          </a:p>
          <a:p>
            <a:endParaRPr lang="sv-SE" sz="16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dirty="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13" name="Bildobjekt 12">
            <a:extLst>
              <a:ext uri="{FF2B5EF4-FFF2-40B4-BE49-F238E27FC236}">
                <a16:creationId xmlns:a16="http://schemas.microsoft.com/office/drawing/2014/main" id="{8D0773FD-D702-534E-8E69-B9D9447CBD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
        <p:nvSpPr>
          <p:cNvPr id="4" name="textruta 3">
            <a:extLst>
              <a:ext uri="{FF2B5EF4-FFF2-40B4-BE49-F238E27FC236}">
                <a16:creationId xmlns:a16="http://schemas.microsoft.com/office/drawing/2014/main" id="{05286997-88CE-6B49-B591-E0F40E3622CB}"/>
              </a:ext>
            </a:extLst>
          </p:cNvPr>
          <p:cNvSpPr txBox="1"/>
          <p:nvPr/>
        </p:nvSpPr>
        <p:spPr>
          <a:xfrm>
            <a:off x="7414590" y="6202973"/>
            <a:ext cx="4106909" cy="376731"/>
          </a:xfrm>
          <a:prstGeom prst="rect">
            <a:avLst/>
          </a:prstGeom>
          <a:noFill/>
        </p:spPr>
        <p:txBody>
          <a:bodyPr wrap="square" rtlCol="0">
            <a:noAutofit/>
          </a:bodyPr>
          <a:lstStyle/>
          <a:p>
            <a:pPr algn="l"/>
            <a:endParaRPr lang="sv-SE" sz="1000" dirty="0"/>
          </a:p>
        </p:txBody>
      </p:sp>
      <p:pic>
        <p:nvPicPr>
          <p:cNvPr id="7" name="Bildobjekt 6" descr="Bild. Sjukvårdspersonal på neonatalavdelning.">
            <a:extLst>
              <a:ext uri="{FF2B5EF4-FFF2-40B4-BE49-F238E27FC236}">
                <a16:creationId xmlns:a16="http://schemas.microsoft.com/office/drawing/2014/main" id="{396B42A4-A0E2-1042-BBB6-A607EF58B543}"/>
              </a:ext>
            </a:extLst>
          </p:cNvPr>
          <p:cNvPicPr>
            <a:picLocks noChangeAspect="1"/>
          </p:cNvPicPr>
          <p:nvPr/>
        </p:nvPicPr>
        <p:blipFill rotWithShape="1">
          <a:blip r:embed="rId4">
            <a:extLst>
              <a:ext uri="{28A0092B-C50C-407E-A947-70E740481C1C}">
                <a14:useLocalDpi xmlns:a14="http://schemas.microsoft.com/office/drawing/2010/main" val="0"/>
              </a:ext>
            </a:extLst>
          </a:blip>
          <a:srcRect l="16225"/>
          <a:stretch/>
        </p:blipFill>
        <p:spPr>
          <a:xfrm>
            <a:off x="8120014" y="2081746"/>
            <a:ext cx="3659984" cy="4128873"/>
          </a:xfrm>
          <a:prstGeom prst="rect">
            <a:avLst/>
          </a:prstGeom>
        </p:spPr>
      </p:pic>
    </p:spTree>
    <p:extLst>
      <p:ext uri="{BB962C8B-B14F-4D97-AF65-F5344CB8AC3E}">
        <p14:creationId xmlns:p14="http://schemas.microsoft.com/office/powerpoint/2010/main" val="2032455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2021-10-15</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25</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25</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0" y="3775076"/>
            <a:ext cx="121920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nSpc>
                <a:spcPct val="90000"/>
              </a:lnSpc>
            </a:pPr>
            <a:r>
              <a:rPr lang="sv-SE" sz="3200" b="1" kern="0" spc="300" dirty="0"/>
              <a:t>Sammanfattande slutsatser</a:t>
            </a:r>
          </a:p>
        </p:txBody>
      </p:sp>
      <p:sp>
        <p:nvSpPr>
          <p:cNvPr id="7" name="Platshållare för bildnummer 6">
            <a:extLst>
              <a:ext uri="{FF2B5EF4-FFF2-40B4-BE49-F238E27FC236}">
                <a16:creationId xmlns:a16="http://schemas.microsoft.com/office/drawing/2014/main" id="{AB516C58-CC73-4C4B-8369-17A78928FA95}"/>
              </a:ext>
            </a:extLst>
          </p:cNvPr>
          <p:cNvSpPr>
            <a:spLocks noGrp="1"/>
          </p:cNvSpPr>
          <p:nvPr>
            <p:ph type="sldNum" sz="quarter" idx="4"/>
          </p:nvPr>
        </p:nvSpPr>
        <p:spPr/>
        <p:txBody>
          <a:bodyPr/>
          <a:lstStyle/>
          <a:p>
            <a:fld id="{C1A088CD-CCDE-49E5-84E6-67161CD99BDA}" type="slidenum">
              <a:rPr lang="sv-SE" smtClean="0"/>
              <a:pPr/>
              <a:t>25</a:t>
            </a:fld>
            <a:endParaRPr lang="sv-SE" dirty="0"/>
          </a:p>
        </p:txBody>
      </p:sp>
      <p:sp>
        <p:nvSpPr>
          <p:cNvPr id="8" name="Platshållare för sidfot 7">
            <a:extLst>
              <a:ext uri="{FF2B5EF4-FFF2-40B4-BE49-F238E27FC236}">
                <a16:creationId xmlns:a16="http://schemas.microsoft.com/office/drawing/2014/main" id="{A6A5D68B-F25D-1B43-B772-686D2195F600}"/>
              </a:ext>
            </a:extLst>
          </p:cNvPr>
          <p:cNvSpPr>
            <a:spLocks noGrp="1"/>
          </p:cNvSpPr>
          <p:nvPr>
            <p:ph type="ftr" sz="quarter" idx="3"/>
          </p:nvPr>
        </p:nvSpPr>
        <p:spPr/>
        <p:txBody>
          <a:bodyPr/>
          <a:lstStyle/>
          <a:p>
            <a:r>
              <a:rPr lang="sv-SE" dirty="0"/>
              <a:t>Hälso- och sjukvårdsförvaltningen</a:t>
            </a:r>
          </a:p>
        </p:txBody>
      </p:sp>
      <p:pic>
        <p:nvPicPr>
          <p:cNvPr id="18" name="Bildobjekt 17">
            <a:extLst>
              <a:ext uri="{FF2B5EF4-FFF2-40B4-BE49-F238E27FC236}">
                <a16:creationId xmlns:a16="http://schemas.microsoft.com/office/drawing/2014/main" id="{0F62AE27-44D3-734F-B45A-99DC77EB544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Tree>
    <p:extLst>
      <p:ext uri="{BB962C8B-B14F-4D97-AF65-F5344CB8AC3E}">
        <p14:creationId xmlns:p14="http://schemas.microsoft.com/office/powerpoint/2010/main" val="3126254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2021-10-15</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26</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26</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1970690" y="1823594"/>
            <a:ext cx="8706953" cy="47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SAMMANFATTANDE SLUTSATSER</a:t>
            </a:r>
          </a:p>
          <a:p>
            <a:pPr algn="l">
              <a:lnSpc>
                <a:spcPct val="90000"/>
              </a:lnSpc>
            </a:pPr>
            <a:endParaRPr lang="sv-SE" sz="1800" kern="0" spc="300" dirty="0"/>
          </a:p>
          <a:p>
            <a:pPr marL="457200" indent="-457200" algn="l">
              <a:spcAft>
                <a:spcPts val="800"/>
              </a:spcAft>
              <a:buFont typeface="Arial" panose="020B0604020202020204" pitchFamily="34" charset="0"/>
              <a:buChar char="•"/>
            </a:pPr>
            <a:endParaRPr lang="sv-SE" sz="1800" kern="0" dirty="0">
              <a:solidFill>
                <a:schemeClr val="tx1"/>
              </a:solidFill>
              <a:latin typeface="+mn-lt"/>
            </a:endParaRPr>
          </a:p>
          <a:p>
            <a:pPr algn="l">
              <a:lnSpc>
                <a:spcPct val="90000"/>
              </a:lnSpc>
            </a:pPr>
            <a:endParaRPr lang="sv-SE" sz="3200" kern="0" spc="300" dirty="0"/>
          </a:p>
        </p:txBody>
      </p:sp>
      <p:sp>
        <p:nvSpPr>
          <p:cNvPr id="6" name="Platshållare för bildnummer 5">
            <a:extLst>
              <a:ext uri="{FF2B5EF4-FFF2-40B4-BE49-F238E27FC236}">
                <a16:creationId xmlns:a16="http://schemas.microsoft.com/office/drawing/2014/main" id="{D9B6BBF9-C12F-7144-9E53-BCD068B23004}"/>
              </a:ext>
            </a:extLst>
          </p:cNvPr>
          <p:cNvSpPr>
            <a:spLocks noGrp="1"/>
          </p:cNvSpPr>
          <p:nvPr>
            <p:ph type="sldNum" sz="quarter" idx="4"/>
          </p:nvPr>
        </p:nvSpPr>
        <p:spPr/>
        <p:txBody>
          <a:bodyPr/>
          <a:lstStyle/>
          <a:p>
            <a:fld id="{C1A088CD-CCDE-49E5-84E6-67161CD99BDA}" type="slidenum">
              <a:rPr lang="sv-SE" smtClean="0"/>
              <a:pPr/>
              <a:t>26</a:t>
            </a:fld>
            <a:endParaRPr lang="sv-SE" dirty="0"/>
          </a:p>
        </p:txBody>
      </p:sp>
      <p:sp>
        <p:nvSpPr>
          <p:cNvPr id="7" name="Platshållare för sidfot 6">
            <a:extLst>
              <a:ext uri="{FF2B5EF4-FFF2-40B4-BE49-F238E27FC236}">
                <a16:creationId xmlns:a16="http://schemas.microsoft.com/office/drawing/2014/main" id="{FD2EC1B0-F592-7D41-B5FB-B59E0368E86E}"/>
              </a:ext>
            </a:extLst>
          </p:cNvPr>
          <p:cNvSpPr>
            <a:spLocks noGrp="1"/>
          </p:cNvSpPr>
          <p:nvPr>
            <p:ph type="ftr" sz="quarter" idx="3"/>
          </p:nvPr>
        </p:nvSpPr>
        <p:spPr/>
        <p:txBody>
          <a:bodyPr/>
          <a:lstStyle/>
          <a:p>
            <a:r>
              <a:rPr lang="sv-SE" dirty="0"/>
              <a:t>Hälso- och sjukvårdsförvaltningen</a:t>
            </a:r>
          </a:p>
        </p:txBody>
      </p:sp>
      <p:sp>
        <p:nvSpPr>
          <p:cNvPr id="4" name="textruta 3">
            <a:extLst>
              <a:ext uri="{FF2B5EF4-FFF2-40B4-BE49-F238E27FC236}">
                <a16:creationId xmlns:a16="http://schemas.microsoft.com/office/drawing/2014/main" id="{AA3E5697-DC23-CE42-90A3-62552FE74A1E}"/>
              </a:ext>
            </a:extLst>
          </p:cNvPr>
          <p:cNvSpPr txBox="1"/>
          <p:nvPr/>
        </p:nvSpPr>
        <p:spPr>
          <a:xfrm>
            <a:off x="1970689" y="2465181"/>
            <a:ext cx="7759907" cy="4155184"/>
          </a:xfrm>
          <a:prstGeom prst="rect">
            <a:avLst/>
          </a:prstGeom>
          <a:noFill/>
        </p:spPr>
        <p:txBody>
          <a:bodyPr wrap="square" rtlCol="0">
            <a:noAutofit/>
          </a:bodyPr>
          <a:lstStyle/>
          <a:p>
            <a:pPr marL="457200" lvl="0" indent="-457200" algn="l">
              <a:buFont typeface="+mj-lt"/>
              <a:buAutoNum type="arabicPeriod"/>
            </a:pPr>
            <a:r>
              <a:rPr lang="sv-SE" sz="1600" dirty="0"/>
              <a:t>Med ny diagnostik och behandling kan vården behandla stora grupper av patienter på̊ nya sätt. </a:t>
            </a:r>
          </a:p>
          <a:p>
            <a:pPr marL="457200" lvl="0" indent="-457200" algn="l">
              <a:buFont typeface="+mj-lt"/>
              <a:buAutoNum type="arabicPeriod"/>
            </a:pPr>
            <a:r>
              <a:rPr lang="sv-SE" sz="1600" dirty="0"/>
              <a:t>Precisionsmedicin behöver hanteras på kostnadsmässigt hållbart sätt med nytta för både patient och samhälle.</a:t>
            </a:r>
          </a:p>
          <a:p>
            <a:pPr marL="457200" lvl="0" indent="-457200" algn="l">
              <a:buFont typeface="+mj-lt"/>
              <a:buAutoNum type="arabicPeriod"/>
            </a:pPr>
            <a:r>
              <a:rPr lang="sv-SE" sz="1600" dirty="0"/>
              <a:t>Det behövs ekonomiskt utrymme för introduktion av nya läkemedel och att hantera priori­teringar av dyra terapier.</a:t>
            </a:r>
          </a:p>
          <a:p>
            <a:pPr marL="457200" lvl="0" indent="-457200" algn="l">
              <a:buFont typeface="+mj-lt"/>
              <a:buAutoNum type="arabicPeriod"/>
            </a:pPr>
            <a:r>
              <a:rPr lang="sv-SE" sz="1600" dirty="0"/>
              <a:t>Det krävs tydliga ställningstaganden om avgränsningar för offentligt finansierad vård.</a:t>
            </a:r>
          </a:p>
          <a:p>
            <a:pPr marL="457200" lvl="0" indent="-457200" algn="l">
              <a:buFont typeface="+mj-lt"/>
              <a:buAutoNum type="arabicPeriod"/>
            </a:pPr>
            <a:r>
              <a:rPr lang="sv-SE" sz="1600" dirty="0"/>
              <a:t>Utvecklingen inom datainsamling väcker frågor kring integritet och ägande av data.</a:t>
            </a:r>
          </a:p>
          <a:p>
            <a:pPr algn="l"/>
            <a:endParaRPr lang="sv-SE" sz="1600" dirty="0"/>
          </a:p>
          <a:p>
            <a:pPr marL="0" indent="0">
              <a:buNone/>
            </a:pPr>
            <a:endParaRPr lang="sv-SE" sz="1100" dirty="0"/>
          </a:p>
        </p:txBody>
      </p:sp>
      <p:pic>
        <p:nvPicPr>
          <p:cNvPr id="18" name="Bildobjekt 17">
            <a:extLst>
              <a:ext uri="{FF2B5EF4-FFF2-40B4-BE49-F238E27FC236}">
                <a16:creationId xmlns:a16="http://schemas.microsoft.com/office/drawing/2014/main" id="{6525D04F-6226-1041-BE91-B1B1203F554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Tree>
    <p:extLst>
      <p:ext uri="{BB962C8B-B14F-4D97-AF65-F5344CB8AC3E}">
        <p14:creationId xmlns:p14="http://schemas.microsoft.com/office/powerpoint/2010/main" val="360210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2021-10-15</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27</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27</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1970690" y="1823594"/>
            <a:ext cx="8706953" cy="47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SAMMANFATTANDE SLUTSATSER FORTS.</a:t>
            </a:r>
          </a:p>
          <a:p>
            <a:pPr algn="l">
              <a:lnSpc>
                <a:spcPct val="90000"/>
              </a:lnSpc>
            </a:pPr>
            <a:endParaRPr lang="sv-SE" sz="1800" kern="0" spc="300" dirty="0"/>
          </a:p>
          <a:p>
            <a:pPr marL="457200" indent="-457200" algn="l">
              <a:spcAft>
                <a:spcPts val="800"/>
              </a:spcAft>
              <a:buFont typeface="Arial" panose="020B0604020202020204" pitchFamily="34" charset="0"/>
              <a:buChar char="•"/>
            </a:pPr>
            <a:endParaRPr lang="sv-SE" sz="1800" kern="0" dirty="0">
              <a:solidFill>
                <a:schemeClr val="tx1"/>
              </a:solidFill>
              <a:latin typeface="+mn-lt"/>
            </a:endParaRPr>
          </a:p>
          <a:p>
            <a:pPr algn="l">
              <a:lnSpc>
                <a:spcPct val="90000"/>
              </a:lnSpc>
            </a:pPr>
            <a:endParaRPr lang="sv-SE" sz="3200" kern="0" spc="300" dirty="0"/>
          </a:p>
        </p:txBody>
      </p:sp>
      <p:sp>
        <p:nvSpPr>
          <p:cNvPr id="6" name="Platshållare för bildnummer 5">
            <a:extLst>
              <a:ext uri="{FF2B5EF4-FFF2-40B4-BE49-F238E27FC236}">
                <a16:creationId xmlns:a16="http://schemas.microsoft.com/office/drawing/2014/main" id="{D9B6BBF9-C12F-7144-9E53-BCD068B23004}"/>
              </a:ext>
            </a:extLst>
          </p:cNvPr>
          <p:cNvSpPr>
            <a:spLocks noGrp="1"/>
          </p:cNvSpPr>
          <p:nvPr>
            <p:ph type="sldNum" sz="quarter" idx="4"/>
          </p:nvPr>
        </p:nvSpPr>
        <p:spPr/>
        <p:txBody>
          <a:bodyPr/>
          <a:lstStyle/>
          <a:p>
            <a:fld id="{C1A088CD-CCDE-49E5-84E6-67161CD99BDA}" type="slidenum">
              <a:rPr lang="sv-SE" smtClean="0"/>
              <a:pPr/>
              <a:t>27</a:t>
            </a:fld>
            <a:endParaRPr lang="sv-SE" dirty="0"/>
          </a:p>
        </p:txBody>
      </p:sp>
      <p:sp>
        <p:nvSpPr>
          <p:cNvPr id="7" name="Platshållare för sidfot 6">
            <a:extLst>
              <a:ext uri="{FF2B5EF4-FFF2-40B4-BE49-F238E27FC236}">
                <a16:creationId xmlns:a16="http://schemas.microsoft.com/office/drawing/2014/main" id="{FD2EC1B0-F592-7D41-B5FB-B59E0368E86E}"/>
              </a:ext>
            </a:extLst>
          </p:cNvPr>
          <p:cNvSpPr>
            <a:spLocks noGrp="1"/>
          </p:cNvSpPr>
          <p:nvPr>
            <p:ph type="ftr" sz="quarter" idx="3"/>
          </p:nvPr>
        </p:nvSpPr>
        <p:spPr/>
        <p:txBody>
          <a:bodyPr/>
          <a:lstStyle/>
          <a:p>
            <a:r>
              <a:rPr lang="sv-SE" dirty="0"/>
              <a:t>Hälso- och sjukvårdsförvaltningen</a:t>
            </a:r>
          </a:p>
        </p:txBody>
      </p:sp>
      <p:sp>
        <p:nvSpPr>
          <p:cNvPr id="4" name="textruta 3">
            <a:extLst>
              <a:ext uri="{FF2B5EF4-FFF2-40B4-BE49-F238E27FC236}">
                <a16:creationId xmlns:a16="http://schemas.microsoft.com/office/drawing/2014/main" id="{AA3E5697-DC23-CE42-90A3-62552FE74A1E}"/>
              </a:ext>
            </a:extLst>
          </p:cNvPr>
          <p:cNvSpPr txBox="1"/>
          <p:nvPr/>
        </p:nvSpPr>
        <p:spPr>
          <a:xfrm>
            <a:off x="1970689" y="2465181"/>
            <a:ext cx="8301467" cy="4155184"/>
          </a:xfrm>
          <a:prstGeom prst="rect">
            <a:avLst/>
          </a:prstGeom>
          <a:noFill/>
        </p:spPr>
        <p:txBody>
          <a:bodyPr wrap="square" rtlCol="0">
            <a:noAutofit/>
          </a:bodyPr>
          <a:lstStyle/>
          <a:p>
            <a:pPr marL="457200" lvl="0" indent="-457200" algn="l">
              <a:buFont typeface="+mj-lt"/>
              <a:buAutoNum type="arabicPeriod" startAt="6"/>
            </a:pPr>
            <a:r>
              <a:rPr lang="sv-SE" sz="1600" dirty="0"/>
              <a:t>Utvecklingen inom medicinteknik ställer ökade krav på kompetens och koordinering, framförallt inom upphandling. </a:t>
            </a:r>
          </a:p>
          <a:p>
            <a:pPr marL="457200" lvl="0" indent="-457200" algn="l">
              <a:buFont typeface="+mj-lt"/>
              <a:buAutoNum type="arabicPeriod" startAt="6"/>
            </a:pPr>
            <a:r>
              <a:rPr lang="sv-SE" sz="1600" dirty="0"/>
              <a:t>Det är viktigt att komma till rätta med kända kvalitetsbrister i läkemedelsanvändningen såsom underbehandling, överbehandling och polyfarmaci.</a:t>
            </a:r>
          </a:p>
          <a:p>
            <a:pPr marL="457200" lvl="0" indent="-457200" algn="l">
              <a:buFont typeface="+mj-lt"/>
              <a:buAutoNum type="arabicPeriod" startAt="6"/>
            </a:pPr>
            <a:r>
              <a:rPr lang="sv-SE" sz="1600" dirty="0"/>
              <a:t>Det snabba informationsutbytet mellan patienter, till exempel via sociala medier, leder till offentliga diskussioner om skillnader i tillgång till läkemedel och medicintekniska produkter inom olika regioner och länder. </a:t>
            </a:r>
          </a:p>
          <a:p>
            <a:pPr marL="457200" lvl="0" indent="-457200" algn="l">
              <a:buFont typeface="+mj-lt"/>
              <a:buAutoNum type="arabicPeriod" startAt="6"/>
            </a:pPr>
            <a:r>
              <a:rPr lang="sv-SE" sz="1600" dirty="0"/>
              <a:t>Satsningar behövs för att skapa en ekologiskt hållbar läkemedelsanvändning och avloppsrening för att minska miljöpåverkan.</a:t>
            </a:r>
            <a:endParaRPr lang="sv-SE" sz="1400" dirty="0"/>
          </a:p>
          <a:p>
            <a:pPr marL="457200" indent="-457200" algn="l">
              <a:buFont typeface="+mj-lt"/>
              <a:buAutoNum type="arabicPeriod" startAt="6"/>
            </a:pPr>
            <a:endParaRPr lang="sv-SE" sz="1400" dirty="0"/>
          </a:p>
          <a:p>
            <a:pPr marL="0" indent="0">
              <a:buNone/>
            </a:pPr>
            <a:endParaRPr lang="sv-SE" sz="1100" dirty="0"/>
          </a:p>
        </p:txBody>
      </p:sp>
      <p:pic>
        <p:nvPicPr>
          <p:cNvPr id="18" name="Bildobjekt 17">
            <a:extLst>
              <a:ext uri="{FF2B5EF4-FFF2-40B4-BE49-F238E27FC236}">
                <a16:creationId xmlns:a16="http://schemas.microsoft.com/office/drawing/2014/main" id="{6525D04F-6226-1041-BE91-B1B1203F554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spTree>
    <p:extLst>
      <p:ext uri="{BB962C8B-B14F-4D97-AF65-F5344CB8AC3E}">
        <p14:creationId xmlns:p14="http://schemas.microsoft.com/office/powerpoint/2010/main" val="41378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2021-10-15</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3</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3</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046890" y="1828675"/>
            <a:ext cx="5398939" cy="457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UTREDNINGENS UPPDRAG</a:t>
            </a:r>
          </a:p>
          <a:p>
            <a:pPr algn="l">
              <a:lnSpc>
                <a:spcPct val="90000"/>
              </a:lnSpc>
            </a:pPr>
            <a:endParaRPr lang="sv-SE" sz="1800" kern="0" spc="300" dirty="0"/>
          </a:p>
          <a:p>
            <a:pPr marL="457200" indent="-457200" algn="l">
              <a:lnSpc>
                <a:spcPct val="90000"/>
              </a:lnSpc>
              <a:buFont typeface="Arial" panose="020B0604020202020204" pitchFamily="34" charset="0"/>
              <a:buChar char="•"/>
            </a:pPr>
            <a:r>
              <a:rPr lang="sv-SE" sz="1600" kern="0" dirty="0">
                <a:latin typeface="+mn-lt"/>
              </a:rPr>
              <a:t>Beskriva, analysera och presentera utmaningar och möjliga lösningar inför 2040.</a:t>
            </a:r>
          </a:p>
          <a:p>
            <a:pPr algn="l">
              <a:lnSpc>
                <a:spcPct val="90000"/>
              </a:lnSpc>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Ta fram underlag för beslut som säkerställer en långsiktig och hållbar planering för invånarnas framtida behov av hälso- och sjukvård.</a:t>
            </a:r>
          </a:p>
          <a:p>
            <a:pPr algn="l">
              <a:lnSpc>
                <a:spcPct val="90000"/>
              </a:lnSpc>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Rapportera till parlamentarisk politikergrupp.</a:t>
            </a:r>
          </a:p>
          <a:p>
            <a:pPr marL="457200" indent="-457200" algn="l">
              <a:lnSpc>
                <a:spcPct val="90000"/>
              </a:lnSpc>
              <a:buFont typeface="Arial" panose="020B0604020202020204" pitchFamily="34" charset="0"/>
              <a:buChar char="•"/>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Ha ett tydligt framtidsfokus.</a:t>
            </a:r>
          </a:p>
          <a:p>
            <a:pPr algn="l">
              <a:lnSpc>
                <a:spcPct val="90000"/>
              </a:lnSpc>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Delrapporter om centrala perspektiv på hälso- och sjukvården tas fram löpande.</a:t>
            </a:r>
          </a:p>
          <a:p>
            <a:pPr marL="457200" indent="-457200" algn="l">
              <a:lnSpc>
                <a:spcPct val="90000"/>
              </a:lnSpc>
              <a:buFont typeface="Arial" panose="020B0604020202020204" pitchFamily="34" charset="0"/>
              <a:buChar char="•"/>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Delrapporterna bildar underlag för en samlad slutrapport som beräknas vara klar 2022.</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5" name="Platshållare för bildnummer 4">
            <a:extLst>
              <a:ext uri="{FF2B5EF4-FFF2-40B4-BE49-F238E27FC236}">
                <a16:creationId xmlns:a16="http://schemas.microsoft.com/office/drawing/2014/main" id="{0365EB7B-B066-014F-B8F2-BD95DBAE4DF9}"/>
              </a:ext>
            </a:extLst>
          </p:cNvPr>
          <p:cNvSpPr>
            <a:spLocks noGrp="1"/>
          </p:cNvSpPr>
          <p:nvPr>
            <p:ph type="sldNum" sz="quarter" idx="4"/>
          </p:nvPr>
        </p:nvSpPr>
        <p:spPr/>
        <p:txBody>
          <a:bodyPr/>
          <a:lstStyle/>
          <a:p>
            <a:fld id="{C1A088CD-CCDE-49E5-84E6-67161CD99BDA}" type="slidenum">
              <a:rPr lang="sv-SE" smtClean="0"/>
              <a:pPr/>
              <a:t>3</a:t>
            </a:fld>
            <a:endParaRPr lang="sv-SE" dirty="0"/>
          </a:p>
        </p:txBody>
      </p:sp>
      <p:sp>
        <p:nvSpPr>
          <p:cNvPr id="7" name="Platshållare för sidfot 6">
            <a:extLst>
              <a:ext uri="{FF2B5EF4-FFF2-40B4-BE49-F238E27FC236}">
                <a16:creationId xmlns:a16="http://schemas.microsoft.com/office/drawing/2014/main" id="{1B3319CC-0473-EA41-A6B8-2FFDE74C32E2}"/>
              </a:ext>
            </a:extLst>
          </p:cNvPr>
          <p:cNvSpPr>
            <a:spLocks noGrp="1"/>
          </p:cNvSpPr>
          <p:nvPr>
            <p:ph type="ftr" sz="quarter" idx="3"/>
          </p:nvPr>
        </p:nvSpPr>
        <p:spPr/>
        <p:txBody>
          <a:bodyPr/>
          <a:lstStyle/>
          <a:p>
            <a:r>
              <a:rPr lang="sv-SE" dirty="0"/>
              <a:t>Hälso- och sjukvårdsförvaltningen</a:t>
            </a:r>
          </a:p>
        </p:txBody>
      </p:sp>
      <p:pic>
        <p:nvPicPr>
          <p:cNvPr id="20" name="Bildobjekt 19">
            <a:extLst>
              <a:ext uri="{FF2B5EF4-FFF2-40B4-BE49-F238E27FC236}">
                <a16:creationId xmlns:a16="http://schemas.microsoft.com/office/drawing/2014/main" id="{EB7584F8-2C01-DD48-ABFB-27DFD591DAD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pic>
        <p:nvPicPr>
          <p:cNvPr id="21" name="Bildobjekt 20" descr="Bild: Mikroskop">
            <a:extLst>
              <a:ext uri="{FF2B5EF4-FFF2-40B4-BE49-F238E27FC236}">
                <a16:creationId xmlns:a16="http://schemas.microsoft.com/office/drawing/2014/main" id="{77CD8B9A-3003-3D45-9A63-F8BBECCDBA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7002" y="2306065"/>
            <a:ext cx="3603992" cy="4033033"/>
          </a:xfrm>
          <a:prstGeom prst="rect">
            <a:avLst/>
          </a:prstGeom>
        </p:spPr>
      </p:pic>
    </p:spTree>
    <p:extLst>
      <p:ext uri="{BB962C8B-B14F-4D97-AF65-F5344CB8AC3E}">
        <p14:creationId xmlns:p14="http://schemas.microsoft.com/office/powerpoint/2010/main" val="161702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2021-10-15</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4</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4</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7" name="Platshållare för bildnummer 6">
            <a:extLst>
              <a:ext uri="{FF2B5EF4-FFF2-40B4-BE49-F238E27FC236}">
                <a16:creationId xmlns:a16="http://schemas.microsoft.com/office/drawing/2014/main" id="{68ACA961-49EE-EB45-A92C-9CDF0CE9B9CC}"/>
              </a:ext>
            </a:extLst>
          </p:cNvPr>
          <p:cNvSpPr>
            <a:spLocks noGrp="1"/>
          </p:cNvSpPr>
          <p:nvPr>
            <p:ph type="sldNum" sz="quarter" idx="4"/>
          </p:nvPr>
        </p:nvSpPr>
        <p:spPr/>
        <p:txBody>
          <a:bodyPr/>
          <a:lstStyle/>
          <a:p>
            <a:fld id="{C1A088CD-CCDE-49E5-84E6-67161CD99BDA}" type="slidenum">
              <a:rPr lang="sv-SE" smtClean="0"/>
              <a:pPr/>
              <a:t>4</a:t>
            </a:fld>
            <a:endParaRPr lang="sv-SE" dirty="0"/>
          </a:p>
        </p:txBody>
      </p:sp>
      <p:sp>
        <p:nvSpPr>
          <p:cNvPr id="8" name="Platshållare för sidfot 7">
            <a:extLst>
              <a:ext uri="{FF2B5EF4-FFF2-40B4-BE49-F238E27FC236}">
                <a16:creationId xmlns:a16="http://schemas.microsoft.com/office/drawing/2014/main" id="{997EEE78-C437-3241-9357-23ABD97A59A7}"/>
              </a:ext>
            </a:extLst>
          </p:cNvPr>
          <p:cNvSpPr>
            <a:spLocks noGrp="1"/>
          </p:cNvSpPr>
          <p:nvPr>
            <p:ph type="ftr" sz="quarter" idx="3"/>
          </p:nvPr>
        </p:nvSpPr>
        <p:spPr/>
        <p:txBody>
          <a:bodyPr/>
          <a:lstStyle/>
          <a:p>
            <a:r>
              <a:rPr lang="sv-SE" dirty="0"/>
              <a:t>Hälso- och sjukvårdsförvaltningen</a:t>
            </a:r>
          </a:p>
        </p:txBody>
      </p:sp>
      <p:sp>
        <p:nvSpPr>
          <p:cNvPr id="50" name="Title 6">
            <a:extLst>
              <a:ext uri="{FF2B5EF4-FFF2-40B4-BE49-F238E27FC236}">
                <a16:creationId xmlns:a16="http://schemas.microsoft.com/office/drawing/2014/main" id="{4E0D1167-2B66-884A-A647-73512C9C429B}"/>
              </a:ext>
            </a:extLst>
          </p:cNvPr>
          <p:cNvSpPr txBox="1">
            <a:spLocks/>
          </p:cNvSpPr>
          <p:nvPr/>
        </p:nvSpPr>
        <p:spPr bwMode="auto">
          <a:xfrm>
            <a:off x="2046890" y="1828675"/>
            <a:ext cx="4748048" cy="50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CENTRALA PERSPEKTIV</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51" name="Title 6">
            <a:extLst>
              <a:ext uri="{FF2B5EF4-FFF2-40B4-BE49-F238E27FC236}">
                <a16:creationId xmlns:a16="http://schemas.microsoft.com/office/drawing/2014/main" id="{F746522B-6C68-7040-9345-30816AEF9066}"/>
              </a:ext>
            </a:extLst>
          </p:cNvPr>
          <p:cNvSpPr txBox="1">
            <a:spLocks/>
          </p:cNvSpPr>
          <p:nvPr/>
        </p:nvSpPr>
        <p:spPr bwMode="auto">
          <a:xfrm>
            <a:off x="2012314" y="2614358"/>
            <a:ext cx="5154546" cy="447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marL="285750" indent="-285750" algn="l">
              <a:lnSpc>
                <a:spcPct val="150000"/>
              </a:lnSpc>
              <a:buFont typeface="Arial" panose="020B0604020202020204" pitchFamily="34" charset="0"/>
              <a:buChar char="•"/>
            </a:pPr>
            <a:r>
              <a:rPr lang="sv-SE" sz="1600" kern="0" dirty="0"/>
              <a:t>Invånarens och patientens behov</a:t>
            </a:r>
          </a:p>
          <a:p>
            <a:pPr marL="285750" indent="-285750" algn="l">
              <a:lnSpc>
                <a:spcPct val="150000"/>
              </a:lnSpc>
              <a:buFont typeface="Arial" panose="020B0604020202020204" pitchFamily="34" charset="0"/>
              <a:buChar char="•"/>
            </a:pPr>
            <a:r>
              <a:rPr lang="sv-SE" sz="1600" kern="0" dirty="0"/>
              <a:t>Kvalitet</a:t>
            </a:r>
          </a:p>
          <a:p>
            <a:pPr marL="285750" indent="-285750" algn="l">
              <a:lnSpc>
                <a:spcPct val="150000"/>
              </a:lnSpc>
              <a:buFont typeface="Arial" panose="020B0604020202020204" pitchFamily="34" charset="0"/>
              <a:buChar char="•"/>
            </a:pPr>
            <a:r>
              <a:rPr lang="sv-SE" sz="1600" kern="0" dirty="0"/>
              <a:t>Struktur</a:t>
            </a:r>
          </a:p>
          <a:p>
            <a:pPr marL="285750" indent="-285750" algn="l">
              <a:lnSpc>
                <a:spcPct val="150000"/>
              </a:lnSpc>
              <a:buFont typeface="Arial" panose="020B0604020202020204" pitchFamily="34" charset="0"/>
              <a:buChar char="•"/>
            </a:pPr>
            <a:r>
              <a:rPr lang="sv-SE" sz="1600" kern="0" dirty="0"/>
              <a:t>Verksamhetsutveckling och digitalisering</a:t>
            </a:r>
          </a:p>
          <a:p>
            <a:pPr marL="285750" indent="-285750" algn="l">
              <a:lnSpc>
                <a:spcPct val="150000"/>
              </a:lnSpc>
              <a:buFont typeface="Arial" panose="020B0604020202020204" pitchFamily="34" charset="0"/>
              <a:buChar char="•"/>
            </a:pPr>
            <a:r>
              <a:rPr lang="sv-SE" sz="1600" kern="0" dirty="0"/>
              <a:t>Kompetensförsörjning</a:t>
            </a:r>
          </a:p>
          <a:p>
            <a:pPr marL="285750" indent="-285750" algn="l">
              <a:lnSpc>
                <a:spcPct val="150000"/>
              </a:lnSpc>
              <a:buFont typeface="Arial" panose="020B0604020202020204" pitchFamily="34" charset="0"/>
              <a:buChar char="•"/>
            </a:pPr>
            <a:r>
              <a:rPr lang="sv-SE" sz="1600" kern="0" dirty="0"/>
              <a:t>Styrning</a:t>
            </a:r>
          </a:p>
          <a:p>
            <a:pPr marL="285750" indent="-285750" algn="l">
              <a:lnSpc>
                <a:spcPct val="150000"/>
              </a:lnSpc>
              <a:buFont typeface="Arial" panose="020B0604020202020204" pitchFamily="34" charset="0"/>
              <a:buChar char="•"/>
            </a:pPr>
            <a:r>
              <a:rPr lang="sv-SE" sz="1600" kern="0" dirty="0"/>
              <a:t>Finansiering</a:t>
            </a:r>
          </a:p>
          <a:p>
            <a:pPr marL="285750" indent="-285750" algn="l">
              <a:lnSpc>
                <a:spcPct val="150000"/>
              </a:lnSpc>
              <a:buFont typeface="Arial" panose="020B0604020202020204" pitchFamily="34" charset="0"/>
              <a:buChar char="•"/>
            </a:pPr>
            <a:r>
              <a:rPr lang="sv-SE" sz="1600" kern="0" dirty="0"/>
              <a:t>Läkemedel och medicinteknik</a:t>
            </a:r>
          </a:p>
          <a:p>
            <a:pPr marL="285750" indent="-285750" algn="l">
              <a:lnSpc>
                <a:spcPct val="200000"/>
              </a:lnSpc>
              <a:buFont typeface="Arial" panose="020B0604020202020204" pitchFamily="34" charset="0"/>
              <a:buChar char="•"/>
            </a:pPr>
            <a:endParaRPr lang="sv-SE" sz="1600" kern="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29" name="Bildobjekt 28">
            <a:extLst>
              <a:ext uri="{FF2B5EF4-FFF2-40B4-BE49-F238E27FC236}">
                <a16:creationId xmlns:a16="http://schemas.microsoft.com/office/drawing/2014/main" id="{7D8EC9E5-4910-0547-838E-83BC98928D5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pic>
        <p:nvPicPr>
          <p:cNvPr id="6" name="Bildobjekt 5">
            <a:extLst>
              <a:ext uri="{FF2B5EF4-FFF2-40B4-BE49-F238E27FC236}">
                <a16:creationId xmlns:a16="http://schemas.microsoft.com/office/drawing/2014/main" id="{7012D689-058D-3841-91E6-AA1E6231436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8491" y="1186869"/>
            <a:ext cx="4889500" cy="5410200"/>
          </a:xfrm>
          <a:prstGeom prst="rect">
            <a:avLst/>
          </a:prstGeom>
        </p:spPr>
      </p:pic>
    </p:spTree>
    <p:extLst>
      <p:ext uri="{BB962C8B-B14F-4D97-AF65-F5344CB8AC3E}">
        <p14:creationId xmlns:p14="http://schemas.microsoft.com/office/powerpoint/2010/main" val="394170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el 3">
            <a:extLst>
              <a:ext uri="{FF2B5EF4-FFF2-40B4-BE49-F238E27FC236}">
                <a16:creationId xmlns:a16="http://schemas.microsoft.com/office/drawing/2014/main" id="{A672F3B6-1E9B-074E-A986-8E483D6FB3F3}"/>
              </a:ext>
            </a:extLst>
          </p:cNvPr>
          <p:cNvSpPr/>
          <p:nvPr/>
        </p:nvSpPr>
        <p:spPr bwMode="auto">
          <a:xfrm rot="10800000">
            <a:off x="3287839" y="2394698"/>
            <a:ext cx="4923692" cy="3791918"/>
          </a:xfrm>
          <a:prstGeom prst="triangle">
            <a:avLst/>
          </a:prstGeom>
          <a:solidFill>
            <a:srgbClr val="F38F3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2021-10-15</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5</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5</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046890" y="1830380"/>
            <a:ext cx="8915400" cy="40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METODIK: FRÅN FRAMTIDSSCENARIO TILL VÅRDSCENARIO</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18CBC2A9-2F37-EC48-80A5-3001708BCCD7}"/>
              </a:ext>
            </a:extLst>
          </p:cNvPr>
          <p:cNvSpPr>
            <a:spLocks noGrp="1"/>
          </p:cNvSpPr>
          <p:nvPr>
            <p:ph type="sldNum" sz="quarter" idx="4"/>
          </p:nvPr>
        </p:nvSpPr>
        <p:spPr/>
        <p:txBody>
          <a:bodyPr/>
          <a:lstStyle/>
          <a:p>
            <a:fld id="{C1A088CD-CCDE-49E5-84E6-67161CD99BDA}" type="slidenum">
              <a:rPr lang="sv-SE" smtClean="0"/>
              <a:pPr/>
              <a:t>5</a:t>
            </a:fld>
            <a:endParaRPr lang="sv-SE" dirty="0"/>
          </a:p>
        </p:txBody>
      </p:sp>
      <p:sp>
        <p:nvSpPr>
          <p:cNvPr id="8" name="Platshållare för sidfot 7">
            <a:extLst>
              <a:ext uri="{FF2B5EF4-FFF2-40B4-BE49-F238E27FC236}">
                <a16:creationId xmlns:a16="http://schemas.microsoft.com/office/drawing/2014/main" id="{DAC51976-1169-A14F-9989-305B4F844EEB}"/>
              </a:ext>
            </a:extLst>
          </p:cNvPr>
          <p:cNvSpPr>
            <a:spLocks noGrp="1"/>
          </p:cNvSpPr>
          <p:nvPr>
            <p:ph type="ftr" sz="quarter" idx="3"/>
          </p:nvPr>
        </p:nvSpPr>
        <p:spPr/>
        <p:txBody>
          <a:bodyPr/>
          <a:lstStyle/>
          <a:p>
            <a:r>
              <a:rPr lang="sv-SE" dirty="0"/>
              <a:t>Hälso- och sjukvårdsförvaltningen</a:t>
            </a:r>
          </a:p>
        </p:txBody>
      </p:sp>
      <p:graphicFrame>
        <p:nvGraphicFramePr>
          <p:cNvPr id="2" name="Tabell 3">
            <a:extLst>
              <a:ext uri="{FF2B5EF4-FFF2-40B4-BE49-F238E27FC236}">
                <a16:creationId xmlns:a16="http://schemas.microsoft.com/office/drawing/2014/main" id="{3DB7D9CC-38B3-EE4E-AE98-4BD7FB1CE610}"/>
              </a:ext>
            </a:extLst>
          </p:cNvPr>
          <p:cNvGraphicFramePr>
            <a:graphicFrameLocks noGrp="1"/>
          </p:cNvGraphicFramePr>
          <p:nvPr>
            <p:extLst>
              <p:ext uri="{D42A27DB-BD31-4B8C-83A1-F6EECF244321}">
                <p14:modId xmlns:p14="http://schemas.microsoft.com/office/powerpoint/2010/main" val="3819459668"/>
              </p:ext>
            </p:extLst>
          </p:nvPr>
        </p:nvGraphicFramePr>
        <p:xfrm>
          <a:off x="669641" y="2734932"/>
          <a:ext cx="8127999" cy="2811780"/>
        </p:xfrm>
        <a:graphic>
          <a:graphicData uri="http://schemas.openxmlformats.org/drawingml/2006/table">
            <a:tbl>
              <a:tblPr firstRow="1" bandRow="1">
                <a:tableStyleId>{5C22544A-7EE6-4342-B048-85BDC9FD1C3A}</a:tableStyleId>
              </a:tblPr>
              <a:tblGrid>
                <a:gridCol w="3548406">
                  <a:extLst>
                    <a:ext uri="{9D8B030D-6E8A-4147-A177-3AD203B41FA5}">
                      <a16:colId xmlns:a16="http://schemas.microsoft.com/office/drawing/2014/main" val="2450334301"/>
                    </a:ext>
                  </a:extLst>
                </a:gridCol>
                <a:gridCol w="3212333">
                  <a:extLst>
                    <a:ext uri="{9D8B030D-6E8A-4147-A177-3AD203B41FA5}">
                      <a16:colId xmlns:a16="http://schemas.microsoft.com/office/drawing/2014/main" val="1250415310"/>
                    </a:ext>
                  </a:extLst>
                </a:gridCol>
                <a:gridCol w="1367260">
                  <a:extLst>
                    <a:ext uri="{9D8B030D-6E8A-4147-A177-3AD203B41FA5}">
                      <a16:colId xmlns:a16="http://schemas.microsoft.com/office/drawing/2014/main" val="387797679"/>
                    </a:ext>
                  </a:extLst>
                </a:gridCol>
              </a:tblGrid>
              <a:tr h="0">
                <a:tc>
                  <a:txBody>
                    <a:bodyPr/>
                    <a:lstStyle/>
                    <a:p>
                      <a:endParaRPr lang="sv-SE"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sv-SE" sz="1250" b="0" dirty="0">
                          <a:solidFill>
                            <a:schemeClr val="bg1"/>
                          </a:solidFill>
                        </a:rPr>
                        <a:t>Situation: var är vi idag?</a:t>
                      </a:r>
                      <a:br>
                        <a:rPr lang="sv-SE" sz="1250" b="0" dirty="0">
                          <a:solidFill>
                            <a:schemeClr val="bg1"/>
                          </a:solidFill>
                        </a:rPr>
                      </a:br>
                      <a:endParaRPr lang="sv-SE" sz="125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sv-SE" sz="14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7098179"/>
                  </a:ext>
                </a:extLst>
              </a:tr>
              <a:tr h="370840">
                <a:tc>
                  <a:txBody>
                    <a:bodyPr/>
                    <a:lstStyle/>
                    <a:p>
                      <a:r>
                        <a:rPr lang="sv-SE" sz="1200" b="1" dirty="0">
                          <a:solidFill>
                            <a:schemeClr val="tx1"/>
                          </a:solidFill>
                        </a:rPr>
                        <a:t>                                    Varför?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sv-SE" sz="1250" b="0" dirty="0">
                          <a:solidFill>
                            <a:schemeClr val="bg1"/>
                          </a:solidFill>
                        </a:rPr>
                        <a:t>Behov: vilka är våra utmaningar?</a:t>
                      </a:r>
                      <a:br>
                        <a:rPr lang="sv-SE" sz="1250" b="0" dirty="0">
                          <a:solidFill>
                            <a:schemeClr val="bg1"/>
                          </a:solidFill>
                        </a:rPr>
                      </a:br>
                      <a:endParaRPr lang="sv-SE" sz="1250" b="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sv-SE" sz="14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926631"/>
                  </a:ext>
                </a:extLst>
              </a:tr>
              <a:tr h="370840">
                <a:tc>
                  <a:txBody>
                    <a:bodyPr/>
                    <a:lstStyle/>
                    <a:p>
                      <a:r>
                        <a:rPr lang="sv-SE" sz="1200" b="1" dirty="0">
                          <a:solidFill>
                            <a:schemeClr val="tx1"/>
                          </a:solidFill>
                        </a:rPr>
                        <a:t>                                            Vart?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sv-SE" sz="1250" b="0" dirty="0">
                          <a:solidFill>
                            <a:schemeClr val="bg1"/>
                          </a:solidFill>
                        </a:rPr>
                        <a:t>Framtidsblick: vart ska vi?</a:t>
                      </a:r>
                      <a:br>
                        <a:rPr lang="sv-SE" sz="1250" b="0" dirty="0">
                          <a:solidFill>
                            <a:schemeClr val="bg1"/>
                          </a:solidFill>
                        </a:rPr>
                      </a:br>
                      <a:endParaRPr lang="sv-SE" sz="1250" b="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sv-SE" sz="1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8689850"/>
                  </a:ext>
                </a:extLst>
              </a:tr>
              <a:tr h="370840">
                <a:tc>
                  <a:txBody>
                    <a:bodyPr/>
                    <a:lstStyle/>
                    <a:p>
                      <a:r>
                        <a:rPr lang="sv-SE" sz="1200" b="1" dirty="0">
                          <a:solidFill>
                            <a:schemeClr val="tx1"/>
                          </a:solidFill>
                        </a:rPr>
                        <a:t>                                                     </a:t>
                      </a:r>
                    </a:p>
                    <a:p>
                      <a:r>
                        <a:rPr lang="sv-SE" sz="1200" b="1" dirty="0">
                          <a:solidFill>
                            <a:schemeClr val="tx1"/>
                          </a:solidFill>
                        </a:rPr>
                        <a:t>                                                   Hur?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sv-SE" sz="1250" b="0" dirty="0">
                          <a:solidFill>
                            <a:schemeClr val="bg1"/>
                          </a:solidFill>
                        </a:rPr>
                        <a:t>Reformväg: vilka är huvudinriktningarna?</a:t>
                      </a:r>
                      <a:br>
                        <a:rPr lang="sv-SE" sz="1250" b="0" dirty="0">
                          <a:solidFill>
                            <a:schemeClr val="bg1"/>
                          </a:solidFill>
                        </a:rPr>
                      </a:br>
                      <a:endParaRPr lang="sv-SE" sz="1250" b="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sv-SE" sz="1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24551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                                                        Vad?</a:t>
                      </a:r>
                    </a:p>
                    <a:p>
                      <a:endParaRPr lang="sv-SE"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sv-SE" sz="1250" b="0" dirty="0">
                          <a:solidFill>
                            <a:schemeClr val="bg1"/>
                          </a:solidFill>
                        </a:rPr>
                        <a:t>Planer: </a:t>
                      </a:r>
                      <a:br>
                        <a:rPr lang="sv-SE" sz="1250" b="0" dirty="0">
                          <a:solidFill>
                            <a:schemeClr val="bg1"/>
                          </a:solidFill>
                        </a:rPr>
                      </a:br>
                      <a:r>
                        <a:rPr lang="sv-SE" sz="1250" b="0" dirty="0">
                          <a:solidFill>
                            <a:schemeClr val="bg1"/>
                          </a:solidFill>
                        </a:rPr>
                        <a:t>vad gör vi </a:t>
                      </a:r>
                      <a:br>
                        <a:rPr lang="sv-SE" sz="1250" b="0" dirty="0">
                          <a:solidFill>
                            <a:schemeClr val="bg1"/>
                          </a:solidFill>
                        </a:rPr>
                      </a:br>
                      <a:r>
                        <a:rPr lang="sv-SE" sz="1250" b="0" dirty="0">
                          <a:solidFill>
                            <a:schemeClr val="bg1"/>
                          </a:solidFill>
                        </a:rPr>
                        <a:t>och när?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sv-SE" sz="1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748498"/>
                  </a:ext>
                </a:extLst>
              </a:tr>
            </a:tbl>
          </a:graphicData>
        </a:graphic>
      </p:graphicFrame>
      <p:sp>
        <p:nvSpPr>
          <p:cNvPr id="5" name="textruta 4">
            <a:extLst>
              <a:ext uri="{FF2B5EF4-FFF2-40B4-BE49-F238E27FC236}">
                <a16:creationId xmlns:a16="http://schemas.microsoft.com/office/drawing/2014/main" id="{44F3AEEC-AEF4-7043-ABE7-54CE3E3875E6}"/>
              </a:ext>
            </a:extLst>
          </p:cNvPr>
          <p:cNvSpPr txBox="1"/>
          <p:nvPr/>
        </p:nvSpPr>
        <p:spPr>
          <a:xfrm>
            <a:off x="8376783" y="3090172"/>
            <a:ext cx="3532332" cy="1716259"/>
          </a:xfrm>
          <a:prstGeom prst="rect">
            <a:avLst/>
          </a:prstGeom>
          <a:noFill/>
        </p:spPr>
        <p:txBody>
          <a:bodyPr wrap="square" rtlCol="0">
            <a:noAutofit/>
          </a:bodyPr>
          <a:lstStyle/>
          <a:p>
            <a:pPr algn="l"/>
            <a:r>
              <a:rPr lang="sv-SE" sz="1200" b="1" dirty="0"/>
              <a:t>Huvudfrågor</a:t>
            </a:r>
          </a:p>
          <a:p>
            <a:pPr marL="285750" indent="-285750" algn="l">
              <a:buFont typeface="Arial" panose="020B0604020202020204" pitchFamily="34" charset="0"/>
              <a:buChar char="•"/>
            </a:pPr>
            <a:r>
              <a:rPr lang="sv-SE" sz="1200" dirty="0"/>
              <a:t>Hur kommer framtiden att se ut? </a:t>
            </a:r>
          </a:p>
          <a:p>
            <a:pPr marL="285750" indent="-285750" algn="l">
              <a:buFont typeface="Arial" panose="020B0604020202020204" pitchFamily="34" charset="0"/>
              <a:buChar char="•"/>
            </a:pPr>
            <a:r>
              <a:rPr lang="sv-SE" sz="1200" dirty="0"/>
              <a:t>Vilka utmaningar ser vi?</a:t>
            </a:r>
          </a:p>
          <a:p>
            <a:pPr marL="285750" indent="-285750" algn="l">
              <a:buFont typeface="Arial" panose="020B0604020202020204" pitchFamily="34" charset="0"/>
              <a:buChar char="•"/>
            </a:pPr>
            <a:r>
              <a:rPr lang="sv-SE" sz="1200" dirty="0"/>
              <a:t>Vad kommer dessa utmaningar att betyda för hälsa och sjukvården?</a:t>
            </a:r>
          </a:p>
          <a:p>
            <a:pPr marL="285750" indent="-285750" algn="l">
              <a:buFont typeface="Arial" panose="020B0604020202020204" pitchFamily="34" charset="0"/>
              <a:buChar char="•"/>
            </a:pPr>
            <a:r>
              <a:rPr lang="sv-SE" sz="1200" dirty="0"/>
              <a:t>Konsekvenser?</a:t>
            </a:r>
          </a:p>
          <a:p>
            <a:pPr marL="285750" indent="-285750" algn="l">
              <a:buFont typeface="Arial" panose="020B0604020202020204" pitchFamily="34" charset="0"/>
              <a:buChar char="•"/>
            </a:pPr>
            <a:r>
              <a:rPr lang="sv-SE" sz="1200" dirty="0"/>
              <a:t>Vägval?</a:t>
            </a:r>
          </a:p>
        </p:txBody>
      </p:sp>
    </p:spTree>
    <p:extLst>
      <p:ext uri="{BB962C8B-B14F-4D97-AF65-F5344CB8AC3E}">
        <p14:creationId xmlns:p14="http://schemas.microsoft.com/office/powerpoint/2010/main" val="204300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2021-10-15</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6</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6</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6</a:t>
            </a:fld>
            <a:endParaRPr lang="sv-SE"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sp>
        <p:nvSpPr>
          <p:cNvPr id="20" name="Title 6">
            <a:extLst>
              <a:ext uri="{FF2B5EF4-FFF2-40B4-BE49-F238E27FC236}">
                <a16:creationId xmlns:a16="http://schemas.microsoft.com/office/drawing/2014/main" id="{1114A6D7-573F-F04D-A02D-B15C979FF249}"/>
              </a:ext>
            </a:extLst>
          </p:cNvPr>
          <p:cNvSpPr txBox="1">
            <a:spLocks/>
          </p:cNvSpPr>
          <p:nvPr/>
        </p:nvSpPr>
        <p:spPr bwMode="auto">
          <a:xfrm>
            <a:off x="463295" y="3965893"/>
            <a:ext cx="6385739"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endParaRPr lang="sv-SE" sz="3200" kern="0" spc="300" dirty="0"/>
          </a:p>
          <a:p>
            <a:pPr algn="l">
              <a:lnSpc>
                <a:spcPct val="90000"/>
              </a:lnSpc>
            </a:pPr>
            <a:r>
              <a:rPr lang="sv-SE" sz="3200" b="1" kern="0" spc="300" dirty="0"/>
              <a:t>Läkemedel och medicinteknik</a:t>
            </a:r>
          </a:p>
        </p:txBody>
      </p:sp>
      <p:pic>
        <p:nvPicPr>
          <p:cNvPr id="17" name="Bildobjekt 16" descr="Bild. Perspektivrapport Läkemedel och medicinteknik.">
            <a:extLst>
              <a:ext uri="{FF2B5EF4-FFF2-40B4-BE49-F238E27FC236}">
                <a16:creationId xmlns:a16="http://schemas.microsoft.com/office/drawing/2014/main" id="{75027319-3E37-F74E-B267-683970DC7B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4400" y="2108959"/>
            <a:ext cx="3027335" cy="42174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0714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2021-10-15</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7</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7</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7</a:t>
            </a:fld>
            <a:endParaRPr lang="sv-SE" dirty="0"/>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dirty="0"/>
              <a:t>Hälso- och sjukvårdsförvaltningen</a:t>
            </a:r>
          </a:p>
        </p:txBody>
      </p:sp>
      <p:sp>
        <p:nvSpPr>
          <p:cNvPr id="61" name="Title 6">
            <a:extLst>
              <a:ext uri="{FF2B5EF4-FFF2-40B4-BE49-F238E27FC236}">
                <a16:creationId xmlns:a16="http://schemas.microsoft.com/office/drawing/2014/main" id="{E2CF09A4-B236-3045-A0D0-C35B833FEC8C}"/>
              </a:ext>
            </a:extLst>
          </p:cNvPr>
          <p:cNvSpPr txBox="1">
            <a:spLocks/>
          </p:cNvSpPr>
          <p:nvPr/>
        </p:nvSpPr>
        <p:spPr bwMode="auto">
          <a:xfrm>
            <a:off x="2329962" y="1537056"/>
            <a:ext cx="8295807"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endParaRPr lang="sv-SE" sz="1800" kern="0" spc="300" dirty="0"/>
          </a:p>
        </p:txBody>
      </p:sp>
      <p:sp>
        <p:nvSpPr>
          <p:cNvPr id="4" name="textruta 3">
            <a:extLst>
              <a:ext uri="{FF2B5EF4-FFF2-40B4-BE49-F238E27FC236}">
                <a16:creationId xmlns:a16="http://schemas.microsoft.com/office/drawing/2014/main" id="{78D131EE-0A98-6041-8D99-27FB7EA605FC}"/>
              </a:ext>
            </a:extLst>
          </p:cNvPr>
          <p:cNvSpPr txBox="1"/>
          <p:nvPr/>
        </p:nvSpPr>
        <p:spPr>
          <a:xfrm>
            <a:off x="1952152" y="1763466"/>
            <a:ext cx="5934110" cy="559705"/>
          </a:xfrm>
          <a:prstGeom prst="rect">
            <a:avLst/>
          </a:prstGeom>
          <a:noFill/>
        </p:spPr>
        <p:txBody>
          <a:bodyPr wrap="none" rtlCol="0">
            <a:noAutofit/>
          </a:bodyPr>
          <a:lstStyle/>
          <a:p>
            <a:pPr algn="l"/>
            <a:r>
              <a:rPr lang="sv-SE" sz="1800" kern="0" spc="300" dirty="0"/>
              <a:t>SAMMANFATTNING</a:t>
            </a:r>
            <a:br>
              <a:rPr lang="sv-SE" sz="1800" kern="0" spc="300" dirty="0"/>
            </a:br>
            <a:endParaRPr lang="sv-SE" sz="1800" kern="0" dirty="0">
              <a:latin typeface="+mj-lt"/>
              <a:ea typeface="+mj-ea"/>
              <a:cs typeface="+mj-cs"/>
            </a:endParaRPr>
          </a:p>
          <a:p>
            <a:pPr algn="l"/>
            <a:endParaRPr lang="sv-SE" sz="1400" kern="0" dirty="0">
              <a:latin typeface="+mn-lt"/>
              <a:ea typeface="+mj-ea"/>
              <a:cs typeface="+mj-cs"/>
            </a:endParaRPr>
          </a:p>
          <a:p>
            <a:pPr marL="285750" indent="-285750" algn="l">
              <a:buFont typeface="Arial" panose="020B0604020202020204" pitchFamily="34" charset="0"/>
              <a:buChar char="•"/>
            </a:pPr>
            <a:endParaRPr lang="sv-SE" sz="1400" kern="0" dirty="0">
              <a:latin typeface="+mn-lt"/>
              <a:ea typeface="+mj-ea"/>
              <a:cs typeface="+mj-cs"/>
            </a:endParaRPr>
          </a:p>
          <a:p>
            <a:pPr marL="285750" indent="-285750" algn="l">
              <a:buFont typeface="Arial" panose="020B0604020202020204" pitchFamily="34" charset="0"/>
              <a:buChar char="•"/>
            </a:pPr>
            <a:endParaRPr lang="sv-SE" sz="1800" kern="0" dirty="0">
              <a:latin typeface="+mj-lt"/>
              <a:ea typeface="+mj-ea"/>
              <a:cs typeface="+mj-cs"/>
            </a:endParaRPr>
          </a:p>
        </p:txBody>
      </p:sp>
      <p:sp>
        <p:nvSpPr>
          <p:cNvPr id="22" name="Platshållare för innehåll 2">
            <a:extLst>
              <a:ext uri="{FF2B5EF4-FFF2-40B4-BE49-F238E27FC236}">
                <a16:creationId xmlns:a16="http://schemas.microsoft.com/office/drawing/2014/main" id="{FC853D68-09A1-D946-9E97-9E354A83B815}"/>
              </a:ext>
            </a:extLst>
          </p:cNvPr>
          <p:cNvSpPr txBox="1">
            <a:spLocks/>
          </p:cNvSpPr>
          <p:nvPr/>
        </p:nvSpPr>
        <p:spPr bwMode="auto">
          <a:xfrm>
            <a:off x="1986876" y="2472077"/>
            <a:ext cx="8985924" cy="40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marL="0" indent="0">
              <a:buNone/>
            </a:pPr>
            <a:r>
              <a:rPr lang="sv-SE" sz="1600" b="1" dirty="0">
                <a:latin typeface="Verdana" panose="020B0604030504040204" pitchFamily="34" charset="0"/>
                <a:ea typeface="Verdana" panose="020B0604030504040204" pitchFamily="34" charset="0"/>
                <a:cs typeface="Verdana" panose="020B0604030504040204" pitchFamily="34" charset="0"/>
              </a:rPr>
              <a:t>De största utmaningarna de kommande 20 åren bedöms vara: </a:t>
            </a:r>
          </a:p>
          <a:p>
            <a:r>
              <a:rPr lang="sv-SE" sz="1600" dirty="0"/>
              <a:t>Kostnadsmässigt hållbar precisionsmedicin som ger nytta för både patient och samhälle.</a:t>
            </a:r>
          </a:p>
          <a:p>
            <a:r>
              <a:rPr lang="sv-SE" sz="1600" dirty="0"/>
              <a:t>Ekonomiskt utrymme för introduktion av nya läkemedel och priori­tering av dyra terapier.</a:t>
            </a:r>
          </a:p>
          <a:p>
            <a:r>
              <a:rPr lang="sv-SE" sz="1600" dirty="0"/>
              <a:t>Jämlik tillgång till läkemedel och medicintekniska produkter.</a:t>
            </a:r>
          </a:p>
          <a:p>
            <a:r>
              <a:rPr lang="sv-SE" sz="1600" dirty="0"/>
              <a:t>Patienternas delaktighet och följsamhet till läkemedelsbehandling.</a:t>
            </a:r>
          </a:p>
          <a:p>
            <a:r>
              <a:rPr lang="sv-SE" sz="1600" dirty="0"/>
              <a:t>Ökade kompetenskrav på grund av utvecklingen inom medicinteknik.</a:t>
            </a:r>
          </a:p>
          <a:p>
            <a:r>
              <a:rPr lang="sv-SE" sz="1600" dirty="0"/>
              <a:t>Kvalitetsbrister i läkemedelsanvändningen.</a:t>
            </a:r>
          </a:p>
          <a:p>
            <a:r>
              <a:rPr lang="sv-SE" sz="1600" dirty="0"/>
              <a:t>Läkemedelsanvändningen miljöpåverkan.</a:t>
            </a:r>
          </a:p>
          <a:p>
            <a:endParaRPr lang="sv-SE" sz="1600" dirty="0">
              <a:highlight>
                <a:srgbClr val="00FF00"/>
              </a:highlight>
            </a:endParaRPr>
          </a:p>
          <a:p>
            <a:endParaRPr lang="sv-SE" sz="1050" dirty="0">
              <a:latin typeface="Verdana" panose="020B0604030504040204" pitchFamily="34" charset="0"/>
              <a:ea typeface="Verdana" panose="020B0604030504040204" pitchFamily="34" charset="0"/>
              <a:cs typeface="Verdana" panose="020B0604030504040204" pitchFamily="34" charset="0"/>
            </a:endParaRPr>
          </a:p>
          <a:p>
            <a:endParaRPr lang="sv-SE" sz="1400" dirty="0"/>
          </a:p>
          <a:p>
            <a:endParaRPr lang="sv-SE" sz="1400" kern="1200" dirty="0">
              <a:ea typeface="Geneva" pitchFamily="1" charset="-128"/>
            </a:endParaRPr>
          </a:p>
        </p:txBody>
      </p:sp>
    </p:spTree>
    <p:extLst>
      <p:ext uri="{BB962C8B-B14F-4D97-AF65-F5344CB8AC3E}">
        <p14:creationId xmlns:p14="http://schemas.microsoft.com/office/powerpoint/2010/main" val="155451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8</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LIKHETER OCH SKILLNADER – LÄKEMEDEL OCH MEDICINTEKNIK</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pic>
        <p:nvPicPr>
          <p:cNvPr id="9" name="Bildobjekt 8">
            <a:extLst>
              <a:ext uri="{FF2B5EF4-FFF2-40B4-BE49-F238E27FC236}">
                <a16:creationId xmlns:a16="http://schemas.microsoft.com/office/drawing/2014/main" id="{E9FCCA9B-5BF7-234D-9C32-35B2D50FB3D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graphicFrame>
        <p:nvGraphicFramePr>
          <p:cNvPr id="7" name="Tabell 4" descr="Kolumn 1: beskriver olika typer av produkter, regler innan marknadsföring och prissättning.&#10;Kolumn 2: beskriver exempel av kolumn 1 inom kategorin läkemedel.&#10;Kolumn 3: beskriver exempel av kolumn 1 inom kategorin medicinteknik.">
            <a:extLst>
              <a:ext uri="{FF2B5EF4-FFF2-40B4-BE49-F238E27FC236}">
                <a16:creationId xmlns:a16="http://schemas.microsoft.com/office/drawing/2014/main" id="{EFCD7CB9-936C-7D4B-8E9A-6C014B23B266}"/>
              </a:ext>
            </a:extLst>
          </p:cNvPr>
          <p:cNvGraphicFramePr>
            <a:graphicFrameLocks noGrp="1"/>
          </p:cNvGraphicFramePr>
          <p:nvPr>
            <p:extLst>
              <p:ext uri="{D42A27DB-BD31-4B8C-83A1-F6EECF244321}">
                <p14:modId xmlns:p14="http://schemas.microsoft.com/office/powerpoint/2010/main" val="413645439"/>
              </p:ext>
            </p:extLst>
          </p:nvPr>
        </p:nvGraphicFramePr>
        <p:xfrm>
          <a:off x="1857829" y="2369996"/>
          <a:ext cx="9922169" cy="4325257"/>
        </p:xfrm>
        <a:graphic>
          <a:graphicData uri="http://schemas.openxmlformats.org/drawingml/2006/table">
            <a:tbl>
              <a:tblPr firstRow="1" bandRow="1">
                <a:tableStyleId>{5C22544A-7EE6-4342-B048-85BDC9FD1C3A}</a:tableStyleId>
              </a:tblPr>
              <a:tblGrid>
                <a:gridCol w="3157565">
                  <a:extLst>
                    <a:ext uri="{9D8B030D-6E8A-4147-A177-3AD203B41FA5}">
                      <a16:colId xmlns:a16="http://schemas.microsoft.com/office/drawing/2014/main" val="422146594"/>
                    </a:ext>
                  </a:extLst>
                </a:gridCol>
                <a:gridCol w="3382302">
                  <a:extLst>
                    <a:ext uri="{9D8B030D-6E8A-4147-A177-3AD203B41FA5}">
                      <a16:colId xmlns:a16="http://schemas.microsoft.com/office/drawing/2014/main" val="1729338062"/>
                    </a:ext>
                  </a:extLst>
                </a:gridCol>
                <a:gridCol w="3382302">
                  <a:extLst>
                    <a:ext uri="{9D8B030D-6E8A-4147-A177-3AD203B41FA5}">
                      <a16:colId xmlns:a16="http://schemas.microsoft.com/office/drawing/2014/main" val="2647624168"/>
                    </a:ext>
                  </a:extLst>
                </a:gridCol>
              </a:tblGrid>
              <a:tr h="335405">
                <a:tc>
                  <a:txBody>
                    <a:bodyPr/>
                    <a:lstStyle/>
                    <a:p>
                      <a:endParaRPr lang="sv-SE" sz="16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rgbClr val="EB913B"/>
                      </a:solidFill>
                      <a:prstDash val="solid"/>
                      <a:round/>
                      <a:headEnd type="none" w="med" len="med"/>
                      <a:tailEnd type="none" w="med" len="med"/>
                    </a:lnL>
                    <a:lnR w="12700" cap="flat" cmpd="sng" algn="ctr">
                      <a:solidFill>
                        <a:srgbClr val="EB913B"/>
                      </a:solidFill>
                      <a:prstDash val="solid"/>
                      <a:round/>
                      <a:headEnd type="none" w="med" len="med"/>
                      <a:tailEnd type="none" w="med" len="med"/>
                    </a:lnR>
                    <a:lnT w="12700" cap="flat" cmpd="sng" algn="ctr">
                      <a:solidFill>
                        <a:srgbClr val="EB913B"/>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913B"/>
                    </a:solidFill>
                  </a:tcPr>
                </a:tc>
                <a:tc>
                  <a:txBody>
                    <a:bodyPr/>
                    <a:lstStyle/>
                    <a:p>
                      <a:r>
                        <a:rPr lang="sv-SE" sz="1600" dirty="0">
                          <a:latin typeface="Verdana" panose="020B0604030504040204" pitchFamily="34" charset="0"/>
                          <a:ea typeface="Verdana" panose="020B0604030504040204" pitchFamily="34" charset="0"/>
                          <a:cs typeface="Verdana" panose="020B0604030504040204" pitchFamily="34" charset="0"/>
                        </a:rPr>
                        <a:t>Läkemedel</a:t>
                      </a:r>
                    </a:p>
                  </a:txBody>
                  <a:tcPr>
                    <a:lnL w="12700" cap="flat" cmpd="sng" algn="ctr">
                      <a:solidFill>
                        <a:srgbClr val="EB913B"/>
                      </a:solidFill>
                      <a:prstDash val="solid"/>
                      <a:round/>
                      <a:headEnd type="none" w="med" len="med"/>
                      <a:tailEnd type="none" w="med" len="med"/>
                    </a:lnL>
                    <a:lnR w="12700" cap="flat" cmpd="sng" algn="ctr">
                      <a:solidFill>
                        <a:srgbClr val="EB913B"/>
                      </a:solidFill>
                      <a:prstDash val="solid"/>
                      <a:round/>
                      <a:headEnd type="none" w="med" len="med"/>
                      <a:tailEnd type="none" w="med" len="med"/>
                    </a:lnR>
                    <a:lnT w="12700" cap="flat" cmpd="sng" algn="ctr">
                      <a:solidFill>
                        <a:srgbClr val="EB913B"/>
                      </a:solidFill>
                      <a:prstDash val="solid"/>
                      <a:round/>
                      <a:headEnd type="none" w="med" len="med"/>
                      <a:tailEnd type="none" w="med" len="med"/>
                    </a:lnT>
                    <a:lnB w="12700" cap="flat" cmpd="sng" algn="ctr">
                      <a:solidFill>
                        <a:srgbClr val="EB913B"/>
                      </a:solidFill>
                      <a:prstDash val="solid"/>
                      <a:round/>
                      <a:headEnd type="none" w="med" len="med"/>
                      <a:tailEnd type="none" w="med" len="med"/>
                    </a:lnB>
                    <a:solidFill>
                      <a:srgbClr val="EB913B"/>
                    </a:solidFill>
                  </a:tcPr>
                </a:tc>
                <a:tc>
                  <a:txBody>
                    <a:bodyPr/>
                    <a:lstStyle/>
                    <a:p>
                      <a:r>
                        <a:rPr lang="sv-SE" sz="1600" dirty="0">
                          <a:latin typeface="Verdana" panose="020B0604030504040204" pitchFamily="34" charset="0"/>
                          <a:ea typeface="Verdana" panose="020B0604030504040204" pitchFamily="34" charset="0"/>
                          <a:cs typeface="Verdana" panose="020B0604030504040204" pitchFamily="34" charset="0"/>
                        </a:rPr>
                        <a:t>Medicinteknik</a:t>
                      </a:r>
                    </a:p>
                  </a:txBody>
                  <a:tcPr>
                    <a:lnL w="12700" cap="flat" cmpd="sng" algn="ctr">
                      <a:solidFill>
                        <a:srgbClr val="EB913B"/>
                      </a:solidFill>
                      <a:prstDash val="solid"/>
                      <a:round/>
                      <a:headEnd type="none" w="med" len="med"/>
                      <a:tailEnd type="none" w="med" len="med"/>
                    </a:lnL>
                    <a:lnR w="12700" cap="flat" cmpd="sng" algn="ctr">
                      <a:solidFill>
                        <a:srgbClr val="EB913B"/>
                      </a:solidFill>
                      <a:prstDash val="solid"/>
                      <a:round/>
                      <a:headEnd type="none" w="med" len="med"/>
                      <a:tailEnd type="none" w="med" len="med"/>
                    </a:lnR>
                    <a:lnT w="12700" cap="flat" cmpd="sng" algn="ctr">
                      <a:solidFill>
                        <a:srgbClr val="EB913B"/>
                      </a:solidFill>
                      <a:prstDash val="solid"/>
                      <a:round/>
                      <a:headEnd type="none" w="med" len="med"/>
                      <a:tailEnd type="none" w="med" len="med"/>
                    </a:lnT>
                    <a:lnB w="12700" cap="flat" cmpd="sng" algn="ctr">
                      <a:solidFill>
                        <a:srgbClr val="EB913B"/>
                      </a:solidFill>
                      <a:prstDash val="solid"/>
                      <a:round/>
                      <a:headEnd type="none" w="med" len="med"/>
                      <a:tailEnd type="none" w="med" len="med"/>
                    </a:lnB>
                    <a:solidFill>
                      <a:srgbClr val="EB913B"/>
                    </a:solidFill>
                  </a:tcPr>
                </a:tc>
                <a:extLst>
                  <a:ext uri="{0D108BD9-81ED-4DB2-BD59-A6C34878D82A}">
                    <a16:rowId xmlns:a16="http://schemas.microsoft.com/office/drawing/2014/main" val="1622314683"/>
                  </a:ext>
                </a:extLst>
              </a:tr>
              <a:tr h="799946">
                <a:tc>
                  <a:txBody>
                    <a:bodyPr/>
                    <a:lstStyle/>
                    <a:p>
                      <a:r>
                        <a:rPr lang="sv-SE" sz="1600" b="0" dirty="0">
                          <a:latin typeface="+mn-lt"/>
                          <a:ea typeface="Verdana" panose="020B0604030504040204" pitchFamily="34" charset="0"/>
                          <a:cs typeface="Verdana" panose="020B0604030504040204" pitchFamily="34" charset="0"/>
                        </a:rPr>
                        <a:t>Produkter avsedda att användas i medicinska syften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913B"/>
                    </a:solidFill>
                  </a:tcPr>
                </a:tc>
                <a:tc>
                  <a:txBody>
                    <a:bodyPr/>
                    <a:lstStyle/>
                    <a:p>
                      <a:r>
                        <a:rPr lang="sv-SE" sz="1600" dirty="0">
                          <a:latin typeface="+mn-lt"/>
                          <a:ea typeface="Verdana" panose="020B0604030504040204" pitchFamily="34" charset="0"/>
                          <a:cs typeface="Verdana" panose="020B0604030504040204" pitchFamily="34" charset="0"/>
                        </a:rPr>
                        <a:t>Uppnår effekt via farmakologiska, metabola eller immunologiska medel</a:t>
                      </a:r>
                    </a:p>
                  </a:txBody>
                  <a:tcPr>
                    <a:lnL w="12700" cap="flat" cmpd="sng" algn="ctr">
                      <a:solidFill>
                        <a:schemeClr val="bg1"/>
                      </a:solidFill>
                      <a:prstDash val="solid"/>
                      <a:round/>
                      <a:headEnd type="none" w="med" len="med"/>
                      <a:tailEnd type="none" w="med" len="med"/>
                    </a:lnL>
                    <a:lnR w="12700" cap="flat" cmpd="sng" algn="ctr">
                      <a:solidFill>
                        <a:srgbClr val="EB913B"/>
                      </a:solidFill>
                      <a:prstDash val="solid"/>
                      <a:round/>
                      <a:headEnd type="none" w="med" len="med"/>
                      <a:tailEnd type="none" w="med" len="med"/>
                    </a:lnR>
                    <a:lnT w="12700" cap="flat" cmpd="sng" algn="ctr">
                      <a:solidFill>
                        <a:srgbClr val="EB913B"/>
                      </a:solidFill>
                      <a:prstDash val="solid"/>
                      <a:round/>
                      <a:headEnd type="none" w="med" len="med"/>
                      <a:tailEnd type="none" w="med" len="med"/>
                    </a:lnT>
                    <a:lnB w="12700" cap="flat" cmpd="sng" algn="ctr">
                      <a:solidFill>
                        <a:srgbClr val="EB913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600" dirty="0">
                          <a:latin typeface="+mn-lt"/>
                          <a:ea typeface="Verdana" panose="020B0604030504040204" pitchFamily="34" charset="0"/>
                          <a:cs typeface="Verdana" panose="020B0604030504040204" pitchFamily="34" charset="0"/>
                        </a:rPr>
                        <a:t>Uppnår inte huvudsaklig effekt via farmakologiska metabola eller immunologiska medel</a:t>
                      </a:r>
                    </a:p>
                  </a:txBody>
                  <a:tcPr>
                    <a:lnL w="12700" cap="flat" cmpd="sng" algn="ctr">
                      <a:solidFill>
                        <a:srgbClr val="EB913B"/>
                      </a:solidFill>
                      <a:prstDash val="solid"/>
                      <a:round/>
                      <a:headEnd type="none" w="med" len="med"/>
                      <a:tailEnd type="none" w="med" len="med"/>
                    </a:lnL>
                    <a:lnR w="12700" cap="flat" cmpd="sng" algn="ctr">
                      <a:solidFill>
                        <a:srgbClr val="EB913B"/>
                      </a:solidFill>
                      <a:prstDash val="solid"/>
                      <a:round/>
                      <a:headEnd type="none" w="med" len="med"/>
                      <a:tailEnd type="none" w="med" len="med"/>
                    </a:lnR>
                    <a:lnT w="12700" cap="flat" cmpd="sng" algn="ctr">
                      <a:solidFill>
                        <a:srgbClr val="EB913B"/>
                      </a:solidFill>
                      <a:prstDash val="solid"/>
                      <a:round/>
                      <a:headEnd type="none" w="med" len="med"/>
                      <a:tailEnd type="none" w="med" len="med"/>
                    </a:lnT>
                    <a:lnB w="12700" cap="flat" cmpd="sng" algn="ctr">
                      <a:solidFill>
                        <a:srgbClr val="F38F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642791"/>
                  </a:ext>
                </a:extLst>
              </a:tr>
              <a:tr h="799946">
                <a:tc>
                  <a:txBody>
                    <a:bodyPr/>
                    <a:lstStyle/>
                    <a:p>
                      <a:r>
                        <a:rPr lang="sv-SE" sz="1600" b="0" dirty="0">
                          <a:latin typeface="+mn-lt"/>
                          <a:ea typeface="Verdana" panose="020B0604030504040204" pitchFamily="34" charset="0"/>
                          <a:cs typeface="Verdana" panose="020B0604030504040204" pitchFamily="34" charset="0"/>
                        </a:rPr>
                        <a:t>Exempel på produkter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913B"/>
                    </a:solidFill>
                  </a:tcPr>
                </a:tc>
                <a:tc>
                  <a:txBody>
                    <a:bodyPr/>
                    <a:lstStyle/>
                    <a:p>
                      <a:r>
                        <a:rPr lang="sv-SE" sz="1600" dirty="0">
                          <a:latin typeface="+mn-lt"/>
                          <a:ea typeface="Verdana" panose="020B0604030504040204" pitchFamily="34" charset="0"/>
                          <a:cs typeface="Verdana" panose="020B0604030504040204" pitchFamily="34" charset="0"/>
                        </a:rPr>
                        <a:t>Tabletter, injektionsvätskor, levande celler, vaccin, radioaktiva isotoper</a:t>
                      </a:r>
                    </a:p>
                  </a:txBody>
                  <a:tcPr>
                    <a:lnL w="12700" cap="flat" cmpd="sng" algn="ctr">
                      <a:solidFill>
                        <a:schemeClr val="bg1"/>
                      </a:solidFill>
                      <a:prstDash val="solid"/>
                      <a:round/>
                      <a:headEnd type="none" w="med" len="med"/>
                      <a:tailEnd type="none" w="med" len="med"/>
                    </a:lnL>
                    <a:lnR w="12700" cap="flat" cmpd="sng" algn="ctr">
                      <a:solidFill>
                        <a:srgbClr val="EB913B"/>
                      </a:solidFill>
                      <a:prstDash val="solid"/>
                      <a:round/>
                      <a:headEnd type="none" w="med" len="med"/>
                      <a:tailEnd type="none" w="med" len="med"/>
                    </a:lnR>
                    <a:lnT w="12700" cap="flat" cmpd="sng" algn="ctr">
                      <a:solidFill>
                        <a:srgbClr val="EB913B"/>
                      </a:solidFill>
                      <a:prstDash val="solid"/>
                      <a:round/>
                      <a:headEnd type="none" w="med" len="med"/>
                      <a:tailEnd type="none" w="med" len="med"/>
                    </a:lnT>
                    <a:lnB w="12700" cap="flat" cmpd="sng" algn="ctr">
                      <a:solidFill>
                        <a:srgbClr val="EB913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600" dirty="0">
                          <a:latin typeface="+mn-lt"/>
                          <a:ea typeface="Verdana" panose="020B0604030504040204" pitchFamily="34" charset="0"/>
                          <a:cs typeface="Verdana" panose="020B0604030504040204" pitchFamily="34" charset="0"/>
                        </a:rPr>
                        <a:t>Insulinpumpar, stomipåsar, sprutor, operationsrobotar, tumörprofilering</a:t>
                      </a:r>
                    </a:p>
                  </a:txBody>
                  <a:tcPr>
                    <a:lnL w="12700" cap="flat" cmpd="sng" algn="ctr">
                      <a:solidFill>
                        <a:srgbClr val="EB913B"/>
                      </a:solidFill>
                      <a:prstDash val="solid"/>
                      <a:round/>
                      <a:headEnd type="none" w="med" len="med"/>
                      <a:tailEnd type="none" w="med" len="med"/>
                    </a:lnL>
                    <a:lnR w="12700" cap="flat" cmpd="sng" algn="ctr">
                      <a:solidFill>
                        <a:srgbClr val="EB913B"/>
                      </a:solidFill>
                      <a:prstDash val="solid"/>
                      <a:round/>
                      <a:headEnd type="none" w="med" len="med"/>
                      <a:tailEnd type="none" w="med" len="med"/>
                    </a:lnR>
                    <a:lnT w="12700" cap="flat" cmpd="sng" algn="ctr">
                      <a:solidFill>
                        <a:srgbClr val="F38F3D"/>
                      </a:solidFill>
                      <a:prstDash val="solid"/>
                      <a:round/>
                      <a:headEnd type="none" w="med" len="med"/>
                      <a:tailEnd type="none" w="med" len="med"/>
                    </a:lnT>
                    <a:lnB w="12700" cap="flat" cmpd="sng" algn="ctr">
                      <a:solidFill>
                        <a:srgbClr val="EB913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994536"/>
                  </a:ext>
                </a:extLst>
              </a:tr>
              <a:tr h="562925">
                <a:tc>
                  <a:txBody>
                    <a:bodyPr/>
                    <a:lstStyle/>
                    <a:p>
                      <a:r>
                        <a:rPr lang="sv-SE" sz="1600" b="0" dirty="0">
                          <a:latin typeface="+mn-lt"/>
                          <a:ea typeface="Verdana" panose="020B0604030504040204" pitchFamily="34" charset="0"/>
                          <a:cs typeface="Verdana" panose="020B0604030504040204" pitchFamily="34" charset="0"/>
                        </a:rPr>
                        <a:t>Reglering innan marknadsföring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913B"/>
                    </a:solidFill>
                  </a:tcPr>
                </a:tc>
                <a:tc>
                  <a:txBody>
                    <a:bodyPr/>
                    <a:lstStyle/>
                    <a:p>
                      <a:r>
                        <a:rPr lang="sv-SE" sz="1600" dirty="0">
                          <a:latin typeface="+mn-lt"/>
                          <a:ea typeface="Verdana" panose="020B0604030504040204" pitchFamily="34" charset="0"/>
                          <a:cs typeface="Verdana" panose="020B0604030504040204" pitchFamily="34" charset="0"/>
                        </a:rPr>
                        <a:t>Godkännande av nationella och europeiska myndigheter</a:t>
                      </a:r>
                    </a:p>
                  </a:txBody>
                  <a:tcPr>
                    <a:lnL w="12700" cap="flat" cmpd="sng" algn="ctr">
                      <a:solidFill>
                        <a:schemeClr val="bg1"/>
                      </a:solidFill>
                      <a:prstDash val="solid"/>
                      <a:round/>
                      <a:headEnd type="none" w="med" len="med"/>
                      <a:tailEnd type="none" w="med" len="med"/>
                    </a:lnL>
                    <a:lnR w="12700" cap="flat" cmpd="sng" algn="ctr">
                      <a:solidFill>
                        <a:srgbClr val="EB913B"/>
                      </a:solidFill>
                      <a:prstDash val="solid"/>
                      <a:round/>
                      <a:headEnd type="none" w="med" len="med"/>
                      <a:tailEnd type="none" w="med" len="med"/>
                    </a:lnR>
                    <a:lnT w="12700" cap="flat" cmpd="sng" algn="ctr">
                      <a:solidFill>
                        <a:srgbClr val="EB913B"/>
                      </a:solidFill>
                      <a:prstDash val="solid"/>
                      <a:round/>
                      <a:headEnd type="none" w="med" len="med"/>
                      <a:tailEnd type="none" w="med" len="med"/>
                    </a:lnT>
                    <a:lnB w="12700" cap="flat" cmpd="sng" algn="ctr">
                      <a:solidFill>
                        <a:srgbClr val="EB913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600" dirty="0">
                          <a:latin typeface="+mn-lt"/>
                          <a:ea typeface="Verdana" panose="020B0604030504040204" pitchFamily="34" charset="0"/>
                          <a:cs typeface="Verdana" panose="020B0604030504040204" pitchFamily="34" charset="0"/>
                        </a:rPr>
                        <a:t>CE-märkning</a:t>
                      </a:r>
                    </a:p>
                  </a:txBody>
                  <a:tcPr>
                    <a:lnL w="12700" cap="flat" cmpd="sng" algn="ctr">
                      <a:solidFill>
                        <a:srgbClr val="EB913B"/>
                      </a:solidFill>
                      <a:prstDash val="solid"/>
                      <a:round/>
                      <a:headEnd type="none" w="med" len="med"/>
                      <a:tailEnd type="none" w="med" len="med"/>
                    </a:lnL>
                    <a:lnR w="12700" cap="flat" cmpd="sng" algn="ctr">
                      <a:solidFill>
                        <a:srgbClr val="EB913B"/>
                      </a:solidFill>
                      <a:prstDash val="solid"/>
                      <a:round/>
                      <a:headEnd type="none" w="med" len="med"/>
                      <a:tailEnd type="none" w="med" len="med"/>
                    </a:lnR>
                    <a:lnT w="12700" cap="flat" cmpd="sng" algn="ctr">
                      <a:solidFill>
                        <a:srgbClr val="EB913B"/>
                      </a:solidFill>
                      <a:prstDash val="solid"/>
                      <a:round/>
                      <a:headEnd type="none" w="med" len="med"/>
                      <a:tailEnd type="none" w="med" len="med"/>
                    </a:lnT>
                    <a:lnB w="12700" cap="flat" cmpd="sng" algn="ctr">
                      <a:solidFill>
                        <a:srgbClr val="EB913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613111"/>
                  </a:ext>
                </a:extLst>
              </a:tr>
              <a:tr h="799946">
                <a:tc>
                  <a:txBody>
                    <a:bodyPr/>
                    <a:lstStyle/>
                    <a:p>
                      <a:r>
                        <a:rPr lang="sv-SE" sz="1600" b="0" dirty="0">
                          <a:latin typeface="+mn-lt"/>
                          <a:ea typeface="Verdana" panose="020B0604030504040204" pitchFamily="34" charset="0"/>
                          <a:cs typeface="Verdana" panose="020B0604030504040204" pitchFamily="34" charset="0"/>
                        </a:rPr>
                        <a:t>Prissättning och finansiering av nya produkter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913B"/>
                    </a:solidFill>
                  </a:tcPr>
                </a:tc>
                <a:tc>
                  <a:txBody>
                    <a:bodyPr/>
                    <a:lstStyle/>
                    <a:p>
                      <a:r>
                        <a:rPr lang="sv-SE" sz="1600" dirty="0">
                          <a:latin typeface="+mn-lt"/>
                          <a:ea typeface="Verdana" panose="020B0604030504040204" pitchFamily="34" charset="0"/>
                          <a:cs typeface="Verdana" panose="020B0604030504040204" pitchFamily="34" charset="0"/>
                        </a:rPr>
                        <a:t>I stora stycken reglerad i lag</a:t>
                      </a:r>
                    </a:p>
                  </a:txBody>
                  <a:tcPr>
                    <a:lnL w="12700" cap="flat" cmpd="sng" algn="ctr">
                      <a:solidFill>
                        <a:schemeClr val="bg1"/>
                      </a:solidFill>
                      <a:prstDash val="solid"/>
                      <a:round/>
                      <a:headEnd type="none" w="med" len="med"/>
                      <a:tailEnd type="none" w="med" len="med"/>
                    </a:lnL>
                    <a:lnR w="12700" cap="flat" cmpd="sng" algn="ctr">
                      <a:solidFill>
                        <a:srgbClr val="EB913B"/>
                      </a:solidFill>
                      <a:prstDash val="solid"/>
                      <a:round/>
                      <a:headEnd type="none" w="med" len="med"/>
                      <a:tailEnd type="none" w="med" len="med"/>
                    </a:lnR>
                    <a:lnT w="12700" cap="flat" cmpd="sng" algn="ctr">
                      <a:solidFill>
                        <a:srgbClr val="EB913B"/>
                      </a:solidFill>
                      <a:prstDash val="solid"/>
                      <a:round/>
                      <a:headEnd type="none" w="med" len="med"/>
                      <a:tailEnd type="none" w="med" len="med"/>
                    </a:lnT>
                    <a:lnB w="12700" cap="flat" cmpd="sng" algn="ctr">
                      <a:solidFill>
                        <a:srgbClr val="EB913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600" dirty="0">
                          <a:latin typeface="+mn-lt"/>
                          <a:ea typeface="Verdana" panose="020B0604030504040204" pitchFamily="34" charset="0"/>
                          <a:cs typeface="Verdana" panose="020B0604030504040204" pitchFamily="34" charset="0"/>
                        </a:rPr>
                        <a:t>Pågående utveckling</a:t>
                      </a:r>
                    </a:p>
                  </a:txBody>
                  <a:tcPr>
                    <a:lnL w="12700" cap="flat" cmpd="sng" algn="ctr">
                      <a:solidFill>
                        <a:srgbClr val="EB913B"/>
                      </a:solidFill>
                      <a:prstDash val="solid"/>
                      <a:round/>
                      <a:headEnd type="none" w="med" len="med"/>
                      <a:tailEnd type="none" w="med" len="med"/>
                    </a:lnL>
                    <a:lnR w="12700" cap="flat" cmpd="sng" algn="ctr">
                      <a:solidFill>
                        <a:srgbClr val="EB913B"/>
                      </a:solidFill>
                      <a:prstDash val="solid"/>
                      <a:round/>
                      <a:headEnd type="none" w="med" len="med"/>
                      <a:tailEnd type="none" w="med" len="med"/>
                    </a:lnR>
                    <a:lnT w="12700" cap="flat" cmpd="sng" algn="ctr">
                      <a:solidFill>
                        <a:srgbClr val="EB913B"/>
                      </a:solidFill>
                      <a:prstDash val="solid"/>
                      <a:round/>
                      <a:headEnd type="none" w="med" len="med"/>
                      <a:tailEnd type="none" w="med" len="med"/>
                    </a:lnT>
                    <a:lnB w="12700" cap="flat" cmpd="sng" algn="ctr">
                      <a:solidFill>
                        <a:srgbClr val="EB913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511411"/>
                  </a:ext>
                </a:extLst>
              </a:tr>
              <a:tr h="964866">
                <a:tc>
                  <a:txBody>
                    <a:bodyPr/>
                    <a:lstStyle/>
                    <a:p>
                      <a:endParaRPr lang="sv-SE" sz="1600" dirty="0">
                        <a:latin typeface="+mn-lt"/>
                        <a:ea typeface="Verdana" panose="020B0604030504040204" pitchFamily="34" charset="0"/>
                        <a:cs typeface="Verdana" panose="020B060403050404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913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latin typeface="+mn-lt"/>
                          <a:ea typeface="Verdana" panose="020B0604030504040204" pitchFamily="34" charset="0"/>
                          <a:cs typeface="Verdana" panose="020B0604030504040204" pitchFamily="34" charset="0"/>
                        </a:rPr>
                        <a:t>Nationella strukturer för utvärdering och ordnat införande</a:t>
                      </a:r>
                    </a:p>
                  </a:txBody>
                  <a:tcPr>
                    <a:lnL w="12700" cap="flat" cmpd="sng" algn="ctr">
                      <a:solidFill>
                        <a:schemeClr val="bg1"/>
                      </a:solidFill>
                      <a:prstDash val="solid"/>
                      <a:round/>
                      <a:headEnd type="none" w="med" len="med"/>
                      <a:tailEnd type="none" w="med" len="med"/>
                    </a:lnL>
                    <a:lnR w="12700" cap="flat" cmpd="sng" algn="ctr">
                      <a:solidFill>
                        <a:srgbClr val="EB913B"/>
                      </a:solidFill>
                      <a:prstDash val="solid"/>
                      <a:round/>
                      <a:headEnd type="none" w="med" len="med"/>
                      <a:tailEnd type="none" w="med" len="med"/>
                    </a:lnR>
                    <a:lnT w="12700" cap="flat" cmpd="sng" algn="ctr">
                      <a:solidFill>
                        <a:srgbClr val="EB913B"/>
                      </a:solidFill>
                      <a:prstDash val="solid"/>
                      <a:round/>
                      <a:headEnd type="none" w="med" len="med"/>
                      <a:tailEnd type="none" w="med" len="med"/>
                    </a:lnT>
                    <a:lnB w="12700" cap="flat" cmpd="sng" algn="ctr">
                      <a:solidFill>
                        <a:srgbClr val="EB913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latin typeface="+mn-lt"/>
                          <a:ea typeface="Verdana" panose="020B0604030504040204" pitchFamily="34" charset="0"/>
                          <a:cs typeface="Verdana" panose="020B0604030504040204" pitchFamily="34" charset="0"/>
                        </a:rPr>
                        <a:t>Nationella strukturer för utvärdering och ordnat införande</a:t>
                      </a:r>
                    </a:p>
                  </a:txBody>
                  <a:tcPr>
                    <a:lnL w="12700" cap="flat" cmpd="sng" algn="ctr">
                      <a:solidFill>
                        <a:srgbClr val="EB913B"/>
                      </a:solidFill>
                      <a:prstDash val="solid"/>
                      <a:round/>
                      <a:headEnd type="none" w="med" len="med"/>
                      <a:tailEnd type="none" w="med" len="med"/>
                    </a:lnL>
                    <a:lnR w="12700" cap="flat" cmpd="sng" algn="ctr">
                      <a:solidFill>
                        <a:srgbClr val="EB913B"/>
                      </a:solidFill>
                      <a:prstDash val="solid"/>
                      <a:round/>
                      <a:headEnd type="none" w="med" len="med"/>
                      <a:tailEnd type="none" w="med" len="med"/>
                    </a:lnR>
                    <a:lnT w="12700" cap="flat" cmpd="sng" algn="ctr">
                      <a:solidFill>
                        <a:srgbClr val="EB913B"/>
                      </a:solidFill>
                      <a:prstDash val="solid"/>
                      <a:round/>
                      <a:headEnd type="none" w="med" len="med"/>
                      <a:tailEnd type="none" w="med" len="med"/>
                    </a:lnT>
                    <a:lnB w="12700" cap="flat" cmpd="sng" algn="ctr">
                      <a:solidFill>
                        <a:srgbClr val="EB913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576520"/>
                  </a:ext>
                </a:extLst>
              </a:tr>
            </a:tbl>
          </a:graphicData>
        </a:graphic>
      </p:graphicFrame>
    </p:spTree>
    <p:extLst>
      <p:ext uri="{BB962C8B-B14F-4D97-AF65-F5344CB8AC3E}">
        <p14:creationId xmlns:p14="http://schemas.microsoft.com/office/powerpoint/2010/main" val="402148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9</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68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LÄKEMEDLENS VÄG FRÅN IDÉ TILL MARKNAD</a:t>
            </a:r>
            <a:br>
              <a:rPr lang="sv-SE" dirty="0"/>
            </a:br>
            <a:endParaRPr lang="sv-SE" sz="1800" dirty="0"/>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pic>
        <p:nvPicPr>
          <p:cNvPr id="9" name="Bildobjekt 8">
            <a:extLst>
              <a:ext uri="{FF2B5EF4-FFF2-40B4-BE49-F238E27FC236}">
                <a16:creationId xmlns:a16="http://schemas.microsoft.com/office/drawing/2014/main" id="{E9FCCA9B-5BF7-234D-9C32-35B2D50FB3D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9" y="1364196"/>
            <a:ext cx="1435100" cy="1435100"/>
          </a:xfrm>
          <a:prstGeom prst="rect">
            <a:avLst/>
          </a:prstGeom>
        </p:spPr>
      </p:pic>
      <p:pic>
        <p:nvPicPr>
          <p:cNvPr id="3" name="Bildobjekt 2" descr="Illustration. Visar läkemedelens väg från idé till marknad. Steg 1 är preklinsk forskning som pågår 3-6 år och är grundforskning eller bygger på grundforskning. Steg 2 är klinisk forskning som innebär en utveckling till ett läkemedel. Den genomgår olika försöksfaser, fas 1, fas 2 och fas 3 på olika antal personer. Det tar 6-7 år. Steg 3 då har läkemedelt fått marknadsgodkännande och marknadsföring kan ske.">
            <a:extLst>
              <a:ext uri="{FF2B5EF4-FFF2-40B4-BE49-F238E27FC236}">
                <a16:creationId xmlns:a16="http://schemas.microsoft.com/office/drawing/2014/main" id="{5CAFE2D3-75A8-1447-B90C-02D3C878A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028" y="2482616"/>
            <a:ext cx="8824686" cy="3929052"/>
          </a:xfrm>
          <a:prstGeom prst="rect">
            <a:avLst/>
          </a:prstGeom>
        </p:spPr>
      </p:pic>
    </p:spTree>
    <p:extLst>
      <p:ext uri="{BB962C8B-B14F-4D97-AF65-F5344CB8AC3E}">
        <p14:creationId xmlns:p14="http://schemas.microsoft.com/office/powerpoint/2010/main" val="1282367399"/>
      </p:ext>
    </p:extLst>
  </p:cSld>
  <p:clrMapOvr>
    <a:masterClrMapping/>
  </p:clrMapOvr>
</p:sld>
</file>

<file path=ppt/theme/theme1.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till jonatan och jerker.potx" id="{80E714A1-7C46-468B-BD52-7CE0E230FD63}" vid="{C7A3CD8E-D63F-4420-AEDB-DE3522D2469C}"/>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E0364020408AD45841B8CE6BA318243" ma:contentTypeVersion="12" ma:contentTypeDescription="Skapa ett nytt dokument." ma:contentTypeScope="" ma:versionID="91b0eb2b1af72f6deb0a6203bf5aece6">
  <xsd:schema xmlns:xsd="http://www.w3.org/2001/XMLSchema" xmlns:xs="http://www.w3.org/2001/XMLSchema" xmlns:p="http://schemas.microsoft.com/office/2006/metadata/properties" xmlns:ns3="8a1dde71-5e8f-4501-bf67-5fdb045c5dd8" xmlns:ns4="269f3ba9-f5b2-4163-b6e7-9ee9e1314a5c" targetNamespace="http://schemas.microsoft.com/office/2006/metadata/properties" ma:root="true" ma:fieldsID="4b95ebac133d1685694a8128f6c8d754" ns3:_="" ns4:_="">
    <xsd:import namespace="8a1dde71-5e8f-4501-bf67-5fdb045c5dd8"/>
    <xsd:import namespace="269f3ba9-f5b2-4163-b6e7-9ee9e1314a5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dde71-5e8f-4501-bf67-5fdb045c5dd8"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9f3ba9-f5b2-4163-b6e7-9ee9e1314a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A346CA-F7BC-471B-A462-E5CB14CBDDC2}">
  <ds:schemaRefs>
    <ds:schemaRef ds:uri="http://schemas.microsoft.com/sharepoint/v3/contenttype/forms"/>
  </ds:schemaRefs>
</ds:datastoreItem>
</file>

<file path=customXml/itemProps2.xml><?xml version="1.0" encoding="utf-8"?>
<ds:datastoreItem xmlns:ds="http://schemas.openxmlformats.org/officeDocument/2006/customXml" ds:itemID="{25986731-9D70-4257-9FFC-D86EC9042E8B}">
  <ds:schemaRefs>
    <ds:schemaRef ds:uri="http://purl.org/dc/elements/1.1/"/>
    <ds:schemaRef ds:uri="269f3ba9-f5b2-4163-b6e7-9ee9e1314a5c"/>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8a1dde71-5e8f-4501-bf67-5fdb045c5dd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132A7F0-DD3B-48E9-864A-5ECBDCB59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1dde71-5e8f-4501-bf67-5fdb045c5dd8"/>
    <ds:schemaRef ds:uri="269f3ba9-f5b2-4163-b6e7-9ee9e1314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Standardformgivning</Template>
  <TotalTime>22436</TotalTime>
  <Words>3869</Words>
  <Application>Microsoft Office PowerPoint</Application>
  <PresentationFormat>Bredbild</PresentationFormat>
  <Paragraphs>641</Paragraphs>
  <Slides>27</Slides>
  <Notes>27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27</vt:i4>
      </vt:variant>
    </vt:vector>
  </HeadingPairs>
  <TitlesOfParts>
    <vt:vector size="32" baseType="lpstr">
      <vt:lpstr>Arial</vt:lpstr>
      <vt:lpstr>Helvetica Neue</vt:lpstr>
      <vt:lpstr>Verdana</vt:lpstr>
      <vt:lpstr>Wingdings</vt:lpstr>
      <vt:lpstr>Standardformgivning</vt:lpstr>
      <vt:lpstr>KUNSKAPSSTYRNING</vt:lpstr>
      <vt:lpstr>PowerPoint-presentation</vt:lpstr>
      <vt:lpstr>KUNSKAPSSTYRNING</vt:lpstr>
      <vt:lpstr>KUNSKAPSSTYRNING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KUNSKAPSSTYRNING</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Kunskapsstyrning</dc:title>
  <dc:subject/>
  <dc:creator>Region Stockholm</dc:creator>
  <cp:keywords/>
  <dc:description/>
  <cp:lastModifiedBy>Ann-Christine Berg</cp:lastModifiedBy>
  <cp:revision>513</cp:revision>
  <cp:lastPrinted>2021-09-21T06:46:29Z</cp:lastPrinted>
  <dcterms:created xsi:type="dcterms:W3CDTF">2019-11-01T08:50:54Z</dcterms:created>
  <dcterms:modified xsi:type="dcterms:W3CDTF">2021-10-15T11:37:20Z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0x010100BE0364020408AD45841B8CE6BA318243</vt:lpwstr>
  </property>
</Properties>
</file>