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9" r:id="rId2"/>
  </p:sldMasterIdLst>
  <p:notesMasterIdLst>
    <p:notesMasterId r:id="rId18"/>
  </p:notesMasterIdLst>
  <p:sldIdLst>
    <p:sldId id="256" r:id="rId3"/>
    <p:sldId id="402" r:id="rId4"/>
    <p:sldId id="311" r:id="rId5"/>
    <p:sldId id="314" r:id="rId6"/>
    <p:sldId id="312" r:id="rId7"/>
    <p:sldId id="403" r:id="rId8"/>
    <p:sldId id="404" r:id="rId9"/>
    <p:sldId id="373" r:id="rId10"/>
    <p:sldId id="315" r:id="rId11"/>
    <p:sldId id="400" r:id="rId12"/>
    <p:sldId id="401" r:id="rId13"/>
    <p:sldId id="396" r:id="rId14"/>
    <p:sldId id="405" r:id="rId15"/>
    <p:sldId id="383" r:id="rId16"/>
    <p:sldId id="390" r:id="rId17"/>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11"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32"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Ylva Tegner" initials="YT" lastIdx="5" clrIdx="2">
    <p:extLst>
      <p:ext uri="{19B8F6BF-5375-455C-9EA6-DF929625EA0E}">
        <p15:presenceInfo xmlns:p15="http://schemas.microsoft.com/office/powerpoint/2012/main" userId="S::ylva.tegner@gullers.se::542b344a-2c74-4fe9-bd46-1d702d211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AFEF"/>
    <a:srgbClr val="008CC8"/>
    <a:srgbClr val="E9E3DC"/>
    <a:srgbClr val="C80000"/>
    <a:srgbClr val="E66400"/>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6" autoAdjust="0"/>
    <p:restoredTop sz="64910" autoAdjust="0"/>
  </p:normalViewPr>
  <p:slideViewPr>
    <p:cSldViewPr snapToGrid="0">
      <p:cViewPr varScale="1">
        <p:scale>
          <a:sx n="60" d="100"/>
          <a:sy n="60" d="100"/>
        </p:scale>
        <p:origin x="96" y="414"/>
      </p:cViewPr>
      <p:guideLst>
        <p:guide orient="horz" pos="1911"/>
        <p:guide pos="234"/>
        <p:guide orient="horz" pos="981"/>
        <p:guide orient="horz" pos="2523"/>
        <p:guide orient="horz" pos="1570"/>
        <p:guide pos="5065"/>
        <p:guide orient="horz" pos="1979"/>
        <p:guide orient="horz" pos="218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presentation innehåller bland annat de sju huvudslutsatser som finns i delrapporten </a:t>
            </a:r>
            <a:r>
              <a:rPr lang="sv-SE" i="1" dirty="0"/>
              <a:t>Verksamhetsutveckling och digitalisering</a:t>
            </a:r>
            <a:r>
              <a:rPr lang="sv-SE" dirty="0"/>
              <a:t>. Delrapporten ingår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dirty="0"/>
          </a:p>
        </p:txBody>
      </p:sp>
    </p:spTree>
    <p:extLst>
      <p:ext uri="{BB962C8B-B14F-4D97-AF65-F5344CB8AC3E}">
        <p14:creationId xmlns:p14="http://schemas.microsoft.com/office/powerpoint/2010/main" val="35167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Det är många faktorer att ta hänsyn till för att kunna digitalisera. T ex</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Lagar måste upprätthållas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Politiken behöver besluta om inriktning för hälso- och sjukvården digitalisering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Det behöver finnas pengar för utveckling och förvaltning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dirty="0"/>
              <a:t>Tekniska lösningar måste fungera enligt regionens krav för att vara driftsäkra och robusta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10</a:t>
            </a:fld>
            <a:endParaRPr lang="sv-SE" dirty="0"/>
          </a:p>
        </p:txBody>
      </p:sp>
    </p:spTree>
    <p:extLst>
      <p:ext uri="{BB962C8B-B14F-4D97-AF65-F5344CB8AC3E}">
        <p14:creationId xmlns:p14="http://schemas.microsoft.com/office/powerpoint/2010/main" val="276092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effectLst/>
                <a:latin typeface="Arial" charset="0"/>
                <a:ea typeface="Geneva" pitchFamily="1" charset="-128"/>
                <a:cs typeface="+mn-cs"/>
              </a:rPr>
              <a:t>NÅGRA KOMPLETTERANDE SIFFROR: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b="1" kern="1200" dirty="0">
              <a:solidFill>
                <a:schemeClr val="tx1"/>
              </a:solidFill>
              <a:effectLst/>
              <a:latin typeface="Arial" charset="0"/>
              <a:ea typeface="Geneva" pitchFamily="1"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0" kern="1200" dirty="0">
                <a:solidFill>
                  <a:schemeClr val="tx1"/>
                </a:solidFill>
                <a:effectLst/>
                <a:latin typeface="Arial" charset="0"/>
                <a:ea typeface="Geneva" pitchFamily="1" charset="-128"/>
                <a:cs typeface="+mn-cs"/>
              </a:rPr>
              <a:t>Cirka en miljon svenskar lever idag i digitalt utanförskap (äldre kvinnor, invånare med lägre utbildning och inkomst samt boende på landsbygd som inte ser nyttan och/eller upplever tröskeln för hög).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0" dirty="0">
                <a:ea typeface="Verdana" panose="020B0604030504040204" pitchFamily="34" charset="0"/>
                <a:cs typeface="Verdana" panose="020B0604030504040204" pitchFamily="34" charset="0"/>
              </a:rPr>
              <a:t>1 januari 2020 hade 1,56 miljoner (67 %) invånare i Region Stockholm ett konto på 1177.se.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0" dirty="0" err="1">
                <a:ea typeface="Verdana" panose="020B0604030504040204" pitchFamily="34" charset="0"/>
              </a:rPr>
              <a:t>Etjänster</a:t>
            </a:r>
            <a:r>
              <a:rPr lang="sv-SE" sz="1200" b="0" dirty="0">
                <a:ea typeface="Verdana" panose="020B0604030504040204" pitchFamily="34" charset="0"/>
              </a:rPr>
              <a:t> för j</a:t>
            </a:r>
            <a:r>
              <a:rPr lang="sv-SE" sz="1200" b="0" i="0" u="none" strike="noStrike" kern="1200" baseline="0" dirty="0">
                <a:solidFill>
                  <a:schemeClr val="tx1"/>
                </a:solidFill>
                <a:latin typeface="Arial" charset="0"/>
                <a:ea typeface="Geneva" pitchFamily="1" charset="-128"/>
                <a:cs typeface="+mn-cs"/>
              </a:rPr>
              <a:t>ournalinformation för patienten – Journalen via 1177 – hade närmare fem miljoner inloggningar, vilket är mest i hela landet. Många loggar dock in flera gånger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0" i="0" u="none" strike="noStrike" kern="1200" baseline="0" dirty="0">
                <a:solidFill>
                  <a:schemeClr val="tx1"/>
                </a:solidFill>
                <a:latin typeface="Arial" charset="0"/>
                <a:ea typeface="Geneva" pitchFamily="1" charset="-128"/>
                <a:cs typeface="+mn-cs"/>
              </a:rPr>
              <a:t>Invånarna i Stockholms län använde under 2018 videomöten i allt högre utsträckning och liksom i resten av landet oftare av kvinnor än av män. </a:t>
            </a:r>
            <a:endParaRPr lang="sv-SE" sz="1200" b="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0" kern="1200" dirty="0">
              <a:solidFill>
                <a:schemeClr val="tx1"/>
              </a:solidFill>
              <a:effectLst/>
              <a:latin typeface="Arial" charset="0"/>
              <a:ea typeface="Geneva" pitchFamily="1" charset="-128"/>
              <a:cs typeface="+mn-cs"/>
            </a:endParaRPr>
          </a:p>
          <a:p>
            <a:pPr marL="171450" indent="-171450">
              <a:buFont typeface="Arial" panose="020B0604020202020204" pitchFamily="34" charset="0"/>
              <a:buChar char="•"/>
            </a:pPr>
            <a:endParaRPr lang="sv-SE" b="0" dirty="0"/>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11</a:t>
            </a:fld>
            <a:endParaRPr lang="sv-SE" dirty="0"/>
          </a:p>
        </p:txBody>
      </p:sp>
    </p:spTree>
    <p:extLst>
      <p:ext uri="{BB962C8B-B14F-4D97-AF65-F5344CB8AC3E}">
        <p14:creationId xmlns:p14="http://schemas.microsoft.com/office/powerpoint/2010/main" val="76401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KOMPLETTERANDE FÖRKLARINGAR: </a:t>
            </a:r>
          </a:p>
          <a:p>
            <a:endParaRPr lang="sv-SE" dirty="0"/>
          </a:p>
          <a:p>
            <a:r>
              <a:rPr lang="sv-SE" sz="1200" b="1" kern="1200" dirty="0">
                <a:solidFill>
                  <a:schemeClr val="tx1"/>
                </a:solidFill>
                <a:effectLst/>
                <a:latin typeface="Arial" charset="0"/>
                <a:ea typeface="Geneva" pitchFamily="1" charset="-128"/>
                <a:cs typeface="+mn-cs"/>
              </a:rPr>
              <a:t>Avtal med vårdgivare och krav på digitala förmågor: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målet med digitaliseringen är att få en tillgänglig (all vård ska ses som </a:t>
            </a:r>
            <a:r>
              <a:rPr lang="sv-SE" sz="1200" kern="1200" dirty="0" err="1">
                <a:solidFill>
                  <a:schemeClr val="tx1"/>
                </a:solidFill>
                <a:effectLst/>
                <a:latin typeface="Arial" charset="0"/>
                <a:ea typeface="Geneva" pitchFamily="1" charset="-128"/>
                <a:cs typeface="+mn-cs"/>
              </a:rPr>
              <a:t>digifysisk</a:t>
            </a:r>
            <a:r>
              <a:rPr lang="sv-SE" sz="1200" kern="1200" dirty="0">
                <a:solidFill>
                  <a:schemeClr val="tx1"/>
                </a:solidFill>
                <a:effectLst/>
                <a:latin typeface="Arial" charset="0"/>
                <a:ea typeface="Geneva" pitchFamily="1" charset="-128"/>
                <a:cs typeface="+mn-cs"/>
              </a:rPr>
              <a:t>), resurseffektiv och patientcentrerad vård. </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Samordning av IT och förvaltningsstyrning: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Privata vårdgivare ingår inte i Region Stockholms styrsystem utan de utarbetar egna strategier för digitalisering -  utmaning att få ett helhetsperspektiv.</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Förmågan för samarbete och utveckling av e-hälsofrågor behöver utvecklas och bli mer transparent samt aktiv och samordnande. </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Framtidens vårdinformationsmiljö (</a:t>
            </a:r>
            <a:r>
              <a:rPr lang="sv-SE" sz="1200" kern="1200" dirty="0">
                <a:solidFill>
                  <a:schemeClr val="tx1"/>
                </a:solidFill>
                <a:effectLst/>
                <a:latin typeface="Arial" charset="0"/>
                <a:ea typeface="Geneva" pitchFamily="1" charset="-128"/>
                <a:cs typeface="+mn-cs"/>
              </a:rPr>
              <a:t>FVM - är en mångårig satsning på en mer modern vårdplattform):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Skillnaderna mellan de olika regionerna och olika lösningar för vårddokumentation kommer innebära fortsatt bristande interoperabilitet mellan system. </a:t>
            </a:r>
          </a:p>
          <a:p>
            <a:endParaRPr lang="sv-SE" sz="1200" kern="1200" dirty="0">
              <a:solidFill>
                <a:schemeClr val="tx1"/>
              </a:solidFill>
              <a:effectLst/>
              <a:latin typeface="Arial" charset="0"/>
              <a:ea typeface="Geneva" pitchFamily="1" charset="-128"/>
              <a:cs typeface="+mn-cs"/>
            </a:endParaRPr>
          </a:p>
          <a:p>
            <a:pPr lvl="0"/>
            <a:r>
              <a:rPr lang="sv-SE" sz="1200" b="1" kern="1200" dirty="0">
                <a:solidFill>
                  <a:schemeClr val="tx1"/>
                </a:solidFill>
                <a:effectLst/>
                <a:latin typeface="Arial" charset="0"/>
                <a:ea typeface="Geneva" pitchFamily="1" charset="-128"/>
                <a:cs typeface="+mn-cs"/>
              </a:rPr>
              <a:t>Verksamhetsutveckling i Region Stockholm: </a:t>
            </a:r>
          </a:p>
          <a:p>
            <a:pPr marL="171450" lvl="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Det finns ingen central funktion inom Region Stockholm för verksamhetsutveckling av hälso- och sjukvård. En utmaning med övergripande initiativ kan vara att nå ut hela vägen till den mer vårdnära vårdverksamheten och vice versa.</a:t>
            </a:r>
            <a:r>
              <a:rPr lang="sv-SE" dirty="0">
                <a:effectLst/>
              </a:rPr>
              <a:t> </a:t>
            </a:r>
          </a:p>
          <a:p>
            <a:pPr marL="171450" lvl="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Enskilda vårdgivare har ett eget ansvar för verksamhetsutveckling som ofta beror på verksamhetens kapacitet, volym och omsättning.</a:t>
            </a:r>
          </a:p>
          <a:p>
            <a:pPr marL="171450" lvl="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En förutsättning för att utveckla arbetssätt och teknik är att de går att </a:t>
            </a:r>
            <a:r>
              <a:rPr lang="sv-SE" sz="1200" kern="1200" dirty="0" err="1">
                <a:solidFill>
                  <a:schemeClr val="tx1"/>
                </a:solidFill>
                <a:effectLst/>
                <a:latin typeface="Arial" charset="0"/>
                <a:ea typeface="Geneva" pitchFamily="1" charset="-128"/>
                <a:cs typeface="+mn-cs"/>
              </a:rPr>
              <a:t>provtrycka</a:t>
            </a:r>
            <a:r>
              <a:rPr lang="sv-SE" sz="1200" kern="1200" dirty="0">
                <a:solidFill>
                  <a:schemeClr val="tx1"/>
                </a:solidFill>
                <a:effectLst/>
                <a:latin typeface="Arial" charset="0"/>
                <a:ea typeface="Geneva" pitchFamily="1" charset="-128"/>
                <a:cs typeface="+mn-cs"/>
              </a:rPr>
              <a:t>. </a:t>
            </a:r>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effectLst/>
                <a:latin typeface="Arial" charset="0"/>
                <a:ea typeface="Geneva" pitchFamily="1" charset="-128"/>
                <a:cs typeface="+mn-cs"/>
              </a:rPr>
              <a:t>Innovation i Region Stockholm: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Innovationsutveckling kan </a:t>
            </a:r>
            <a:r>
              <a:rPr lang="sv-SE" sz="1200" kern="1200" dirty="0" err="1">
                <a:solidFill>
                  <a:schemeClr val="tx1"/>
                </a:solidFill>
                <a:effectLst/>
                <a:latin typeface="Arial" charset="0"/>
                <a:ea typeface="Geneva" pitchFamily="1" charset="-128"/>
                <a:cs typeface="+mn-cs"/>
              </a:rPr>
              <a:t>kravställas</a:t>
            </a:r>
            <a:r>
              <a:rPr lang="sv-SE" sz="1200" kern="1200" dirty="0">
                <a:solidFill>
                  <a:schemeClr val="tx1"/>
                </a:solidFill>
                <a:effectLst/>
                <a:latin typeface="Arial" charset="0"/>
                <a:ea typeface="Geneva" pitchFamily="1" charset="-128"/>
                <a:cs typeface="+mn-cs"/>
              </a:rPr>
              <a:t> via avtal mellan Region Stockholm och vårdgivare.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Regionens medarbetare kan ansöka om medel från en Region Stockholms innovationsfond.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Medel för innovationsutveckling kan även sökas från andra parter, till exempel </a:t>
            </a:r>
            <a:r>
              <a:rPr lang="sv-SE" sz="1200" kern="1200" dirty="0" err="1">
                <a:solidFill>
                  <a:schemeClr val="tx1"/>
                </a:solidFill>
                <a:effectLst/>
                <a:latin typeface="Arial" charset="0"/>
                <a:ea typeface="Geneva" pitchFamily="1" charset="-128"/>
                <a:cs typeface="+mn-cs"/>
              </a:rPr>
              <a:t>Vinnova</a:t>
            </a:r>
            <a:r>
              <a:rPr lang="sv-SE" sz="1200" kern="1200" dirty="0">
                <a:solidFill>
                  <a:schemeClr val="tx1"/>
                </a:solidFill>
                <a:effectLst/>
                <a:latin typeface="Arial" charset="0"/>
                <a:ea typeface="Geneva" pitchFamily="1" charset="-128"/>
                <a:cs typeface="+mn-cs"/>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Innovationsutveckling kan också ske i samarbete med näringslivet och via innovationsupphandlingar.</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Centrum för hälsodata (start 2019):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Utvecklingsarbete ska initialt fokusera på en säker och enhetlig process för att ge forskare tillgång till data med etiskt godkännande. </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Masterdata, informatik och hälsoinformatik: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Region Stockholm fattade år 2020 ett beslut i hälso- och sjukvårdsnämnden om informationsarkitektur och informatik i Region Stockholms sjukvårdssystem. I uppdraget ingår att skapa förutsättningar för att samtliga vårdgivare som har vårdavtal med Region Stockholm att de ska följa de av Informatikrådet beslutade principerna. </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E-tjänster för invånare och patienter: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Januari 2020 hade 1,56 miljoner (67 %) invånare i Region Stockholm ett konto på 1177 Vårdguiden, det har ökat sedan föregående år.</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Under 2017 stod invånarna i Stockholms län för 43% av de digitala vårdbesöken och var därmed överrepresenterade i förhållande till befolkningsmängden.</a:t>
            </a:r>
          </a:p>
        </p:txBody>
      </p:sp>
      <p:sp>
        <p:nvSpPr>
          <p:cNvPr id="4" name="Platshållare för bildnummer 3"/>
          <p:cNvSpPr>
            <a:spLocks noGrp="1"/>
          </p:cNvSpPr>
          <p:nvPr>
            <p:ph type="sldNum" sz="quarter" idx="5"/>
          </p:nvPr>
        </p:nvSpPr>
        <p:spPr/>
        <p:txBody>
          <a:bodyPr/>
          <a:lstStyle/>
          <a:p>
            <a:fld id="{39F56C83-3508-4DF3-A02B-BBBCC8BE3867}" type="slidenum">
              <a:rPr lang="sv-SE" smtClean="0"/>
              <a:pPr/>
              <a:t>12</a:t>
            </a:fld>
            <a:endParaRPr lang="sv-SE" dirty="0"/>
          </a:p>
        </p:txBody>
      </p:sp>
    </p:spTree>
    <p:extLst>
      <p:ext uri="{BB962C8B-B14F-4D97-AF65-F5344CB8AC3E}">
        <p14:creationId xmlns:p14="http://schemas.microsoft.com/office/powerpoint/2010/main" val="120476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0" i="0" u="none" strike="noStrike" kern="1200" baseline="0" dirty="0">
                <a:solidFill>
                  <a:schemeClr val="tx1"/>
                </a:solidFill>
                <a:latin typeface="Arial" charset="0"/>
                <a:ea typeface="Geneva" pitchFamily="1" charset="-128"/>
                <a:cs typeface="+mn-cs"/>
              </a:rPr>
              <a:t>Figuren visar ett exempel på den smarta staden, som tagits fram av forskare vid KTH, där AI och maskinlärning är kugghjul för olika funktioner och tjänster</a:t>
            </a:r>
          </a:p>
          <a:p>
            <a:pPr marL="0" indent="0">
              <a:buFont typeface="Arial" panose="020B0604020202020204" pitchFamily="34" charset="0"/>
              <a:buNone/>
            </a:pPr>
            <a:endParaRPr lang="sv-SE" sz="1200" b="0" i="0" u="none" strike="noStrike" kern="1200" baseline="0" dirty="0">
              <a:solidFill>
                <a:schemeClr val="tx1"/>
              </a:solidFill>
              <a:latin typeface="Arial" charset="0"/>
              <a:ea typeface="Geneva" pitchFamily="1" charset="-128"/>
              <a:cs typeface="+mn-cs"/>
            </a:endParaRPr>
          </a:p>
          <a:p>
            <a:pPr marL="0" indent="0">
              <a:buFont typeface="Arial" panose="020B0604020202020204" pitchFamily="34" charset="0"/>
              <a:buNone/>
            </a:pPr>
            <a:r>
              <a:rPr lang="sv-SE" sz="1200" b="0" i="0" u="none" strike="noStrike" kern="1200" baseline="0" dirty="0">
                <a:solidFill>
                  <a:schemeClr val="tx1"/>
                </a:solidFill>
                <a:latin typeface="Arial" charset="0"/>
                <a:ea typeface="Geneva" pitchFamily="1" charset="-128"/>
                <a:cs typeface="+mn-cs"/>
              </a:rPr>
              <a:t>En smart stad är en stad som utnyttjar digitalisering och ny teknik för att göra livet enklare och bättre för invånare, besökare och näringsliv.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Den smarta staden är en del av ekosystemet för invånare och patienter.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De större städerna är ofta de som upplevs som smarta av sina invånare.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En smart stad har både hård och mjuk infrastruktur. </a:t>
            </a:r>
          </a:p>
          <a:p>
            <a:pPr marL="628650" lvl="1"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En hård infrastruktur innebär att det finns teknik som trådlös kommunikation, </a:t>
            </a:r>
            <a:r>
              <a:rPr lang="sv-SE" sz="1200" b="0" i="0" u="none" strike="noStrike" kern="1200" baseline="0" dirty="0" err="1">
                <a:solidFill>
                  <a:schemeClr val="tx1"/>
                </a:solidFill>
                <a:latin typeface="Arial" charset="0"/>
                <a:ea typeface="Geneva" pitchFamily="1" charset="-128"/>
                <a:cs typeface="+mn-cs"/>
              </a:rPr>
              <a:t>wifi</a:t>
            </a:r>
            <a:r>
              <a:rPr lang="sv-SE" sz="1200" b="0" i="0" u="none" strike="noStrike" kern="1200" baseline="0" dirty="0">
                <a:solidFill>
                  <a:schemeClr val="tx1"/>
                </a:solidFill>
                <a:latin typeface="Arial" charset="0"/>
                <a:ea typeface="Geneva" pitchFamily="1" charset="-128"/>
                <a:cs typeface="+mn-cs"/>
              </a:rPr>
              <a:t> och mobila telekommunikationsstandarder med mera. </a:t>
            </a:r>
          </a:p>
          <a:p>
            <a:pPr marL="628650" lvl="1"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Den hårda infrastrukturen ska ha tillräcklig kapacitet och robusthet för den mjuka infrastrukturen. </a:t>
            </a:r>
          </a:p>
          <a:p>
            <a:pPr marL="628650" lvl="1"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Den mjuka infrastrukturen innebär att det finns ett digitalt tjänsteutbud som är säkert att använda. </a:t>
            </a:r>
            <a:endParaRPr lang="sv-SE" sz="1200" b="1"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F56C83-3508-4DF3-A02B-BBBCC8BE3867}" type="slidenum">
              <a:rPr kumimoji="0" lang="sv-SE" sz="1200" b="0" i="0" u="none" strike="noStrike" kern="1200" cap="none" spc="0" normalizeH="0" baseline="0" noProof="0" smtClean="0">
                <a:ln>
                  <a:noFill/>
                </a:ln>
                <a:solidFill>
                  <a:srgbClr val="000000"/>
                </a:solidFill>
                <a:effectLst/>
                <a:uLnTx/>
                <a:uFillTx/>
                <a:latin typeface="Arial"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sv-SE" sz="1200" b="0" i="0" u="none" strike="noStrike" kern="1200" cap="none" spc="0" normalizeH="0" baseline="0" noProof="0" dirty="0">
              <a:ln>
                <a:noFill/>
              </a:ln>
              <a:solidFill>
                <a:srgbClr val="000000"/>
              </a:solidFill>
              <a:effectLst/>
              <a:uLnTx/>
              <a:uFillTx/>
              <a:latin typeface="Arial" charset="0"/>
              <a:ea typeface="Geneva" pitchFamily="1" charset="-128"/>
              <a:cs typeface="+mn-cs"/>
            </a:endParaRPr>
          </a:p>
        </p:txBody>
      </p:sp>
    </p:spTree>
    <p:extLst>
      <p:ext uri="{BB962C8B-B14F-4D97-AF65-F5344CB8AC3E}">
        <p14:creationId xmlns:p14="http://schemas.microsoft.com/office/powerpoint/2010/main" val="312058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800" b="1" kern="1200" dirty="0">
                <a:solidFill>
                  <a:schemeClr val="tx1"/>
                </a:solidFill>
                <a:effectLst/>
                <a:latin typeface="Arial" charset="0"/>
                <a:ea typeface="Geneva" pitchFamily="1" charset="-128"/>
                <a:cs typeface="+mn-cs"/>
              </a:rPr>
              <a:t>Ny teknik kommer påverka utveckling</a:t>
            </a:r>
            <a:r>
              <a:rPr lang="sv-SE" sz="1600" b="1" kern="1200" dirty="0">
                <a:solidFill>
                  <a:schemeClr val="tx1"/>
                </a:solidFill>
                <a:effectLst/>
                <a:latin typeface="Arial" charset="0"/>
                <a:ea typeface="Geneva" pitchFamily="1" charset="-128"/>
                <a:cs typeface="+mn-cs"/>
              </a:rPr>
              <a:t> MEN </a:t>
            </a:r>
            <a:r>
              <a:rPr lang="sv-SE" sz="1600" b="0" kern="1200" dirty="0">
                <a:solidFill>
                  <a:schemeClr val="tx1"/>
                </a:solidFill>
                <a:effectLst/>
                <a:latin typeface="Arial" charset="0"/>
                <a:ea typeface="Geneva" pitchFamily="1" charset="-128"/>
                <a:cs typeface="+mn-cs"/>
              </a:rPr>
              <a:t>det finns en </a:t>
            </a:r>
            <a:r>
              <a:rPr lang="sv-SE" sz="1600" b="1" kern="1200" dirty="0">
                <a:solidFill>
                  <a:schemeClr val="tx1"/>
                </a:solidFill>
                <a:effectLst/>
                <a:latin typeface="Arial" charset="0"/>
                <a:ea typeface="Geneva" pitchFamily="1" charset="-128"/>
                <a:cs typeface="+mn-cs"/>
              </a:rPr>
              <a:t>osäkerhet om vilken teknik </a:t>
            </a:r>
            <a:r>
              <a:rPr lang="sv-SE" sz="1600" b="0" kern="1200" dirty="0">
                <a:solidFill>
                  <a:schemeClr val="tx1"/>
                </a:solidFill>
                <a:effectLst/>
                <a:latin typeface="Arial" charset="0"/>
                <a:ea typeface="Geneva" pitchFamily="1" charset="-128"/>
                <a:cs typeface="+mn-cs"/>
              </a:rPr>
              <a:t>som kommer påverka och hur stor påverkan kan förväntas bli.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600" b="0" kern="1200" dirty="0">
                <a:solidFill>
                  <a:schemeClr val="tx1"/>
                </a:solidFill>
                <a:effectLst/>
                <a:latin typeface="Arial" charset="0"/>
                <a:ea typeface="Geneva" pitchFamily="1" charset="-128"/>
                <a:cs typeface="+mn-cs"/>
              </a:rPr>
              <a:t>Detta är bara illustrativa exempel med det vi känner till idag. Jämför med att vi inte kunde förutspå användning av Internet, e-handel och sociala media innan användningen slog igenom.</a:t>
            </a:r>
          </a:p>
          <a:p>
            <a:pPr marL="0" lvl="0" indent="0">
              <a:buFontTx/>
              <a:buNone/>
            </a:pPr>
            <a:endParaRPr lang="sv-SE" sz="1600" b="1" kern="1200" dirty="0">
              <a:solidFill>
                <a:schemeClr val="tx1"/>
              </a:solidFill>
              <a:effectLst/>
              <a:latin typeface="Arial" charset="0"/>
              <a:ea typeface="Geneva" pitchFamily="1" charset="-128"/>
              <a:cs typeface="+mn-cs"/>
            </a:endParaRPr>
          </a:p>
          <a:p>
            <a:pPr marL="0" lvl="0" indent="0">
              <a:buFontTx/>
              <a:buNone/>
            </a:pPr>
            <a:r>
              <a:rPr lang="sv-SE" sz="1600" b="1" kern="1200" dirty="0">
                <a:solidFill>
                  <a:schemeClr val="tx1"/>
                </a:solidFill>
                <a:effectLst/>
                <a:latin typeface="Arial" charset="0"/>
                <a:ea typeface="Geneva" pitchFamily="1" charset="-128"/>
                <a:cs typeface="+mn-cs"/>
              </a:rPr>
              <a:t>KOMPLETTERANDE EXEMPEL TILL BILDEN KRING DEN TEKNISKA FRAMTIDEN (2040)</a:t>
            </a:r>
          </a:p>
          <a:p>
            <a:pPr marL="0" lvl="0" indent="0">
              <a:buFontTx/>
              <a:buNone/>
            </a:pPr>
            <a:endParaRPr lang="sv-SE" sz="1600" b="1" kern="1200" dirty="0">
              <a:solidFill>
                <a:schemeClr val="tx1"/>
              </a:solidFill>
              <a:effectLst/>
              <a:latin typeface="Arial" charset="0"/>
              <a:ea typeface="Geneva" pitchFamily="1"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400" kern="1200" dirty="0">
                <a:solidFill>
                  <a:schemeClr val="tx1"/>
                </a:solidFill>
                <a:effectLst/>
                <a:latin typeface="Arial" charset="0"/>
                <a:ea typeface="Geneva" pitchFamily="1" charset="-128"/>
                <a:cs typeface="+mn-cs"/>
              </a:rPr>
              <a:t>Tillit och transparens behövs för tilltro till ny teknik.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400" kern="1200" dirty="0">
                <a:solidFill>
                  <a:schemeClr val="tx1"/>
                </a:solidFill>
                <a:effectLst/>
                <a:latin typeface="Arial" charset="0"/>
                <a:ea typeface="Geneva" pitchFamily="1" charset="-128"/>
                <a:cs typeface="+mn-cs"/>
              </a:rPr>
              <a:t>Vill regionen utveckla området så behövs samordning, investeringar och styrning för transparent robust AI </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AI och algoritmer kommer troligtvis finns som del av </a:t>
            </a:r>
            <a:r>
              <a:rPr lang="sv-SE" sz="1400" kern="1200" dirty="0" err="1">
                <a:solidFill>
                  <a:schemeClr val="tx1"/>
                </a:solidFill>
                <a:effectLst/>
                <a:latin typeface="Arial" charset="0"/>
                <a:ea typeface="Geneva" pitchFamily="1" charset="-128"/>
                <a:cs typeface="+mn-cs"/>
              </a:rPr>
              <a:t>etjänster</a:t>
            </a:r>
            <a:r>
              <a:rPr lang="sv-SE" sz="1400" kern="1200" dirty="0">
                <a:solidFill>
                  <a:schemeClr val="tx1"/>
                </a:solidFill>
                <a:effectLst/>
                <a:latin typeface="Arial" charset="0"/>
                <a:ea typeface="Geneva" pitchFamily="1" charset="-128"/>
                <a:cs typeface="+mn-cs"/>
              </a:rPr>
              <a:t> och tekniska lösningar för egenvård, hälso-, sjukvård och omsorg. </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Kvalitetssäkrade metoder och metodik för objektiva data för att testa och träna algoritmer har utvecklats 2040.</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Hälso- och sjukvårdens medarbetare assisteras och förstärks i högre grad med hjälp av AI, till exempel vid screening, diagnostik, riskanalyser och prediktion</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Hälso- och sjukvård inom vissa områden kan ses mer som en förmåga och platsberoende tack vare tillgänglighet och digitala tjänster. Kontakter och uppföljningar sker virtuellt och understöds av AI och sociala robotar.</a:t>
            </a:r>
            <a:endParaRPr lang="sv-SE" sz="1400" b="1"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400" b="1"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400" b="1" kern="1200" dirty="0">
                <a:solidFill>
                  <a:schemeClr val="tx1"/>
                </a:solidFill>
                <a:effectLst/>
                <a:latin typeface="Arial" charset="0"/>
                <a:ea typeface="Geneva" pitchFamily="1" charset="-128"/>
                <a:cs typeface="+mn-cs"/>
              </a:rPr>
              <a:t>AI kommer inte automatiskt lösa utmaningar inom hälso- och sjukvård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400" b="1"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400" b="1" kern="1200" dirty="0">
                <a:solidFill>
                  <a:schemeClr val="tx1"/>
                </a:solidFill>
                <a:effectLst/>
                <a:latin typeface="Arial" charset="0"/>
                <a:ea typeface="Geneva" pitchFamily="1" charset="-128"/>
                <a:cs typeface="+mn-cs"/>
              </a:rPr>
              <a:t>Kunskapen om vad som är möjligt och inte möjligt med AI behöver utvecklas vidare tillsammans med olika professioner.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400" b="1"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400" b="1" kern="1200" dirty="0">
                <a:solidFill>
                  <a:schemeClr val="tx1"/>
                </a:solidFill>
                <a:effectLst/>
                <a:latin typeface="Arial" charset="0"/>
                <a:ea typeface="Geneva" pitchFamily="1" charset="-128"/>
                <a:cs typeface="+mn-cs"/>
              </a:rPr>
              <a:t>Nedan finns några iakttagelser kring AI att ta med sig i framöver: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400" b="1" kern="1200" dirty="0">
              <a:solidFill>
                <a:schemeClr val="tx1"/>
              </a:solidFill>
              <a:effectLst/>
              <a:latin typeface="Arial" charset="0"/>
              <a:ea typeface="Geneva" pitchFamily="1" charset="-128"/>
              <a:cs typeface="+mn-cs"/>
            </a:endParaRP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Tillämpningsområden kan utgöras av avgränsade områden utifrån vad som är värdefullt att automatisera ur verksamhetens perspektiv. Till exempel där det kan finnas möjlighet till assistering eller förstärkning.</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En fördel är att maskiner är att de inte blir trötta och dataanalys kan pågå fortlöpande och i vissa fall snabbare.</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Stegvis tillämpning kan vara att till exempel att en maskin i första steget identifierat en fraktur, maskinen hittar förslag på behandling, och därmed att en människa kan bli assisterad med informationsinhämtning om metoder och senaste forskningen.</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Det finns utmaningar att tillämpa algoritmer på ostrukturerat textdata, till exempel från journalsystem.</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AI kan ha blinda fläckar och kan till exempel missa att hitta en fraktur i en röntgenbild.</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Algoritmer måste tränas och </a:t>
            </a:r>
            <a:r>
              <a:rPr lang="sv-SE" sz="1400" kern="1200" dirty="0" err="1">
                <a:solidFill>
                  <a:schemeClr val="tx1"/>
                </a:solidFill>
                <a:effectLst/>
                <a:latin typeface="Arial" charset="0"/>
                <a:ea typeface="Geneva" pitchFamily="1" charset="-128"/>
                <a:cs typeface="+mn-cs"/>
              </a:rPr>
              <a:t>omtränas</a:t>
            </a:r>
            <a:r>
              <a:rPr lang="sv-SE" sz="1400" kern="1200" dirty="0">
                <a:solidFill>
                  <a:schemeClr val="tx1"/>
                </a:solidFill>
                <a:effectLst/>
                <a:latin typeface="Arial" charset="0"/>
                <a:ea typeface="Geneva" pitchFamily="1" charset="-128"/>
                <a:cs typeface="+mn-cs"/>
              </a:rPr>
              <a:t>.</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Det behövs humanresurser för granskning, dubbelgranskning och utvärdering av algoritmer</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Det är svårt att applicera AI på sjukdomar där det inte finns facit - om det inte går att veta om kroppen självläker eller om behandling ger resultat.</a:t>
            </a:r>
          </a:p>
          <a:p>
            <a:pPr marL="171450" lvl="0" indent="-171450">
              <a:buFont typeface="Arial" panose="020B0604020202020204" pitchFamily="34" charset="0"/>
              <a:buChar char="•"/>
            </a:pPr>
            <a:r>
              <a:rPr lang="sv-SE" sz="1400" kern="1200" dirty="0">
                <a:solidFill>
                  <a:schemeClr val="tx1"/>
                </a:solidFill>
                <a:effectLst/>
                <a:latin typeface="Arial" charset="0"/>
                <a:ea typeface="Geneva" pitchFamily="1" charset="-128"/>
                <a:cs typeface="+mn-cs"/>
              </a:rPr>
              <a:t>Det gäller att vara uppmärksam på </a:t>
            </a:r>
            <a:r>
              <a:rPr lang="sv-SE" sz="1400" kern="1200" dirty="0" err="1">
                <a:solidFill>
                  <a:schemeClr val="tx1"/>
                </a:solidFill>
                <a:effectLst/>
                <a:latin typeface="Arial" charset="0"/>
                <a:ea typeface="Geneva" pitchFamily="1" charset="-128"/>
                <a:cs typeface="+mn-cs"/>
              </a:rPr>
              <a:t>biased</a:t>
            </a:r>
            <a:r>
              <a:rPr lang="sv-SE" sz="1400" kern="1200" dirty="0">
                <a:solidFill>
                  <a:schemeClr val="tx1"/>
                </a:solidFill>
                <a:effectLst/>
                <a:latin typeface="Arial" charset="0"/>
                <a:ea typeface="Geneva" pitchFamily="1" charset="-128"/>
                <a:cs typeface="+mn-cs"/>
              </a:rPr>
              <a:t> data, till exempel att det finns biologiska skillnader beroende på vilken typ av population från vilken världsdel data gäller.</a:t>
            </a:r>
          </a:p>
          <a:p>
            <a:pPr marL="171450" lvl="0" indent="-171450">
              <a:buFont typeface="Arial" panose="020B0604020202020204" pitchFamily="34" charset="0"/>
              <a:buChar char="•"/>
            </a:pPr>
            <a:endParaRPr lang="sv-SE" sz="1400" kern="1200" dirty="0">
              <a:solidFill>
                <a:schemeClr val="tx1"/>
              </a:solidFill>
              <a:effectLst/>
              <a:latin typeface="Arial" charset="0"/>
              <a:ea typeface="Geneva" pitchFamily="1" charset="-128"/>
              <a:cs typeface="+mn-cs"/>
            </a:endParaRPr>
          </a:p>
          <a:p>
            <a:pPr marL="171450" indent="-171450">
              <a:buFont typeface="Arial" panose="020B0604020202020204" pitchFamily="34" charset="0"/>
              <a:buChar char="•"/>
            </a:pPr>
            <a:endParaRPr lang="sv-SE" sz="1400" kern="1200" dirty="0">
              <a:solidFill>
                <a:schemeClr val="tx1"/>
              </a:solidFill>
              <a:effectLst/>
              <a:latin typeface="Arial" charset="0"/>
              <a:ea typeface="Geneva" pitchFamily="1" charset="-128"/>
              <a:cs typeface="+mn-cs"/>
            </a:endParaRPr>
          </a:p>
        </p:txBody>
      </p:sp>
      <p:sp>
        <p:nvSpPr>
          <p:cNvPr id="4" name="Platshållare för bildnummer 3"/>
          <p:cNvSpPr>
            <a:spLocks noGrp="1"/>
          </p:cNvSpPr>
          <p:nvPr>
            <p:ph type="sldNum" sz="quarter" idx="5"/>
          </p:nvPr>
        </p:nvSpPr>
        <p:spPr/>
        <p:txBody>
          <a:bodyPr/>
          <a:lstStyle/>
          <a:p>
            <a:fld id="{39F56C83-3508-4DF3-A02B-BBBCC8BE3867}" type="slidenum">
              <a:rPr lang="sv-SE" smtClean="0"/>
              <a:pPr/>
              <a:t>14</a:t>
            </a:fld>
            <a:endParaRPr lang="sv-SE" dirty="0"/>
          </a:p>
        </p:txBody>
      </p:sp>
    </p:spTree>
    <p:extLst>
      <p:ext uri="{BB962C8B-B14F-4D97-AF65-F5344CB8AC3E}">
        <p14:creationId xmlns:p14="http://schemas.microsoft.com/office/powerpoint/2010/main" val="166519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effectLst/>
                <a:latin typeface="Arial" charset="0"/>
                <a:ea typeface="Geneva" pitchFamily="1" charset="-128"/>
                <a:cs typeface="+mn-cs"/>
              </a:rPr>
              <a:t>1. KOMPLETTERANDE INSPEL TILL SLUTSATSERNA OVAN: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Teknisk utveckling och digitalisering har inneburit automatisering av arbete och förändrade arbetssätt och nya yrkesroller.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Det finns behov av att utbilda de som är yrkesverksamma inom olika professioner och förvaltningar.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Det finns också behov av att komplettera medicinsk utbildning kring teknikens möjligheter samt teknisk utbildning med hälso- och sjukvårdens behov. </a:t>
            </a:r>
            <a:endParaRPr lang="sv-SE" sz="1200" b="0" i="0" u="none" strike="noStrike" kern="1200" baseline="0" dirty="0">
              <a:solidFill>
                <a:schemeClr val="tx1"/>
              </a:solidFill>
              <a:latin typeface="Arial" charset="0"/>
              <a:ea typeface="Geneva" pitchFamily="1" charset="-128"/>
              <a:cs typeface="+mn-cs"/>
            </a:endParaRPr>
          </a:p>
          <a:p>
            <a:endParaRPr lang="sv-SE" sz="1200" b="0" i="0" u="none" strike="noStrike" kern="1200" baseline="0" dirty="0">
              <a:solidFill>
                <a:schemeClr val="tx1"/>
              </a:solidFill>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2. IDENTIFIERADE UTMANINGAR FÖR FRAMTIDA UTVECKLING SOM BEHÖVER ADRESSERAS REDAN I NULÄGET:</a:t>
            </a:r>
            <a:endParaRPr lang="sv-SE" sz="1200" kern="1200" dirty="0">
              <a:solidFill>
                <a:schemeClr val="tx1"/>
              </a:solidFill>
              <a:effectLst/>
              <a:latin typeface="Arial" charset="0"/>
              <a:ea typeface="Geneva" pitchFamily="1" charset="-128"/>
              <a:cs typeface="+mn-cs"/>
            </a:endParaRP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Identifierade utmaningar för framtida utveckling som behöver adresseras redan i nuläget: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Privat och offentligt data – legala krav, olika ägarskap samt avsaknad av tillgång till olika aktörers data och möjlighet att få ut stora volymer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Integritet – inte använda data utan att redogöra för användningens syfte och inte i kommersiella syften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Lagstiftning och tolkningar – det finns behov av en samstämmig tolkning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Interoperabilitet – fortsatt avsaknad av fungerande teknisk kommunikation och semantiska definitioner mellan IT-system utgör ett hinder för effektivare samarbete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Prioriteringar – var och hur ska utveckling drivas för att den ska vara kostnadseffektiv?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Kontinuitet och samverkan i hälso- och sjukvård – många olika aktörer och samverkan sker på frivillig basis, vilket inte bidrar till kontinuitet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Preventiva åtgärder för invånare och patient – individens ansvarar och vårdens möjlighet att stötta?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Hur ska hälso- och sjukvårdens digitalisering styras och följas upp?</a:t>
            </a:r>
          </a:p>
          <a:p>
            <a:pPr marL="457200" indent="-457200" algn="l">
              <a:spcAft>
                <a:spcPts val="800"/>
              </a:spcAft>
              <a:buFont typeface="Arial" panose="020B0604020202020204" pitchFamily="34" charset="0"/>
              <a:buChar char="•"/>
            </a:pPr>
            <a:endParaRPr lang="sv-SE" sz="16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F56C83-3508-4DF3-A02B-BBBCC8BE3867}" type="slidenum">
              <a:rPr kumimoji="0" lang="sv-SE" sz="1200" b="0" i="0" u="none" strike="noStrike" kern="1200" cap="none" spc="0" normalizeH="0" baseline="0" noProof="0" smtClean="0">
                <a:ln>
                  <a:noFill/>
                </a:ln>
                <a:solidFill>
                  <a:srgbClr val="000000"/>
                </a:solidFill>
                <a:effectLst/>
                <a:uLnTx/>
                <a:uFillTx/>
                <a:latin typeface="Arial"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srgbClr val="000000"/>
              </a:solidFill>
              <a:effectLst/>
              <a:uLnTx/>
              <a:uFillTx/>
              <a:latin typeface="Arial" charset="0"/>
              <a:ea typeface="Geneva" pitchFamily="1" charset="-128"/>
              <a:cs typeface="+mn-cs"/>
            </a:endParaRPr>
          </a:p>
        </p:txBody>
      </p:sp>
    </p:spTree>
    <p:extLst>
      <p:ext uri="{BB962C8B-B14F-4D97-AF65-F5344CB8AC3E}">
        <p14:creationId xmlns:p14="http://schemas.microsoft.com/office/powerpoint/2010/main" val="4432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Innehållet i denna presentation består först av en kort del om utredningen och därefter några nedslag i delrapporten och de sju övergripande slutsatserna.</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F56C83-3508-4DF3-A02B-BBBCC8BE3867}" type="slidenum">
              <a:rPr kumimoji="0" lang="sv-SE" sz="1200" b="0" i="0" u="none" strike="noStrike" kern="1200" cap="none" spc="0" normalizeH="0" baseline="0" noProof="0" smtClean="0">
                <a:ln>
                  <a:noFill/>
                </a:ln>
                <a:solidFill>
                  <a:srgbClr val="000000"/>
                </a:solidFill>
                <a:effectLst/>
                <a:uLnTx/>
                <a:uFillTx/>
                <a:latin typeface="Arial"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sv-SE" sz="1200" b="0" i="0" u="none" strike="noStrike" kern="1200" cap="none" spc="0" normalizeH="0" baseline="0" noProof="0" dirty="0">
              <a:ln>
                <a:noFill/>
              </a:ln>
              <a:solidFill>
                <a:srgbClr val="000000"/>
              </a:solidFill>
              <a:effectLst/>
              <a:uLnTx/>
              <a:uFillTx/>
              <a:latin typeface="Arial" charset="0"/>
              <a:ea typeface="Geneva" pitchFamily="1" charset="-128"/>
              <a:cs typeface="+mn-cs"/>
            </a:endParaRPr>
          </a:p>
        </p:txBody>
      </p:sp>
    </p:spTree>
    <p:extLst>
      <p:ext uri="{BB962C8B-B14F-4D97-AF65-F5344CB8AC3E}">
        <p14:creationId xmlns:p14="http://schemas.microsoft.com/office/powerpoint/2010/main" val="403942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sjukvårdsnämnden beslutade i maj 2018 om att en utredning om hälso- och sjukvårdens utveckling fram till 2040 skulle genomföras i dialog med professionen, patienter och andra intressenter. </a:t>
            </a:r>
          </a:p>
          <a:p>
            <a:pPr marL="171450" indent="-171450">
              <a:buFont typeface="Arial" panose="020B0604020202020204" pitchFamily="34" charset="0"/>
              <a:buChar char="•"/>
            </a:pPr>
            <a:r>
              <a:rPr lang="sv-SE" dirty="0"/>
              <a:t>Utredningen ska beskriva, analysera och presentera utmaningar och möjliga lösningar för beslut om strategier och förslag till konkreta reformer. </a:t>
            </a:r>
          </a:p>
          <a:p>
            <a:pPr marL="171450" indent="-171450">
              <a:buFont typeface="Arial" panose="020B0604020202020204" pitchFamily="34" charset="0"/>
              <a:buChar char="•"/>
            </a:pPr>
            <a:r>
              <a:rPr lang="sv-SE" dirty="0"/>
              <a:t>Under utredningens gång tas det fram en rad delrapporter om olika perspektiv på hälso- och sjukvården vilka kommer att bilda underlag för en samlad slutrapport som beräknas vara klar 2022.</a:t>
            </a:r>
          </a:p>
        </p:txBody>
      </p:sp>
      <p:sp>
        <p:nvSpPr>
          <p:cNvPr id="4" name="Slide Number Placeholder 3"/>
          <p:cNvSpPr>
            <a:spLocks noGrp="1"/>
          </p:cNvSpPr>
          <p:nvPr>
            <p:ph type="sldNum" sz="quarter" idx="5"/>
          </p:nvPr>
        </p:nvSpPr>
        <p:spPr/>
        <p:txBody>
          <a:bodyPr/>
          <a:lstStyle/>
          <a:p>
            <a:fld id="{39F56C83-3508-4DF3-A02B-BBBCC8BE3867}" type="slidenum">
              <a:rPr lang="sv-SE" smtClean="0"/>
              <a:pPr/>
              <a:t>3</a:t>
            </a:fld>
            <a:endParaRPr lang="sv-SE" dirty="0"/>
          </a:p>
        </p:txBody>
      </p:sp>
    </p:spTree>
    <p:extLst>
      <p:ext uri="{BB962C8B-B14F-4D97-AF65-F5344CB8AC3E}">
        <p14:creationId xmlns:p14="http://schemas.microsoft.com/office/powerpoint/2010/main" val="17233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ska göra framtidsanalyser kring en rad centrala perspektiv på hälso- och sjukvården.</a:t>
            </a:r>
          </a:p>
        </p:txBody>
      </p:sp>
      <p:sp>
        <p:nvSpPr>
          <p:cNvPr id="4" name="Slide Number Placeholder 3"/>
          <p:cNvSpPr>
            <a:spLocks noGrp="1"/>
          </p:cNvSpPr>
          <p:nvPr>
            <p:ph type="sldNum" sz="quarter" idx="5"/>
          </p:nvPr>
        </p:nvSpPr>
        <p:spPr/>
        <p:txBody>
          <a:bodyPr/>
          <a:lstStyle/>
          <a:p>
            <a:fld id="{39F56C83-3508-4DF3-A02B-BBBCC8BE3867}" type="slidenum">
              <a:rPr lang="sv-SE" smtClean="0"/>
              <a:pPr/>
              <a:t>4</a:t>
            </a:fld>
            <a:endParaRPr lang="sv-SE" dirty="0"/>
          </a:p>
        </p:txBody>
      </p:sp>
    </p:spTree>
    <p:extLst>
      <p:ext uri="{BB962C8B-B14F-4D97-AF65-F5344CB8AC3E}">
        <p14:creationId xmlns:p14="http://schemas.microsoft.com/office/powerpoint/2010/main" val="300918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använder en metodik som kan illustreras som en tratt. Den utgår från ett nuläge – var befinner vi oss idag.</a:t>
            </a:r>
          </a:p>
          <a:p>
            <a:pPr marL="171450" indent="-171450">
              <a:buFont typeface="Arial" panose="020B0604020202020204" pitchFamily="34" charset="0"/>
              <a:buChar char="•"/>
            </a:pPr>
            <a:r>
              <a:rPr lang="sv-SE" dirty="0"/>
              <a:t>Nästa steg handlar om att analysera behoven – vilka är våra utmaningar?</a:t>
            </a:r>
          </a:p>
          <a:p>
            <a:pPr marL="171450" indent="-171450">
              <a:buFont typeface="Arial" panose="020B0604020202020204" pitchFamily="34" charset="0"/>
              <a:buChar char="•"/>
            </a:pPr>
            <a:r>
              <a:rPr lang="sv-SE" dirty="0"/>
              <a:t>Tredje nivån beskriver framtidsbilden – vart ska vi?</a:t>
            </a:r>
          </a:p>
          <a:p>
            <a:pPr marL="171450" indent="-171450">
              <a:buFont typeface="Arial" panose="020B0604020202020204" pitchFamily="34" charset="0"/>
              <a:buChar char="•"/>
            </a:pPr>
            <a:r>
              <a:rPr lang="sv-SE" dirty="0"/>
              <a:t>Fjärde nivån handlar om reformvägar – vilka är huvudinriktningarna och den sista nivån handlar om planer – vad ska vi göra och när?</a:t>
            </a:r>
          </a:p>
          <a:p>
            <a:pPr marL="171450" indent="-171450">
              <a:buFont typeface="Arial" panose="020B0604020202020204" pitchFamily="34" charset="0"/>
              <a:buChar char="•"/>
            </a:pPr>
            <a:r>
              <a:rPr lang="sv-SE" dirty="0"/>
              <a:t>Utredningen levererar inte konkreta planer – vad göra och när? – utan stannar en bit in i reformfasen där de politiska diskussionerna tar vid. Uppgiften är att ge beslutsfattarna underlag för reformer och konkreta beslut.</a:t>
            </a:r>
          </a:p>
        </p:txBody>
      </p:sp>
      <p:sp>
        <p:nvSpPr>
          <p:cNvPr id="4" name="Slide Number Placeholder 3"/>
          <p:cNvSpPr>
            <a:spLocks noGrp="1"/>
          </p:cNvSpPr>
          <p:nvPr>
            <p:ph type="sldNum" sz="quarter" idx="5"/>
          </p:nvPr>
        </p:nvSpPr>
        <p:spPr/>
        <p:txBody>
          <a:bodyPr/>
          <a:lstStyle/>
          <a:p>
            <a:fld id="{39F56C83-3508-4DF3-A02B-BBBCC8BE3867}" type="slidenum">
              <a:rPr lang="sv-SE" smtClean="0"/>
              <a:pPr/>
              <a:t>5</a:t>
            </a:fld>
            <a:endParaRPr lang="sv-SE" dirty="0"/>
          </a:p>
        </p:txBody>
      </p:sp>
    </p:spTree>
    <p:extLst>
      <p:ext uri="{BB962C8B-B14F-4D97-AF65-F5344CB8AC3E}">
        <p14:creationId xmlns:p14="http://schemas.microsoft.com/office/powerpoint/2010/main" val="192748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effectLst/>
                <a:latin typeface="Arial" charset="0"/>
                <a:ea typeface="Geneva" pitchFamily="1" charset="-128"/>
                <a:cs typeface="+mn-cs"/>
              </a:rPr>
              <a:t>1. KOMPLETTERANDE INSPEL TILL SLUTSATSERNA OVAN: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Teknisk utveckling och digitalisering har inneburit automatisering av arbete och förändrade arbetssätt och nya yrkesroller.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Det finns behov av att utbilda de som är yrkesverksamma inom olika professioner och förvaltningar.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Det finns också behov av att komplettera medicinsk utbildning kring teknikens möjligheter samt teknisk utbildning med hälso- och sjukvårdens behov. </a:t>
            </a:r>
            <a:endParaRPr lang="sv-SE" sz="1200" b="0" i="0" u="none" strike="noStrike" kern="1200" baseline="0" dirty="0">
              <a:solidFill>
                <a:schemeClr val="tx1"/>
              </a:solidFill>
              <a:latin typeface="Arial" charset="0"/>
              <a:ea typeface="Geneva" pitchFamily="1" charset="-128"/>
              <a:cs typeface="+mn-cs"/>
            </a:endParaRPr>
          </a:p>
          <a:p>
            <a:endParaRPr lang="sv-SE" sz="1200" b="0" i="0" u="none" strike="noStrike" kern="1200" baseline="0" dirty="0">
              <a:solidFill>
                <a:schemeClr val="tx1"/>
              </a:solidFill>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2. IDENTIFIERADE UTMANINGAR FÖR FRAMTIDA UTVECKLING SOM BEHÖVER ADRESSERAS REDAN I NULÄGET:</a:t>
            </a:r>
            <a:endParaRPr lang="sv-SE" sz="1200" kern="1200" dirty="0">
              <a:solidFill>
                <a:schemeClr val="tx1"/>
              </a:solidFill>
              <a:effectLst/>
              <a:latin typeface="Arial" charset="0"/>
              <a:ea typeface="Geneva" pitchFamily="1" charset="-128"/>
              <a:cs typeface="+mn-cs"/>
            </a:endParaRP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Identifierade utmaningar för framtida utveckling som behöver adresseras redan i nuläget: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Privat och offentligt data – legala krav, olika ägarskap samt avsaknad av tillgång till olika aktörers data och möjlighet att få ut stora volymer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Integritet – inte använda data utan att redogöra för användningens syfte och inte i kommersiella syften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Lagstiftning och tolkningar – det finns behov av en samstämmig tolkning </a:t>
            </a:r>
          </a:p>
          <a:p>
            <a:pPr marL="171450" indent="-171450">
              <a:buFont typeface="Arial" panose="020B0604020202020204" pitchFamily="34" charset="0"/>
              <a:buChar char="•"/>
            </a:pPr>
            <a:r>
              <a:rPr lang="sv-SE" sz="1200" b="0" i="0" u="none" strike="noStrike" kern="1200" baseline="0" dirty="0" err="1">
                <a:solidFill>
                  <a:schemeClr val="tx1"/>
                </a:solidFill>
                <a:latin typeface="Arial" charset="0"/>
                <a:ea typeface="Geneva" pitchFamily="1" charset="-128"/>
                <a:cs typeface="+mn-cs"/>
              </a:rPr>
              <a:t>Interoperabilitet</a:t>
            </a:r>
            <a:r>
              <a:rPr lang="sv-SE" sz="1200" b="0" i="0" u="none" strike="noStrike" kern="1200" baseline="0" dirty="0">
                <a:solidFill>
                  <a:schemeClr val="tx1"/>
                </a:solidFill>
                <a:latin typeface="Arial" charset="0"/>
                <a:ea typeface="Geneva" pitchFamily="1" charset="-128"/>
                <a:cs typeface="+mn-cs"/>
              </a:rPr>
              <a:t> – fortsatt avsaknad av fungerande teknisk kommunikation och semantiska definitioner mellan IT-system utgör ett hinder för effektivare samarbete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Prioriteringar – var och hur ska utveckling drivas för att den ska vara kostnadseffektiv?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Kontinuitet och samverkan i hälso- och sjukvård – många olika aktörer och samverkan sker på frivillig basis, vilket inte bidrar till kontinuitet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Preventiva åtgärder för invånare och patient – individens ansvarar och vårdens möjlighet att stötta? </a:t>
            </a:r>
          </a:p>
          <a:p>
            <a:pPr marL="171450" indent="-171450">
              <a:buFont typeface="Arial" panose="020B0604020202020204" pitchFamily="34" charset="0"/>
              <a:buChar char="•"/>
            </a:pPr>
            <a:r>
              <a:rPr lang="sv-SE" sz="1200" b="0" i="0" u="none" strike="noStrike" kern="1200" baseline="0" dirty="0">
                <a:solidFill>
                  <a:schemeClr val="tx1"/>
                </a:solidFill>
                <a:latin typeface="Arial" charset="0"/>
                <a:ea typeface="Geneva" pitchFamily="1" charset="-128"/>
                <a:cs typeface="+mn-cs"/>
              </a:rPr>
              <a:t>Hur ska hälso- och sjukvårdens digitalisering styras och följas upp?</a:t>
            </a:r>
          </a:p>
          <a:p>
            <a:pPr marL="457200" indent="-457200" algn="l">
              <a:spcAft>
                <a:spcPts val="800"/>
              </a:spcAft>
              <a:buFont typeface="Arial" panose="020B0604020202020204" pitchFamily="34" charset="0"/>
              <a:buChar char="•"/>
            </a:pPr>
            <a:endParaRPr lang="sv-SE" sz="16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F56C83-3508-4DF3-A02B-BBBCC8BE3867}" type="slidenum">
              <a:rPr kumimoji="0" lang="sv-SE" sz="1200" b="0" i="0" u="none" strike="noStrike" kern="1200" cap="none" spc="0" normalizeH="0" baseline="0" noProof="0" smtClean="0">
                <a:ln>
                  <a:noFill/>
                </a:ln>
                <a:solidFill>
                  <a:srgbClr val="000000"/>
                </a:solidFill>
                <a:effectLst/>
                <a:uLnTx/>
                <a:uFillTx/>
                <a:latin typeface="Arial"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v-SE" sz="1200" b="0" i="0" u="none" strike="noStrike" kern="1200" cap="none" spc="0" normalizeH="0" baseline="0" noProof="0" dirty="0">
              <a:ln>
                <a:noFill/>
              </a:ln>
              <a:solidFill>
                <a:srgbClr val="000000"/>
              </a:solidFill>
              <a:effectLst/>
              <a:uLnTx/>
              <a:uFillTx/>
              <a:latin typeface="Arial" charset="0"/>
              <a:ea typeface="Geneva" pitchFamily="1" charset="-128"/>
              <a:cs typeface="+mn-cs"/>
            </a:endParaRPr>
          </a:p>
        </p:txBody>
      </p:sp>
    </p:spTree>
    <p:extLst>
      <p:ext uri="{BB962C8B-B14F-4D97-AF65-F5344CB8AC3E}">
        <p14:creationId xmlns:p14="http://schemas.microsoft.com/office/powerpoint/2010/main" val="4432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7</a:t>
            </a:fld>
            <a:endParaRPr lang="sv-SE" dirty="0"/>
          </a:p>
        </p:txBody>
      </p:sp>
    </p:spTree>
    <p:extLst>
      <p:ext uri="{BB962C8B-B14F-4D97-AF65-F5344CB8AC3E}">
        <p14:creationId xmlns:p14="http://schemas.microsoft.com/office/powerpoint/2010/main" val="207080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sz="1200" b="0" i="0" u="none" strike="noStrike" kern="1200" baseline="0" dirty="0">
                <a:solidFill>
                  <a:schemeClr val="tx1"/>
                </a:solidFill>
                <a:effectLst/>
                <a:latin typeface="Arial" charset="0"/>
                <a:ea typeface="Geneva" pitchFamily="1" charset="-128"/>
                <a:cs typeface="+mn-cs"/>
              </a:rPr>
              <a:t>Verksamhetsutveckling och digitalisering är i regionen påverkar och sker samverkan med många olika aktörer och intressenter. </a:t>
            </a:r>
          </a:p>
          <a:p>
            <a:pPr marL="171450" indent="-171450">
              <a:buFont typeface="Arial" panose="020B0604020202020204" pitchFamily="34" charset="0"/>
              <a:buChar char="•"/>
            </a:pPr>
            <a:r>
              <a:rPr lang="sv-SE" sz="1200" b="0" i="0" u="none" strike="noStrike" kern="1200" baseline="0" dirty="0">
                <a:solidFill>
                  <a:schemeClr val="tx1"/>
                </a:solidFill>
                <a:effectLst/>
                <a:latin typeface="Arial" charset="0"/>
                <a:ea typeface="Geneva" pitchFamily="1" charset="-128"/>
                <a:cs typeface="+mn-cs"/>
              </a:rPr>
              <a:t>Samverkan sker mellan beställare av vård, vårdgivare i egen regi, privata vårdgivare, kommun och myndigheter </a:t>
            </a:r>
          </a:p>
          <a:p>
            <a:pPr marL="171450" indent="-171450">
              <a:buFont typeface="Arial" panose="020B0604020202020204" pitchFamily="34" charset="0"/>
              <a:buChar char="•"/>
            </a:pPr>
            <a:r>
              <a:rPr lang="sv-SE" sz="1200" b="0" i="0" u="none" strike="noStrike" kern="1200" baseline="0" dirty="0">
                <a:solidFill>
                  <a:schemeClr val="tx1"/>
                </a:solidFill>
                <a:effectLst/>
                <a:latin typeface="Arial" charset="0"/>
                <a:ea typeface="Geneva" pitchFamily="1" charset="-128"/>
                <a:cs typeface="+mn-cs"/>
              </a:rPr>
              <a:t>Regionen digitalisering omfattar både </a:t>
            </a:r>
            <a:r>
              <a:rPr lang="sv-SE" sz="1200" b="0" i="0" u="none" strike="noStrike" kern="1200" baseline="0" dirty="0" err="1">
                <a:solidFill>
                  <a:schemeClr val="tx1"/>
                </a:solidFill>
                <a:effectLst/>
                <a:latin typeface="Arial" charset="0"/>
                <a:ea typeface="Geneva" pitchFamily="1" charset="-128"/>
                <a:cs typeface="+mn-cs"/>
              </a:rPr>
              <a:t>etjänster</a:t>
            </a:r>
            <a:r>
              <a:rPr lang="sv-SE" sz="1200" b="0" i="0" u="none" strike="noStrike" kern="1200" baseline="0" dirty="0">
                <a:solidFill>
                  <a:schemeClr val="tx1"/>
                </a:solidFill>
                <a:effectLst/>
                <a:latin typeface="Arial" charset="0"/>
                <a:ea typeface="Geneva" pitchFamily="1" charset="-128"/>
                <a:cs typeface="+mn-cs"/>
              </a:rPr>
              <a:t> för patienter likväl som IT-stöd för medarbetare</a:t>
            </a:r>
          </a:p>
          <a:p>
            <a:pPr marL="171450" indent="-171450">
              <a:buFont typeface="Arial" panose="020B0604020202020204" pitchFamily="34" charset="0"/>
              <a:buChar char="•"/>
            </a:pPr>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8</a:t>
            </a:fld>
            <a:endParaRPr lang="sv-SE" dirty="0"/>
          </a:p>
        </p:txBody>
      </p:sp>
    </p:spTree>
    <p:extLst>
      <p:ext uri="{BB962C8B-B14F-4D97-AF65-F5344CB8AC3E}">
        <p14:creationId xmlns:p14="http://schemas.microsoft.com/office/powerpoint/2010/main" val="398215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0" dirty="0"/>
              <a:t>INLEDANDE SAMMANFATTNING I DELRAPPORTEN </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1" kern="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  Digitaliseringsdriven strukturomvandling pågår</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Inget färdigt facit: </a:t>
            </a:r>
            <a:r>
              <a:rPr lang="sv-SE" sz="1200" kern="1200" dirty="0">
                <a:solidFill>
                  <a:schemeClr val="tx1"/>
                </a:solidFill>
                <a:effectLst/>
                <a:latin typeface="Arial" charset="0"/>
                <a:ea typeface="Geneva" pitchFamily="1" charset="-128"/>
                <a:cs typeface="+mn-cs"/>
              </a:rPr>
              <a:t>Den tekniska utvecklingen bedöms kunna komma omforma yrkeslivet samt yrkesroller. Automatisering kan bidra till nya arbetssätt. En aktiv digitaliseringspolitik kan bidra till att Sverige fortsatt placerar sig som en framskriden digital ekonomi och har en digitalt avancerad befolkning.</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E-tjänster har ökat</a:t>
            </a:r>
            <a:r>
              <a:rPr lang="sv-SE" sz="1200" kern="1200" dirty="0">
                <a:solidFill>
                  <a:schemeClr val="tx1"/>
                </a:solidFill>
                <a:effectLst/>
                <a:latin typeface="Arial" charset="0"/>
                <a:ea typeface="Geneva" pitchFamily="1" charset="-128"/>
                <a:cs typeface="+mn-cs"/>
              </a:rPr>
              <a:t>: Invånare, patienter och närstående är medskapare i hälso- och sjukvård. Utöver e-tjänster som erbjuds via hälso- och sjukvård kan invånare använda olika </a:t>
            </a:r>
            <a:r>
              <a:rPr lang="sv-SE" sz="1200" kern="1200" dirty="0" err="1">
                <a:solidFill>
                  <a:schemeClr val="tx1"/>
                </a:solidFill>
                <a:effectLst/>
                <a:latin typeface="Arial" charset="0"/>
                <a:ea typeface="Geneva" pitchFamily="1" charset="-128"/>
                <a:cs typeface="+mn-cs"/>
              </a:rPr>
              <a:t>appar</a:t>
            </a:r>
            <a:r>
              <a:rPr lang="sv-SE" sz="1200" kern="1200" dirty="0">
                <a:solidFill>
                  <a:schemeClr val="tx1"/>
                </a:solidFill>
                <a:effectLst/>
                <a:latin typeface="Arial" charset="0"/>
                <a:ea typeface="Geneva" pitchFamily="1" charset="-128"/>
                <a:cs typeface="+mn-cs"/>
              </a:rPr>
              <a:t> och smarta </a:t>
            </a:r>
            <a:r>
              <a:rPr lang="sv-SE" sz="1200" kern="1200" dirty="0" err="1">
                <a:solidFill>
                  <a:schemeClr val="tx1"/>
                </a:solidFill>
                <a:effectLst/>
                <a:latin typeface="Arial" charset="0"/>
                <a:ea typeface="Geneva" pitchFamily="1" charset="-128"/>
                <a:cs typeface="+mn-cs"/>
              </a:rPr>
              <a:t>devices</a:t>
            </a:r>
            <a:r>
              <a:rPr lang="sv-SE" sz="1200" kern="1200" dirty="0">
                <a:solidFill>
                  <a:schemeClr val="tx1"/>
                </a:solidFill>
                <a:effectLst/>
                <a:latin typeface="Arial" charset="0"/>
                <a:ea typeface="Geneva" pitchFamily="1" charset="-128"/>
                <a:cs typeface="+mn-cs"/>
              </a:rPr>
              <a:t> för välmående och hälsa.</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0" dirty="0"/>
              <a:t>Digitala vårdgivare: </a:t>
            </a:r>
            <a:r>
              <a:rPr lang="sv-SE" sz="1200" kern="1200" dirty="0">
                <a:solidFill>
                  <a:schemeClr val="tx1"/>
                </a:solidFill>
                <a:effectLst/>
                <a:latin typeface="Arial" charset="0"/>
                <a:ea typeface="Geneva" pitchFamily="1" charset="-128"/>
                <a:cs typeface="+mn-cs"/>
              </a:rPr>
              <a:t>Region Stockholm har många olika vårdaktörer både inom egendriven och privat driven vård. Det finns avtal mellan beställare och vårdgivare. I avtalen mellan Region Stockholm och vårdgivare ställs krav på digitala förmågor.</a:t>
            </a:r>
            <a:r>
              <a:rPr lang="sv-SE" dirty="0">
                <a:effectLst/>
              </a:rPr>
              <a:t> </a:t>
            </a:r>
            <a:r>
              <a:rPr lang="sv-SE" sz="1200" kern="1200" dirty="0">
                <a:solidFill>
                  <a:schemeClr val="tx1"/>
                </a:solidFill>
                <a:effectLst/>
                <a:latin typeface="Arial" charset="0"/>
                <a:ea typeface="Geneva" pitchFamily="1" charset="-128"/>
                <a:cs typeface="+mn-cs"/>
              </a:rPr>
              <a:t>Digitaliseringen har möjliggjort helt digitala vårdgivare. </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Lagar behöver förändras: </a:t>
            </a:r>
            <a:r>
              <a:rPr lang="sv-SE" sz="1200" kern="1200" dirty="0">
                <a:solidFill>
                  <a:schemeClr val="tx1"/>
                </a:solidFill>
                <a:effectLst/>
                <a:latin typeface="Arial" charset="0"/>
                <a:ea typeface="Geneva" pitchFamily="1" charset="-128"/>
                <a:cs typeface="+mn-cs"/>
              </a:rPr>
              <a:t>Teknik och digitalisering medger en förflyttning och förskjutning av gränser mellan aktörer inom hälso- och sjukvård. Detta förutsatt att det medges av det befintliga lagrummet alternativt att det utvecklas och förändras.</a:t>
            </a:r>
            <a:r>
              <a:rPr lang="sv-SE" dirty="0">
                <a:effectLst/>
              </a:rPr>
              <a:t> </a:t>
            </a:r>
            <a:endParaRPr lang="sv-SE" sz="1200" b="1" kern="1200" dirty="0">
              <a:solidFill>
                <a:schemeClr val="tx1"/>
              </a:solidFill>
              <a:effectLst/>
              <a:latin typeface="Arial" charset="0"/>
              <a:ea typeface="Geneva" pitchFamily="1" charset="-128"/>
              <a:cs typeface="+mn-cs"/>
            </a:endParaRP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Satsa på samordning: </a:t>
            </a:r>
            <a:r>
              <a:rPr lang="sv-SE" sz="1200" kern="1200" dirty="0">
                <a:solidFill>
                  <a:schemeClr val="tx1"/>
                </a:solidFill>
                <a:effectLst/>
                <a:latin typeface="Arial" charset="0"/>
                <a:ea typeface="Geneva" pitchFamily="1" charset="-128"/>
                <a:cs typeface="+mn-cs"/>
              </a:rPr>
              <a:t>Det finns idag ett stort och komplext arv med många olika IT-system, kopplingar och data finns decentraliserat hos olika parter. En enhetlig informatik och tillgång till användbar data är viktiga komponenter för det dagliga arbetet likväl som utveckling och innovation av arbetssätt. Tekniskt sett är mycket möjligt men andra faktorer som tolkning av lagar och samordning på en komplex samverkansarena är de stora utmaningarna i dagens utveckling.</a:t>
            </a:r>
            <a:endParaRPr lang="sv-SE" sz="1200" b="0" kern="1200" dirty="0">
              <a:solidFill>
                <a:schemeClr val="tx1"/>
              </a:solidFill>
              <a:effectLst/>
              <a:latin typeface="Arial" charset="0"/>
              <a:ea typeface="Geneva" pitchFamily="1" charset="-128"/>
              <a:cs typeface="+mn-cs"/>
            </a:endParaRP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1" kern="1200" dirty="0">
              <a:solidFill>
                <a:schemeClr val="tx1"/>
              </a:solidFill>
              <a:effectLst/>
              <a:latin typeface="Arial" charset="0"/>
              <a:ea typeface="Geneva" pitchFamily="1" charset="-128"/>
              <a:cs typeface="+mn-cs"/>
            </a:endParaRP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Ny teknik kommer påverka utveckling: </a:t>
            </a:r>
            <a:r>
              <a:rPr lang="sv-SE" sz="1200" b="0" kern="1200" dirty="0">
                <a:solidFill>
                  <a:schemeClr val="tx1"/>
                </a:solidFill>
                <a:effectLst/>
                <a:latin typeface="Arial" charset="0"/>
                <a:ea typeface="Geneva" pitchFamily="1" charset="-128"/>
                <a:cs typeface="+mn-cs"/>
              </a:rPr>
              <a:t>det finns en osäkerhet om vilken teknik som kommer påverka och hur stor påverkan kan förväntas bli.</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AI banbrytande</a:t>
            </a:r>
            <a:r>
              <a:rPr lang="sv-SE" sz="1200" kern="1200" dirty="0">
                <a:solidFill>
                  <a:schemeClr val="tx1"/>
                </a:solidFill>
                <a:effectLst/>
                <a:latin typeface="Arial" charset="0"/>
                <a:ea typeface="Geneva" pitchFamily="1" charset="-128"/>
                <a:cs typeface="+mn-cs"/>
              </a:rPr>
              <a:t>: Det är troligt att artificiell intelligens och maskininlärning/djupinlärning kommer ha stor påverkan på hela vårt samhälle och att AI kommer att bli lika banbrytande som elektriciteten.</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1" kern="1200" dirty="0">
                <a:solidFill>
                  <a:schemeClr val="tx1"/>
                </a:solidFill>
                <a:effectLst/>
                <a:latin typeface="Arial" charset="0"/>
                <a:ea typeface="Geneva" pitchFamily="1" charset="-128"/>
                <a:cs typeface="+mn-cs"/>
              </a:rPr>
              <a:t>Vad ny teknik och till exempel AI kan lösa inom hälso- och sjukvård samt inom vilka områden behöver löpande bedömas och utvärderas</a:t>
            </a:r>
            <a:r>
              <a:rPr lang="sv-SE" sz="1200" kern="1200" dirty="0">
                <a:solidFill>
                  <a:schemeClr val="tx1"/>
                </a:solidFill>
                <a:effectLst/>
                <a:latin typeface="Arial" charset="0"/>
                <a:ea typeface="Geneva" pitchFamily="1" charset="-128"/>
                <a:cs typeface="+mn-cs"/>
              </a:rPr>
              <a:t>. Omvandlingen kan ske stegvis i takt med att kunskap inhämtas och konkret tillämpning sker. Metodutveckling och ramverk behöver anpassas för automatisering och AI. </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Tillgång till mycket data blir avgörande för den framtida utvecklingen.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9</a:t>
            </a:fld>
            <a:endParaRPr lang="sv-SE" dirty="0"/>
          </a:p>
        </p:txBody>
      </p:sp>
    </p:spTree>
    <p:extLst>
      <p:ext uri="{BB962C8B-B14F-4D97-AF65-F5344CB8AC3E}">
        <p14:creationId xmlns:p14="http://schemas.microsoft.com/office/powerpoint/2010/main" val="2966223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33556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3851969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322861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extLst>
      <p:ext uri="{BB962C8B-B14F-4D97-AF65-F5344CB8AC3E}">
        <p14:creationId xmlns:p14="http://schemas.microsoft.com/office/powerpoint/2010/main" val="99240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15426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321116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extLst>
      <p:ext uri="{BB962C8B-B14F-4D97-AF65-F5344CB8AC3E}">
        <p14:creationId xmlns:p14="http://schemas.microsoft.com/office/powerpoint/2010/main" val="288576125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2.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2020-06-08</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463296" y="3965893"/>
            <a:ext cx="6699504"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Verksamhetsutveckling och digitalisering</a:t>
            </a:r>
          </a:p>
        </p:txBody>
      </p:sp>
      <p:pic>
        <p:nvPicPr>
          <p:cNvPr id="4" name="Bildobjekt 3">
            <a:extLst>
              <a:ext uri="{FF2B5EF4-FFF2-40B4-BE49-F238E27FC236}">
                <a16:creationId xmlns:a16="http://schemas.microsoft.com/office/drawing/2014/main" id="{D8442503-18F3-5A47-B500-FADB38DD6B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3161" y="967613"/>
            <a:ext cx="4788839" cy="5890387"/>
          </a:xfrm>
          <a:prstGeom prst="rect">
            <a:avLst/>
          </a:prstGeom>
        </p:spPr>
      </p:pic>
      <p:pic>
        <p:nvPicPr>
          <p:cNvPr id="40" name="Bildobjekt 39">
            <a:extLst>
              <a:ext uri="{FF2B5EF4-FFF2-40B4-BE49-F238E27FC236}">
                <a16:creationId xmlns:a16="http://schemas.microsoft.com/office/drawing/2014/main" id="{B6D06DF8-A79C-0D42-A646-E5582E769B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20113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10</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8935361"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PÅVERKANASFAKTORER FÖR VERKSAMHETSUTVECKLING OCH DIGITALISERING</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15" name="Bildobjekt 14">
            <a:extLst>
              <a:ext uri="{FF2B5EF4-FFF2-40B4-BE49-F238E27FC236}">
                <a16:creationId xmlns:a16="http://schemas.microsoft.com/office/drawing/2014/main" id="{5B428AC6-05D6-5B41-932F-FCE0D3DF9A56}"/>
              </a:ext>
            </a:extLst>
          </p:cNvPr>
          <p:cNvPicPr>
            <a:picLocks noChangeAspect="1"/>
          </p:cNvPicPr>
          <p:nvPr/>
        </p:nvPicPr>
        <p:blipFill>
          <a:blip r:embed="rId3">
            <a:clrChange>
              <a:clrFrom>
                <a:srgbClr val="40B1EF"/>
              </a:clrFrom>
              <a:clrTo>
                <a:srgbClr val="40B1EF">
                  <a:alpha val="0"/>
                </a:srgbClr>
              </a:clrTo>
            </a:clrChange>
            <a:extLst>
              <a:ext uri="{28A0092B-C50C-407E-A947-70E740481C1C}">
                <a14:useLocalDpi xmlns:a14="http://schemas.microsoft.com/office/drawing/2010/main" val="0"/>
              </a:ext>
            </a:extLst>
          </a:blip>
          <a:stretch>
            <a:fillRect/>
          </a:stretch>
        </p:blipFill>
        <p:spPr>
          <a:xfrm>
            <a:off x="9177651" y="3804009"/>
            <a:ext cx="2715901" cy="2607659"/>
          </a:xfrm>
          <a:prstGeom prst="rect">
            <a:avLst/>
          </a:prstGeom>
        </p:spPr>
      </p:pic>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6514570" y="2787210"/>
            <a:ext cx="3887206" cy="330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kern="1200" dirty="0">
                <a:ea typeface="Geneva" pitchFamily="1" charset="-128"/>
              </a:rPr>
              <a:t>Data, vårdinformatik och teknisk utveckling</a:t>
            </a:r>
          </a:p>
          <a:p>
            <a:r>
              <a:rPr lang="sv-SE" sz="1400" dirty="0">
                <a:ea typeface="Geneva" pitchFamily="1" charset="-128"/>
              </a:rPr>
              <a:t>Ekonomi och finansiering</a:t>
            </a:r>
          </a:p>
          <a:p>
            <a:r>
              <a:rPr lang="sv-SE" sz="1400" dirty="0">
                <a:ea typeface="Geneva" pitchFamily="1" charset="-128"/>
              </a:rPr>
              <a:t>Mekanismer för innovation </a:t>
            </a:r>
          </a:p>
          <a:p>
            <a:endParaRPr lang="sv-SE" sz="1400" kern="1200" dirty="0">
              <a:ea typeface="Geneva" pitchFamily="1" charset="-128"/>
            </a:endParaRPr>
          </a:p>
        </p:txBody>
      </p:sp>
      <p:sp>
        <p:nvSpPr>
          <p:cNvPr id="11" name="Platshållare för innehåll 2">
            <a:extLst>
              <a:ext uri="{FF2B5EF4-FFF2-40B4-BE49-F238E27FC236}">
                <a16:creationId xmlns:a16="http://schemas.microsoft.com/office/drawing/2014/main" id="{C04810F7-8D28-A149-A293-D960D2023BE4}"/>
              </a:ext>
            </a:extLst>
          </p:cNvPr>
          <p:cNvSpPr txBox="1">
            <a:spLocks/>
          </p:cNvSpPr>
          <p:nvPr/>
        </p:nvSpPr>
        <p:spPr bwMode="auto">
          <a:xfrm>
            <a:off x="2046890" y="2772540"/>
            <a:ext cx="4557640" cy="330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kern="1200" dirty="0">
                <a:ea typeface="Geneva" pitchFamily="1" charset="-128"/>
              </a:rPr>
              <a:t>Etik, juridik och tolkningar</a:t>
            </a:r>
          </a:p>
          <a:p>
            <a:r>
              <a:rPr lang="sv-SE" sz="1400" kern="1200" dirty="0">
                <a:ea typeface="Geneva" pitchFamily="1" charset="-128"/>
              </a:rPr>
              <a:t>Omvärld, samhällsutveckling och trender</a:t>
            </a:r>
          </a:p>
          <a:p>
            <a:r>
              <a:rPr lang="sv-SE" sz="1400" kern="1200" dirty="0">
                <a:ea typeface="Geneva" pitchFamily="1" charset="-128"/>
              </a:rPr>
              <a:t>Politisk färdriktning, målbild och handlingsplaner för hälso- och sjukvård</a:t>
            </a:r>
          </a:p>
          <a:p>
            <a:r>
              <a:rPr lang="sv-SE" sz="1400" kern="1200" dirty="0">
                <a:ea typeface="Geneva" pitchFamily="1" charset="-128"/>
              </a:rPr>
              <a:t>Kunskapsstyrning, forskning och evidens </a:t>
            </a:r>
          </a:p>
          <a:p>
            <a:r>
              <a:rPr lang="sv-SE" sz="1400" kern="1200" dirty="0">
                <a:ea typeface="Geneva" pitchFamily="1" charset="-128"/>
              </a:rPr>
              <a:t>Vårduppdrag och verksamhetens behov</a:t>
            </a:r>
          </a:p>
          <a:p>
            <a:r>
              <a:rPr lang="sv-SE" sz="1400" dirty="0">
                <a:ea typeface="Geneva" pitchFamily="1" charset="-128"/>
              </a:rPr>
              <a:t>Organisation och styrning, mekanismer för beslut och genomförandekraft </a:t>
            </a:r>
          </a:p>
          <a:p>
            <a:r>
              <a:rPr lang="sv-SE" sz="1400" dirty="0">
                <a:ea typeface="Geneva" pitchFamily="1" charset="-128"/>
              </a:rPr>
              <a:t>Former för överenskommelser med vårdaktörer</a:t>
            </a:r>
          </a:p>
          <a:p>
            <a:pPr marL="0" indent="0">
              <a:buNone/>
            </a:pPr>
            <a:endParaRPr lang="sv-SE" sz="1400" dirty="0">
              <a:ea typeface="Geneva" pitchFamily="1" charset="-128"/>
            </a:endParaRPr>
          </a:p>
          <a:p>
            <a:endParaRPr lang="sv-SE" sz="1400" kern="1200" dirty="0">
              <a:ea typeface="Geneva" pitchFamily="1" charset="-128"/>
            </a:endParaRPr>
          </a:p>
        </p:txBody>
      </p:sp>
      <p:pic>
        <p:nvPicPr>
          <p:cNvPr id="16" name="Bildobjekt 15">
            <a:extLst>
              <a:ext uri="{FF2B5EF4-FFF2-40B4-BE49-F238E27FC236}">
                <a16:creationId xmlns:a16="http://schemas.microsoft.com/office/drawing/2014/main" id="{4BC9FAED-7BFC-5C4B-8B1A-DA2E4C7DF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382937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C36238F3-6D8D-A148-94CE-3743774A1C9A}"/>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982E0AD-8833-0943-886B-AF5D7295AAB0}"/>
              </a:ext>
            </a:extLst>
          </p:cNvPr>
          <p:cNvSpPr>
            <a:spLocks noGrp="1"/>
          </p:cNvSpPr>
          <p:nvPr>
            <p:ph type="sldNum" sz="quarter" idx="12"/>
          </p:nvPr>
        </p:nvSpPr>
        <p:spPr/>
        <p:txBody>
          <a:bodyPr/>
          <a:lstStyle/>
          <a:p>
            <a:fld id="{DDBEBB44-B4B5-45AD-87A9-3B8A569A17F0}" type="slidenum">
              <a:rPr lang="sv-SE" smtClean="0"/>
              <a:pPr/>
              <a:t>11</a:t>
            </a:fld>
            <a:endParaRPr lang="sv-SE" dirty="0"/>
          </a:p>
        </p:txBody>
      </p:sp>
      <p:sp>
        <p:nvSpPr>
          <p:cNvPr id="7" name="Title 6">
            <a:extLst>
              <a:ext uri="{FF2B5EF4-FFF2-40B4-BE49-F238E27FC236}">
                <a16:creationId xmlns:a16="http://schemas.microsoft.com/office/drawing/2014/main" id="{03582E31-2FEA-3547-AE54-4216170FEB95}"/>
              </a:ext>
            </a:extLst>
          </p:cNvPr>
          <p:cNvSpPr txBox="1">
            <a:spLocks/>
          </p:cNvSpPr>
          <p:nvPr/>
        </p:nvSpPr>
        <p:spPr bwMode="auto">
          <a:xfrm>
            <a:off x="2050446" y="1693257"/>
            <a:ext cx="9797972"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r>
              <a:rPr lang="sv-SE" sz="1800" kern="0" spc="300" dirty="0"/>
              <a:t>NULÄGE 2020: VÄLFÄRDENS MÖJLIGHETER </a:t>
            </a:r>
            <a:br>
              <a:rPr lang="sv-SE" sz="1800" kern="0" spc="300" dirty="0"/>
            </a:br>
            <a:r>
              <a:rPr lang="sv-SE" sz="1800" kern="0" spc="300" dirty="0"/>
              <a:t>OCH UTMANINGAR </a:t>
            </a: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9" name="Rektangel 8">
            <a:extLst>
              <a:ext uri="{FF2B5EF4-FFF2-40B4-BE49-F238E27FC236}">
                <a16:creationId xmlns:a16="http://schemas.microsoft.com/office/drawing/2014/main" id="{C4B54748-FDA7-E540-9D52-36B13AB0200A}"/>
              </a:ext>
            </a:extLst>
          </p:cNvPr>
          <p:cNvSpPr/>
          <p:nvPr/>
        </p:nvSpPr>
        <p:spPr>
          <a:xfrm>
            <a:off x="1949992" y="2764485"/>
            <a:ext cx="6386872" cy="3754874"/>
          </a:xfrm>
          <a:prstGeom prst="rect">
            <a:avLst/>
          </a:prstGeom>
        </p:spPr>
        <p:txBody>
          <a:bodyPr wrap="square">
            <a:spAutoFit/>
          </a:bodyPr>
          <a:lstStyle/>
          <a:p>
            <a:pPr marL="285750" indent="-285750" algn="l">
              <a:buFont typeface="Arial" panose="020B0604020202020204" pitchFamily="34" charset="0"/>
              <a:buChar char="•"/>
            </a:pPr>
            <a:r>
              <a:rPr lang="sv-SE" sz="1400" b="1" dirty="0">
                <a:ea typeface="Verdana" panose="020B0604030504040204" pitchFamily="34" charset="0"/>
                <a:cs typeface="Verdana" panose="020B0604030504040204" pitchFamily="34" charset="0"/>
              </a:rPr>
              <a:t>Utbredd digitalisering. </a:t>
            </a:r>
            <a:r>
              <a:rPr lang="sv-SE" sz="1400" dirty="0">
                <a:ea typeface="Verdana" panose="020B0604030504040204" pitchFamily="34" charset="0"/>
                <a:cs typeface="Verdana" panose="020B0604030504040204" pitchFamily="34" charset="0"/>
              </a:rPr>
              <a:t>Sverige</a:t>
            </a:r>
            <a:r>
              <a:rPr lang="sv-SE" sz="1400" b="1" dirty="0">
                <a:ea typeface="Verdana" panose="020B0604030504040204" pitchFamily="34" charset="0"/>
                <a:cs typeface="Verdana" panose="020B0604030504040204" pitchFamily="34" charset="0"/>
              </a:rPr>
              <a:t> </a:t>
            </a:r>
            <a:r>
              <a:rPr lang="sv-SE" sz="1400" dirty="0">
                <a:ea typeface="Verdana" panose="020B0604030504040204" pitchFamily="34" charset="0"/>
                <a:cs typeface="Verdana" panose="020B0604030504040204" pitchFamily="34" charset="0"/>
              </a:rPr>
              <a:t>är en av de främsta digitala ekonomierna i EU och invånarna känner sig överlag delaktiga i det digitala samhället</a:t>
            </a:r>
          </a:p>
          <a:p>
            <a:pPr marL="285750" indent="-285750" algn="l">
              <a:buFont typeface="Arial" panose="020B0604020202020204" pitchFamily="34" charset="0"/>
              <a:buChar char="•"/>
            </a:pPr>
            <a:r>
              <a:rPr lang="sv-SE" sz="1400" b="1" dirty="0"/>
              <a:t>Användningen av digitala e-hälsotjänster </a:t>
            </a:r>
            <a:r>
              <a:rPr lang="sv-SE" sz="1400" dirty="0"/>
              <a:t>ökar men det finns ingen tydlig bild av effekterna</a:t>
            </a:r>
          </a:p>
          <a:p>
            <a:pPr marL="285750" indent="-285750" algn="l">
              <a:buFont typeface="Arial" panose="020B0604020202020204" pitchFamily="34" charset="0"/>
              <a:buChar char="•"/>
            </a:pPr>
            <a:r>
              <a:rPr lang="sv-SE" sz="1400" b="1" dirty="0">
                <a:ea typeface="Verdana" panose="020B0604030504040204" pitchFamily="34" charset="0"/>
                <a:cs typeface="Verdana" panose="020B0604030504040204" pitchFamily="34" charset="0"/>
              </a:rPr>
              <a:t>Välmående- och </a:t>
            </a:r>
            <a:r>
              <a:rPr lang="sv-SE" sz="1400" b="1" dirty="0" err="1">
                <a:ea typeface="Verdana" panose="020B0604030504040204" pitchFamily="34" charset="0"/>
                <a:cs typeface="Verdana" panose="020B0604030504040204" pitchFamily="34" charset="0"/>
              </a:rPr>
              <a:t>hälsoappar</a:t>
            </a:r>
            <a:r>
              <a:rPr lang="sv-SE" sz="1400" b="1" dirty="0">
                <a:ea typeface="Verdana" panose="020B0604030504040204" pitchFamily="34" charset="0"/>
                <a:cs typeface="Verdana" panose="020B0604030504040204" pitchFamily="34" charset="0"/>
              </a:rPr>
              <a:t> ökar. </a:t>
            </a:r>
            <a:r>
              <a:rPr lang="sv-SE" sz="1400" dirty="0">
                <a:ea typeface="Verdana" panose="020B0604030504040204" pitchFamily="34" charset="0"/>
                <a:cs typeface="Verdana" panose="020B0604030504040204" pitchFamily="34" charset="0"/>
              </a:rPr>
              <a:t>Det finns ingen samlad bild eller kartläggning av användningen</a:t>
            </a:r>
          </a:p>
          <a:p>
            <a:pPr marL="285750" indent="-285750" algn="l">
              <a:buFont typeface="Arial" panose="020B0604020202020204" pitchFamily="34" charset="0"/>
              <a:buChar char="•"/>
            </a:pPr>
            <a:r>
              <a:rPr lang="sv-SE" sz="1400" b="1" dirty="0"/>
              <a:t>Data samlas in av </a:t>
            </a:r>
            <a:r>
              <a:rPr lang="sv-SE" sz="1400" b="1" dirty="0">
                <a:ea typeface="Verdana" panose="020B0604030504040204" pitchFamily="34" charset="0"/>
                <a:cs typeface="Verdana" panose="020B0604030504040204" pitchFamily="34" charset="0"/>
              </a:rPr>
              <a:t>stora teknologibolag</a:t>
            </a:r>
            <a:r>
              <a:rPr lang="sv-SE" sz="1400" dirty="0">
                <a:ea typeface="Verdana" panose="020B0604030504040204" pitchFamily="34" charset="0"/>
                <a:cs typeface="Verdana" panose="020B0604030504040204" pitchFamily="34" charset="0"/>
              </a:rPr>
              <a:t> som blir underlag i utvecklingen av nästa generations avancerade smarta produkter </a:t>
            </a:r>
          </a:p>
          <a:p>
            <a:pPr marL="285750" indent="-285750" algn="l">
              <a:buFont typeface="Arial" panose="020B0604020202020204" pitchFamily="34" charset="0"/>
              <a:buChar char="•"/>
            </a:pPr>
            <a:r>
              <a:rPr lang="sv-SE" sz="1400" b="1" dirty="0">
                <a:ea typeface="Verdana" panose="020B0604030504040204" pitchFamily="34" charset="0"/>
                <a:cs typeface="Verdana" panose="020B0604030504040204" pitchFamily="34" charset="0"/>
              </a:rPr>
              <a:t>Många</a:t>
            </a:r>
            <a:r>
              <a:rPr lang="sv-SE" sz="1400" dirty="0">
                <a:ea typeface="Verdana" panose="020B0604030504040204" pitchFamily="34" charset="0"/>
                <a:cs typeface="Verdana" panose="020B0604030504040204" pitchFamily="34" charset="0"/>
              </a:rPr>
              <a:t> </a:t>
            </a:r>
            <a:r>
              <a:rPr lang="sv-SE" sz="1400" b="1" dirty="0">
                <a:ea typeface="Verdana" panose="020B0604030504040204" pitchFamily="34" charset="0"/>
                <a:cs typeface="Verdana" panose="020B0604030504040204" pitchFamily="34" charset="0"/>
              </a:rPr>
              <a:t>offentliga aktörer arbetar </a:t>
            </a:r>
            <a:r>
              <a:rPr lang="sv-SE" sz="1400" dirty="0">
                <a:ea typeface="Verdana" panose="020B0604030504040204" pitchFamily="34" charset="0"/>
                <a:cs typeface="Verdana" panose="020B0604030504040204" pitchFamily="34" charset="0"/>
              </a:rPr>
              <a:t>med digitaliseringsfrågor och AI-kartläggning men definitioner och tolkningar är olika</a:t>
            </a:r>
          </a:p>
          <a:p>
            <a:pPr marL="285750" indent="-285750" algn="l">
              <a:buFont typeface="Arial" panose="020B0604020202020204" pitchFamily="34" charset="0"/>
              <a:buChar char="•"/>
            </a:pPr>
            <a:r>
              <a:rPr lang="sv-SE" sz="1400" b="1" dirty="0"/>
              <a:t>Samverkan och digitalisering </a:t>
            </a:r>
            <a:r>
              <a:rPr lang="sv-SE" sz="1400" dirty="0"/>
              <a:t>över vårdgivargränser är beroende av att det finns incitament för detta</a:t>
            </a:r>
          </a:p>
          <a:p>
            <a:pPr marL="342900" indent="-342900" algn="l">
              <a:buFont typeface="Arial" panose="020B0604020202020204" pitchFamily="34" charset="0"/>
              <a:buChar char="•"/>
            </a:pPr>
            <a:endParaRPr lang="sv-SE" sz="1400" dirty="0">
              <a:ea typeface="Verdana" panose="020B0604030504040204" pitchFamily="34" charset="0"/>
              <a:cs typeface="Verdana" panose="020B0604030504040204" pitchFamily="34" charset="0"/>
            </a:endParaRPr>
          </a:p>
        </p:txBody>
      </p:sp>
      <p:pic>
        <p:nvPicPr>
          <p:cNvPr id="26" name="Bildobjekt 25">
            <a:extLst>
              <a:ext uri="{FF2B5EF4-FFF2-40B4-BE49-F238E27FC236}">
                <a16:creationId xmlns:a16="http://schemas.microsoft.com/office/drawing/2014/main" id="{018A7C0C-756B-1A4C-98BF-ACE745E31261}"/>
              </a:ext>
            </a:extLst>
          </p:cNvPr>
          <p:cNvPicPr>
            <a:picLocks noChangeAspect="1"/>
          </p:cNvPicPr>
          <p:nvPr/>
        </p:nvPicPr>
        <p:blipFill rotWithShape="1">
          <a:blip r:embed="rId3">
            <a:extLst>
              <a:ext uri="{28A0092B-C50C-407E-A947-70E740481C1C}">
                <a14:useLocalDpi xmlns:a14="http://schemas.microsoft.com/office/drawing/2010/main" val="0"/>
              </a:ext>
            </a:extLst>
          </a:blip>
          <a:srcRect t="3440"/>
          <a:stretch/>
        </p:blipFill>
        <p:spPr>
          <a:xfrm>
            <a:off x="8625688" y="2123186"/>
            <a:ext cx="3201164" cy="4134865"/>
          </a:xfrm>
          <a:prstGeom prst="rect">
            <a:avLst/>
          </a:prstGeom>
        </p:spPr>
      </p:pic>
      <p:pic>
        <p:nvPicPr>
          <p:cNvPr id="16" name="Bildobjekt 15">
            <a:extLst>
              <a:ext uri="{FF2B5EF4-FFF2-40B4-BE49-F238E27FC236}">
                <a16:creationId xmlns:a16="http://schemas.microsoft.com/office/drawing/2014/main" id="{52325788-28E4-F544-8ED2-D89BAC6E3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360236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B6EDD938-88C3-074F-8E8F-7C582FF3B6A7}"/>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A25E611-CD0C-FC47-B113-BCDCA2A3A7DD}"/>
              </a:ext>
            </a:extLst>
          </p:cNvPr>
          <p:cNvSpPr>
            <a:spLocks noGrp="1"/>
          </p:cNvSpPr>
          <p:nvPr>
            <p:ph type="sldNum" sz="quarter" idx="12"/>
          </p:nvPr>
        </p:nvSpPr>
        <p:spPr/>
        <p:txBody>
          <a:bodyPr/>
          <a:lstStyle/>
          <a:p>
            <a:fld id="{DDBEBB44-B4B5-45AD-87A9-3B8A569A17F0}" type="slidenum">
              <a:rPr lang="sv-SE" smtClean="0"/>
              <a:pPr/>
              <a:t>12</a:t>
            </a:fld>
            <a:endParaRPr lang="sv-SE" dirty="0"/>
          </a:p>
        </p:txBody>
      </p:sp>
      <p:sp>
        <p:nvSpPr>
          <p:cNvPr id="7" name="Title 6">
            <a:extLst>
              <a:ext uri="{FF2B5EF4-FFF2-40B4-BE49-F238E27FC236}">
                <a16:creationId xmlns:a16="http://schemas.microsoft.com/office/drawing/2014/main" id="{1EF6F51C-2E83-5146-946F-8B0044C1A0E9}"/>
              </a:ext>
            </a:extLst>
          </p:cNvPr>
          <p:cNvSpPr txBox="1">
            <a:spLocks/>
          </p:cNvSpPr>
          <p:nvPr/>
        </p:nvSpPr>
        <p:spPr bwMode="auto">
          <a:xfrm>
            <a:off x="2436931" y="1854370"/>
            <a:ext cx="4990564"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r>
              <a:rPr lang="sv-SE" sz="1800" kern="0" spc="300" dirty="0"/>
              <a:t>NÅGRA EXEMPEL PÅ PÅGÅENDE VERKSAMHETSUTVECKLING OCH DIGITALISERING</a:t>
            </a:r>
            <a:r>
              <a:rPr lang="sv-SE" sz="1800"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23" name="Bildobjekt 22">
            <a:extLst>
              <a:ext uri="{FF2B5EF4-FFF2-40B4-BE49-F238E27FC236}">
                <a16:creationId xmlns:a16="http://schemas.microsoft.com/office/drawing/2014/main" id="{C4F45F18-717E-184F-85BF-C75D7FAC8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276" y="2114676"/>
            <a:ext cx="3073400" cy="4191000"/>
          </a:xfrm>
          <a:prstGeom prst="rect">
            <a:avLst/>
          </a:prstGeom>
        </p:spPr>
      </p:pic>
      <p:sp>
        <p:nvSpPr>
          <p:cNvPr id="10" name="Rektangel 9">
            <a:extLst>
              <a:ext uri="{FF2B5EF4-FFF2-40B4-BE49-F238E27FC236}">
                <a16:creationId xmlns:a16="http://schemas.microsoft.com/office/drawing/2014/main" id="{DF594D78-4011-CF49-90E8-B38F14F606EA}"/>
              </a:ext>
            </a:extLst>
          </p:cNvPr>
          <p:cNvSpPr/>
          <p:nvPr/>
        </p:nvSpPr>
        <p:spPr>
          <a:xfrm>
            <a:off x="2066586" y="2946548"/>
            <a:ext cx="6259358" cy="3108543"/>
          </a:xfrm>
          <a:prstGeom prst="rect">
            <a:avLst/>
          </a:prstGeom>
        </p:spPr>
        <p:txBody>
          <a:bodyPr wrap="square">
            <a:spAutoFit/>
          </a:bodyPr>
          <a:lstStyle/>
          <a:p>
            <a:pPr marL="285750" indent="-285750" algn="l">
              <a:buFont typeface="Arial" panose="020B0604020202020204" pitchFamily="34" charset="0"/>
              <a:buChar char="•"/>
            </a:pPr>
            <a:r>
              <a:rPr lang="sv-SE" sz="1400" b="1" dirty="0"/>
              <a:t>E-tjänster för invånare </a:t>
            </a:r>
            <a:r>
              <a:rPr lang="sv-SE" sz="1400" dirty="0"/>
              <a:t>och </a:t>
            </a:r>
            <a:r>
              <a:rPr lang="sv-SE" sz="1400" b="1" dirty="0"/>
              <a:t>patienter </a:t>
            </a:r>
            <a:endParaRPr lang="sv-SE" sz="1400" dirty="0"/>
          </a:p>
          <a:p>
            <a:pPr marL="285750" indent="-285750" algn="l">
              <a:buFont typeface="Arial" panose="020B0604020202020204" pitchFamily="34" charset="0"/>
              <a:buChar char="•"/>
            </a:pPr>
            <a:r>
              <a:rPr lang="sv-SE" sz="1400" b="1" dirty="0"/>
              <a:t>Verksamhetsutveckling</a:t>
            </a:r>
            <a:r>
              <a:rPr lang="sv-SE" sz="1400" dirty="0"/>
              <a:t> sker från nationell kunskapsstyrning till den enskilda vårdgivarens egna utvecklingsansvar </a:t>
            </a:r>
          </a:p>
          <a:p>
            <a:pPr marL="285750" indent="-285750" algn="l">
              <a:buFont typeface="Arial" panose="020B0604020202020204" pitchFamily="34" charset="0"/>
              <a:buChar char="•"/>
            </a:pPr>
            <a:r>
              <a:rPr lang="sv-SE" sz="1400" b="1" dirty="0"/>
              <a:t>Innovationsarbete </a:t>
            </a:r>
            <a:r>
              <a:rPr lang="sv-SE" sz="1400" dirty="0"/>
              <a:t>sker regionalt och lokalt</a:t>
            </a:r>
          </a:p>
          <a:p>
            <a:pPr marL="285750" indent="-285750" algn="l">
              <a:buFont typeface="Arial" panose="020B0604020202020204" pitchFamily="34" charset="0"/>
              <a:buChar char="•"/>
            </a:pPr>
            <a:r>
              <a:rPr lang="sv-SE" sz="1400" b="1" dirty="0"/>
              <a:t>Centrum för hälsodata </a:t>
            </a:r>
            <a:r>
              <a:rPr lang="sv-SE" sz="1400" dirty="0"/>
              <a:t>där tillgång till data är viktigt för bland annat forskning</a:t>
            </a:r>
          </a:p>
          <a:p>
            <a:pPr marL="285750" indent="-285750" algn="l">
              <a:buFont typeface="Arial" panose="020B0604020202020204" pitchFamily="34" charset="0"/>
              <a:buChar char="•"/>
            </a:pPr>
            <a:r>
              <a:rPr lang="sv-SE" sz="1400" b="1" dirty="0"/>
              <a:t>Samordning av IT </a:t>
            </a:r>
            <a:r>
              <a:rPr lang="sv-SE" sz="1400" dirty="0"/>
              <a:t>och förvaltningsstyrning över vårdgivargränser</a:t>
            </a:r>
          </a:p>
          <a:p>
            <a:pPr marL="285750" indent="-285750" algn="l">
              <a:buFont typeface="Arial" panose="020B0604020202020204" pitchFamily="34" charset="0"/>
              <a:buChar char="•"/>
            </a:pPr>
            <a:r>
              <a:rPr lang="sv-SE" sz="1400" dirty="0"/>
              <a:t>Vidareutveckling och upphandling av IT</a:t>
            </a:r>
          </a:p>
          <a:p>
            <a:pPr marL="285750" indent="-285750" algn="l">
              <a:buFont typeface="Arial" panose="020B0604020202020204" pitchFamily="34" charset="0"/>
              <a:buChar char="•"/>
            </a:pPr>
            <a:r>
              <a:rPr lang="sv-SE" sz="1400" b="1" dirty="0"/>
              <a:t>Samordning </a:t>
            </a:r>
            <a:r>
              <a:rPr lang="sv-SE" sz="1400" dirty="0"/>
              <a:t>och gemensamt arbete med </a:t>
            </a:r>
            <a:r>
              <a:rPr lang="sv-SE" sz="1400" b="1" dirty="0"/>
              <a:t>masterdata, informatik och hälsoinformatik </a:t>
            </a:r>
          </a:p>
        </p:txBody>
      </p:sp>
      <p:pic>
        <p:nvPicPr>
          <p:cNvPr id="14" name="Bildobjekt 13">
            <a:extLst>
              <a:ext uri="{FF2B5EF4-FFF2-40B4-BE49-F238E27FC236}">
                <a16:creationId xmlns:a16="http://schemas.microsoft.com/office/drawing/2014/main" id="{32D4193A-2384-D942-90C9-ED37D9990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162505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808822B8-684A-2E49-ABA6-B13053E7793F}"/>
              </a:ext>
            </a:extLst>
          </p:cNvPr>
          <p:cNvSpPr>
            <a:spLocks noGrp="1"/>
          </p:cNvSpPr>
          <p:nvPr>
            <p:ph type="ftr"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Hälso- och sjukvårdsförvaltningen</a:t>
            </a:r>
          </a:p>
        </p:txBody>
      </p:sp>
      <p:sp>
        <p:nvSpPr>
          <p:cNvPr id="6" name="Platshållare för bildnummer 5">
            <a:extLst>
              <a:ext uri="{FF2B5EF4-FFF2-40B4-BE49-F238E27FC236}">
                <a16:creationId xmlns:a16="http://schemas.microsoft.com/office/drawing/2014/main" id="{324F399E-3289-874C-B4E9-C7C7B2CEE82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11" name="Title 6">
            <a:extLst>
              <a:ext uri="{FF2B5EF4-FFF2-40B4-BE49-F238E27FC236}">
                <a16:creationId xmlns:a16="http://schemas.microsoft.com/office/drawing/2014/main" id="{C6639717-47F7-0441-AD49-7EE3C47F53EB}"/>
              </a:ext>
            </a:extLst>
          </p:cNvPr>
          <p:cNvSpPr txBox="1">
            <a:spLocks/>
          </p:cNvSpPr>
          <p:nvPr/>
        </p:nvSpPr>
        <p:spPr bwMode="auto">
          <a:xfrm>
            <a:off x="2287522" y="1128517"/>
            <a:ext cx="8871417" cy="97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000" b="0" i="0" u="none" strike="noStrike" kern="0" cap="none" spc="300" normalizeH="0" baseline="0" noProof="0" dirty="0">
              <a:ln>
                <a:noFill/>
              </a:ln>
              <a:solidFill>
                <a:srgbClr val="000000"/>
              </a:solidFill>
              <a:effectLst/>
              <a:uLnTx/>
              <a:uFillTx/>
              <a:latin typeface="Verdana"/>
              <a:ea typeface="Geneva"/>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sv-SE" sz="1800" b="0" i="0" u="none" strike="noStrike" kern="0" cap="none" spc="300" normalizeH="0" baseline="0" noProof="0" dirty="0">
                <a:ln>
                  <a:noFill/>
                </a:ln>
                <a:solidFill>
                  <a:srgbClr val="000000"/>
                </a:solidFill>
                <a:effectLst/>
                <a:uLnTx/>
                <a:uFillTx/>
                <a:latin typeface="Verdana"/>
                <a:ea typeface="Geneva"/>
                <a:cs typeface="+mj-cs"/>
              </a:rPr>
              <a:t>DEN SMARTA STADENS INFRASTRUKTUR OCH KAPACITET ÄR EN FÖRUTSÄTTNING FÖR DIGITALA TJÄNSTER ÅR 2040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800" b="0" i="0" u="none" strike="noStrike" kern="0" cap="none" spc="300" normalizeH="0" baseline="0" noProof="0" dirty="0">
                <a:ln>
                  <a:noFill/>
                </a:ln>
                <a:solidFill>
                  <a:srgbClr val="000000"/>
                </a:solidFill>
                <a:effectLst/>
                <a:uLnTx/>
                <a:uFillTx/>
                <a:latin typeface="Verdana"/>
                <a:ea typeface="Geneva"/>
                <a:cs typeface="+mj-cs"/>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800" b="0" i="0" u="none" strike="noStrike" kern="0" cap="none" spc="300" normalizeH="0" baseline="0" noProof="0" dirty="0">
                <a:ln>
                  <a:noFill/>
                </a:ln>
                <a:solidFill>
                  <a:srgbClr val="000000"/>
                </a:solidFill>
                <a:effectLst/>
                <a:uLnTx/>
                <a:uFillTx/>
                <a:latin typeface="Verdana"/>
                <a:ea typeface="Geneva"/>
                <a:cs typeface="+mj-cs"/>
              </a:rPr>
              <a:t>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457200" marR="0" lvl="0" indent="-4572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457200" marR="0" lvl="0" indent="-4572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457200" marR="0" lvl="1" indent="0" algn="l" defTabSz="914400" rtl="0" eaLnBrk="1" fontAlgn="base" latinLnBrk="0" hangingPunct="1">
              <a:lnSpc>
                <a:spcPct val="90000"/>
              </a:lnSpc>
              <a:spcBef>
                <a:spcPct val="0"/>
              </a:spcBef>
              <a:spcAft>
                <a:spcPct val="0"/>
              </a:spcAft>
              <a:buClrTx/>
              <a:buSzTx/>
              <a:buFontTx/>
              <a:buNone/>
              <a:tabLst/>
              <a:defRPr/>
            </a:pPr>
            <a:endParaRPr kumimoji="0" lang="sv-SE" sz="1800" b="0" i="0" u="none" strike="noStrike" kern="0" cap="none" spc="300" normalizeH="0" baseline="0" noProof="0" dirty="0">
              <a:ln>
                <a:noFill/>
              </a:ln>
              <a:solidFill>
                <a:srgbClr val="000000"/>
              </a:solidFill>
              <a:effectLst/>
              <a:uLnTx/>
              <a:uFillTx/>
              <a:latin typeface="Verdana"/>
              <a:ea typeface="Geneva" pitchFamily="1" charset="-128"/>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3200" b="0" i="0" u="none" strike="noStrike" kern="0" cap="none" spc="300" normalizeH="0" baseline="0" noProof="0" dirty="0">
              <a:ln>
                <a:noFill/>
              </a:ln>
              <a:solidFill>
                <a:srgbClr val="000000"/>
              </a:solidFill>
              <a:effectLst/>
              <a:uLnTx/>
              <a:uFillTx/>
              <a:latin typeface="Verdana"/>
              <a:ea typeface="Geneva"/>
              <a:cs typeface="+mj-cs"/>
            </a:endParaRPr>
          </a:p>
        </p:txBody>
      </p:sp>
      <p:pic>
        <p:nvPicPr>
          <p:cNvPr id="17" name="Bildobjekt 16">
            <a:extLst>
              <a:ext uri="{FF2B5EF4-FFF2-40B4-BE49-F238E27FC236}">
                <a16:creationId xmlns:a16="http://schemas.microsoft.com/office/drawing/2014/main" id="{52A8ACA4-1067-2745-B69D-DE6923E35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
        <p:nvSpPr>
          <p:cNvPr id="12" name="Rektangel 11">
            <a:extLst>
              <a:ext uri="{FF2B5EF4-FFF2-40B4-BE49-F238E27FC236}">
                <a16:creationId xmlns:a16="http://schemas.microsoft.com/office/drawing/2014/main" id="{B4857DF2-4E02-4CC0-829E-2156FFBD3670}"/>
              </a:ext>
            </a:extLst>
          </p:cNvPr>
          <p:cNvSpPr/>
          <p:nvPr/>
        </p:nvSpPr>
        <p:spPr>
          <a:xfrm>
            <a:off x="1780940" y="5820373"/>
            <a:ext cx="8817971" cy="846386"/>
          </a:xfrm>
          <a:prstGeom prst="rect">
            <a:avLst/>
          </a:prstGeom>
        </p:spPr>
        <p:txBody>
          <a:bodyPr wrap="square">
            <a:spAutoFit/>
          </a:bodyPr>
          <a:lstStyle/>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Den smarta staden är en del av det digitala ekosystemet för invånare och patienter</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I Region Stockholm beskrivs den smarta staden och framtida krav på samhällsservice och digitalisering i en regional utvecklingsplan – RUFS 2050 </a:t>
            </a:r>
          </a:p>
        </p:txBody>
      </p:sp>
      <p:grpSp>
        <p:nvGrpSpPr>
          <p:cNvPr id="8" name="Grupp 7">
            <a:extLst>
              <a:ext uri="{FF2B5EF4-FFF2-40B4-BE49-F238E27FC236}">
                <a16:creationId xmlns:a16="http://schemas.microsoft.com/office/drawing/2014/main" id="{C4F0C1D5-D3CC-4221-B9EE-F6B68B4E6024}"/>
              </a:ext>
            </a:extLst>
          </p:cNvPr>
          <p:cNvGrpSpPr/>
          <p:nvPr/>
        </p:nvGrpSpPr>
        <p:grpSpPr>
          <a:xfrm>
            <a:off x="2583713" y="2208114"/>
            <a:ext cx="7389628" cy="3493300"/>
            <a:chOff x="2583713" y="2208114"/>
            <a:chExt cx="7389628" cy="3493300"/>
          </a:xfrm>
        </p:grpSpPr>
        <p:pic>
          <p:nvPicPr>
            <p:cNvPr id="13" name="Bildobjekt 12">
              <a:extLst>
                <a:ext uri="{FF2B5EF4-FFF2-40B4-BE49-F238E27FC236}">
                  <a16:creationId xmlns:a16="http://schemas.microsoft.com/office/drawing/2014/main" id="{CC635C82-6F70-43EE-BF96-C8FD8764E05A}"/>
                </a:ext>
              </a:extLst>
            </p:cNvPr>
            <p:cNvPicPr>
              <a:picLocks noChangeAspect="1"/>
            </p:cNvPicPr>
            <p:nvPr/>
          </p:nvPicPr>
          <p:blipFill rotWithShape="1">
            <a:blip r:embed="rId4"/>
            <a:srcRect l="53427" t="41551" r="12093" b="30723"/>
            <a:stretch/>
          </p:blipFill>
          <p:spPr>
            <a:xfrm>
              <a:off x="2583713" y="2358972"/>
              <a:ext cx="7389628" cy="3342442"/>
            </a:xfrm>
            <a:prstGeom prst="rect">
              <a:avLst/>
            </a:prstGeom>
          </p:spPr>
        </p:pic>
        <p:sp>
          <p:nvSpPr>
            <p:cNvPr id="7" name="Rektangel 6">
              <a:extLst>
                <a:ext uri="{FF2B5EF4-FFF2-40B4-BE49-F238E27FC236}">
                  <a16:creationId xmlns:a16="http://schemas.microsoft.com/office/drawing/2014/main" id="{71E45B8E-24A6-47C1-9EC7-AD30085A1889}"/>
                </a:ext>
              </a:extLst>
            </p:cNvPr>
            <p:cNvSpPr/>
            <p:nvPr/>
          </p:nvSpPr>
          <p:spPr bwMode="auto">
            <a:xfrm>
              <a:off x="2583713" y="2208114"/>
              <a:ext cx="3615068" cy="3260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pitchFamily="34" charset="0"/>
                <a:ea typeface="Geneva" pitchFamily="1" charset="-128"/>
                <a:cs typeface="+mn-cs"/>
              </a:endParaRPr>
            </a:p>
          </p:txBody>
        </p:sp>
      </p:grpSp>
    </p:spTree>
    <p:extLst>
      <p:ext uri="{BB962C8B-B14F-4D97-AF65-F5344CB8AC3E}">
        <p14:creationId xmlns:p14="http://schemas.microsoft.com/office/powerpoint/2010/main" val="324158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F088936-C2EF-8747-A8E6-814039EFE889}"/>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955869BD-7369-7041-8E72-57F9EE411D1F}"/>
              </a:ext>
            </a:extLst>
          </p:cNvPr>
          <p:cNvSpPr>
            <a:spLocks noGrp="1"/>
          </p:cNvSpPr>
          <p:nvPr>
            <p:ph type="sldNum" sz="quarter" idx="12"/>
          </p:nvPr>
        </p:nvSpPr>
        <p:spPr/>
        <p:txBody>
          <a:bodyPr/>
          <a:lstStyle/>
          <a:p>
            <a:fld id="{DDBEBB44-B4B5-45AD-87A9-3B8A569A17F0}" type="slidenum">
              <a:rPr lang="sv-SE" smtClean="0"/>
              <a:pPr/>
              <a:t>14</a:t>
            </a:fld>
            <a:endParaRPr lang="sv-SE" dirty="0"/>
          </a:p>
        </p:txBody>
      </p:sp>
      <p:sp>
        <p:nvSpPr>
          <p:cNvPr id="7" name="Title 6">
            <a:extLst>
              <a:ext uri="{FF2B5EF4-FFF2-40B4-BE49-F238E27FC236}">
                <a16:creationId xmlns:a16="http://schemas.microsoft.com/office/drawing/2014/main" id="{251A7A5E-32ED-4241-A0B4-1DEB5CA556E1}"/>
              </a:ext>
            </a:extLst>
          </p:cNvPr>
          <p:cNvSpPr txBox="1">
            <a:spLocks/>
          </p:cNvSpPr>
          <p:nvPr/>
        </p:nvSpPr>
        <p:spPr bwMode="auto">
          <a:xfrm>
            <a:off x="1964782" y="1303482"/>
            <a:ext cx="8262436" cy="94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800" kern="0" spc="300" dirty="0"/>
          </a:p>
          <a:p>
            <a:pPr algn="l">
              <a:lnSpc>
                <a:spcPct val="90000"/>
              </a:lnSpc>
            </a:pPr>
            <a:r>
              <a:rPr lang="sv-SE" sz="1800" kern="0" spc="300" dirty="0"/>
              <a:t>NY TEKNOLOGI KOMMER BIDRA TILL VÅRDENS UTVECKLING OCH FORTSATT VARA DEL AV PATIENTERS VARDAG 2040</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p:txBody>
      </p:sp>
      <p:pic>
        <p:nvPicPr>
          <p:cNvPr id="17" name="Bildobjekt 16">
            <a:extLst>
              <a:ext uri="{FF2B5EF4-FFF2-40B4-BE49-F238E27FC236}">
                <a16:creationId xmlns:a16="http://schemas.microsoft.com/office/drawing/2014/main" id="{E71588A0-A2CF-C640-BBAD-947BF6FC17C4}"/>
              </a:ext>
            </a:extLst>
          </p:cNvPr>
          <p:cNvPicPr>
            <a:picLocks noChangeAspect="1"/>
          </p:cNvPicPr>
          <p:nvPr/>
        </p:nvPicPr>
        <p:blipFill rotWithShape="1">
          <a:blip r:embed="rId3">
            <a:extLst>
              <a:ext uri="{28A0092B-C50C-407E-A947-70E740481C1C}">
                <a14:useLocalDpi xmlns:a14="http://schemas.microsoft.com/office/drawing/2010/main" val="0"/>
              </a:ext>
            </a:extLst>
          </a:blip>
          <a:srcRect l="8432" t="4686" r="9453"/>
          <a:stretch/>
        </p:blipFill>
        <p:spPr>
          <a:xfrm>
            <a:off x="8744469" y="2325328"/>
            <a:ext cx="2965498" cy="4086340"/>
          </a:xfrm>
          <a:prstGeom prst="rect">
            <a:avLst/>
          </a:prstGeom>
        </p:spPr>
      </p:pic>
      <p:sp>
        <p:nvSpPr>
          <p:cNvPr id="2" name="textruta 1">
            <a:extLst>
              <a:ext uri="{FF2B5EF4-FFF2-40B4-BE49-F238E27FC236}">
                <a16:creationId xmlns:a16="http://schemas.microsoft.com/office/drawing/2014/main" id="{0784B754-8DB4-4F4C-B5CA-B1C279CF2E88}"/>
              </a:ext>
            </a:extLst>
          </p:cNvPr>
          <p:cNvSpPr txBox="1"/>
          <p:nvPr/>
        </p:nvSpPr>
        <p:spPr>
          <a:xfrm>
            <a:off x="1827064" y="2564800"/>
            <a:ext cx="6579000" cy="4086340"/>
          </a:xfrm>
          <a:prstGeom prst="rect">
            <a:avLst/>
          </a:prstGeom>
          <a:noFill/>
        </p:spPr>
        <p:txBody>
          <a:bodyPr wrap="square" rtlCol="0">
            <a:noAutofit/>
          </a:bodyPr>
          <a:lstStyle/>
          <a:p>
            <a:pPr algn="l"/>
            <a:r>
              <a:rPr lang="sv-SE" sz="1400" dirty="0"/>
              <a:t>Det skulle till exempel kunna innebära</a:t>
            </a:r>
          </a:p>
          <a:p>
            <a:pPr marL="342900" indent="-342900" algn="l">
              <a:buFont typeface="Arial" panose="020B0604020202020204" pitchFamily="34" charset="0"/>
              <a:buChar char="•"/>
            </a:pPr>
            <a:r>
              <a:rPr lang="sv-SE" sz="1400" dirty="0"/>
              <a:t>Nästa generations </a:t>
            </a:r>
            <a:r>
              <a:rPr lang="sv-SE" sz="1400" b="1" dirty="0"/>
              <a:t>smarta bärbara teknik </a:t>
            </a:r>
            <a:r>
              <a:rPr lang="sv-SE" sz="1400" dirty="0"/>
              <a:t>mäter och analyserar </a:t>
            </a:r>
            <a:r>
              <a:rPr lang="sv-SE" sz="1400" b="1" dirty="0"/>
              <a:t>kroppens sensoriska inmatningar </a:t>
            </a:r>
          </a:p>
          <a:p>
            <a:pPr marL="342900" indent="-342900" algn="l">
              <a:buFont typeface="Arial" panose="020B0604020202020204" pitchFamily="34" charset="0"/>
              <a:buChar char="•"/>
            </a:pPr>
            <a:r>
              <a:rPr lang="sv-SE" sz="1400" b="1" dirty="0"/>
              <a:t>Medicinska hjälpmedel blir smartare</a:t>
            </a:r>
            <a:r>
              <a:rPr lang="sv-SE" sz="1400" dirty="0"/>
              <a:t> med hjälp av elektroniska sensorer</a:t>
            </a:r>
          </a:p>
          <a:p>
            <a:pPr marL="342900" indent="-342900" algn="l">
              <a:buFont typeface="Arial" panose="020B0604020202020204" pitchFamily="34" charset="0"/>
              <a:buChar char="•"/>
            </a:pPr>
            <a:r>
              <a:rPr lang="sv-SE" sz="1400" b="1" dirty="0"/>
              <a:t>Mer avancerad vård</a:t>
            </a:r>
            <a:r>
              <a:rPr lang="sv-SE" sz="1400" dirty="0"/>
              <a:t> flyttar ut till våra smarta hem</a:t>
            </a:r>
          </a:p>
          <a:p>
            <a:pPr marL="342900" indent="-342900" algn="l">
              <a:buFont typeface="Arial" panose="020B0604020202020204" pitchFamily="34" charset="0"/>
              <a:buChar char="•"/>
            </a:pPr>
            <a:r>
              <a:rPr lang="sv-SE" sz="1400" b="1" dirty="0"/>
              <a:t>Produktionen har automatiserats</a:t>
            </a:r>
            <a:r>
              <a:rPr lang="sv-SE" sz="1400" dirty="0"/>
              <a:t> och robotiserats i högre grad </a:t>
            </a:r>
          </a:p>
          <a:p>
            <a:pPr marL="342900" indent="-342900" algn="l">
              <a:buFont typeface="Arial" panose="020B0604020202020204" pitchFamily="34" charset="0"/>
              <a:buChar char="•"/>
            </a:pPr>
            <a:r>
              <a:rPr lang="sv-SE" sz="1400" b="1" dirty="0"/>
              <a:t>Medicinskt ansvar </a:t>
            </a:r>
            <a:r>
              <a:rPr lang="sv-SE" sz="1400" dirty="0"/>
              <a:t>och </a:t>
            </a:r>
            <a:r>
              <a:rPr lang="sv-SE" sz="1400" b="1" dirty="0"/>
              <a:t>regulatoriska ramverk </a:t>
            </a:r>
            <a:r>
              <a:rPr lang="sv-SE" sz="1400" dirty="0"/>
              <a:t>för </a:t>
            </a:r>
            <a:r>
              <a:rPr lang="sv-SE" sz="1400" b="1" dirty="0"/>
              <a:t>AI</a:t>
            </a:r>
            <a:r>
              <a:rPr lang="sv-SE" sz="1400" dirty="0"/>
              <a:t> inom hälso- och sjukvård är på plats</a:t>
            </a:r>
          </a:p>
          <a:p>
            <a:pPr marL="342900" indent="-342900" algn="l">
              <a:buFont typeface="Arial" panose="020B0604020202020204" pitchFamily="34" charset="0"/>
              <a:buChar char="•"/>
            </a:pPr>
            <a:r>
              <a:rPr lang="sv-SE" sz="1400" b="1" dirty="0"/>
              <a:t>AI </a:t>
            </a:r>
            <a:r>
              <a:rPr lang="sv-SE" sz="1400" dirty="0"/>
              <a:t>kan </a:t>
            </a:r>
            <a:r>
              <a:rPr lang="sv-SE" sz="1400" b="1" dirty="0"/>
              <a:t>assistera och förstärka </a:t>
            </a:r>
            <a:r>
              <a:rPr lang="sv-SE" sz="1400" dirty="0"/>
              <a:t>vårdens arbete</a:t>
            </a:r>
            <a:endParaRPr lang="sv-SE" sz="1400" b="1" kern="0" dirty="0"/>
          </a:p>
          <a:p>
            <a:pPr marL="342900" indent="-342900" algn="l">
              <a:buFont typeface="Arial" panose="020B0604020202020204" pitchFamily="34" charset="0"/>
              <a:buChar char="•"/>
            </a:pPr>
            <a:r>
              <a:rPr lang="sv-SE" sz="1400" b="1" dirty="0"/>
              <a:t>Digitala tvillingar, virtuell eller förstärkt verklighet </a:t>
            </a:r>
            <a:r>
              <a:rPr lang="sv-SE" sz="1400" dirty="0"/>
              <a:t>bidrar till att </a:t>
            </a:r>
            <a:r>
              <a:rPr lang="sv-SE" sz="1400" b="1" dirty="0"/>
              <a:t>åskådliggöra patientens hälsotillstånd</a:t>
            </a:r>
            <a:endParaRPr lang="sv-SE" sz="1400" dirty="0"/>
          </a:p>
          <a:p>
            <a:pPr marL="342900" indent="-342900" algn="l">
              <a:buFont typeface="Arial" panose="020B0604020202020204" pitchFamily="34" charset="0"/>
              <a:buChar char="•"/>
            </a:pPr>
            <a:r>
              <a:rPr lang="sv-SE" sz="1400" b="1" dirty="0"/>
              <a:t>Fusion av teknologier</a:t>
            </a:r>
            <a:r>
              <a:rPr lang="sv-SE" sz="1400" dirty="0"/>
              <a:t> </a:t>
            </a:r>
            <a:r>
              <a:rPr lang="sv-SE" sz="1400" b="1" dirty="0"/>
              <a:t>och system </a:t>
            </a:r>
            <a:r>
              <a:rPr lang="sv-SE" sz="1400" dirty="0"/>
              <a:t>- fysiska, biologiska och digitala</a:t>
            </a:r>
          </a:p>
          <a:p>
            <a:pPr marL="342900" indent="-342900" algn="l">
              <a:buFont typeface="Arial" panose="020B0604020202020204" pitchFamily="34" charset="0"/>
              <a:buChar char="•"/>
            </a:pPr>
            <a:endParaRPr lang="sv-SE" sz="1400" dirty="0"/>
          </a:p>
        </p:txBody>
      </p:sp>
      <p:pic>
        <p:nvPicPr>
          <p:cNvPr id="16" name="Bildobjekt 15">
            <a:extLst>
              <a:ext uri="{FF2B5EF4-FFF2-40B4-BE49-F238E27FC236}">
                <a16:creationId xmlns:a16="http://schemas.microsoft.com/office/drawing/2014/main" id="{17F1F360-60AB-774F-BDCF-9FA2D265E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53190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94E8D3-EB01-4B97-B7C9-9BC7CD4011D7}"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2020-06-08</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247E4C-788B-4A49-9CDC-725142477515}"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2020-06-08</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EAC295-B5BC-4B98-BE11-8B11DB9261CC}"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70690" y="1823594"/>
            <a:ext cx="8706953" cy="47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800" b="0" i="0" u="none" strike="noStrike" kern="0" cap="none" spc="300" normalizeH="0" baseline="0" noProof="0" dirty="0">
                <a:ln>
                  <a:noFill/>
                </a:ln>
                <a:solidFill>
                  <a:srgbClr val="000000"/>
                </a:solidFill>
                <a:effectLst/>
                <a:uLnTx/>
                <a:uFillTx/>
                <a:latin typeface="Verdana"/>
                <a:ea typeface="Geneva"/>
                <a:cs typeface="+mj-cs"/>
              </a:rPr>
              <a:t>SJU ÖVERGRIPANDE SLUTSATSER OM FRAMTIDEN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457200" marR="0" lvl="0" indent="-45720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endParaRPr kumimoji="0" lang="sv-SE" sz="1800" b="0" i="0" u="none" strike="noStrike" kern="0" cap="none" spc="0" normalizeH="0" baseline="0" noProof="0" dirty="0">
              <a:ln>
                <a:noFill/>
              </a:ln>
              <a:solidFill>
                <a:srgbClr val="000000"/>
              </a:solidFill>
              <a:effectLst/>
              <a:uLnTx/>
              <a:uFillTx/>
              <a:latin typeface="Verdana"/>
              <a:ea typeface="Genev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3200" b="0" i="0" u="none" strike="noStrike" kern="0" cap="none" spc="300" normalizeH="0" baseline="0" noProof="0" dirty="0">
              <a:ln>
                <a:noFill/>
              </a:ln>
              <a:solidFill>
                <a:srgbClr val="000000"/>
              </a:solidFill>
              <a:effectLst/>
              <a:uLnTx/>
              <a:uFillTx/>
              <a:latin typeface="Verdana"/>
              <a:ea typeface="Geneva"/>
              <a:cs typeface="+mj-cs"/>
            </a:endParaRPr>
          </a:p>
        </p:txBody>
      </p:sp>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A088CD-CCDE-49E5-84E6-67161CD99BDA}"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Hälso- och sjukvårdsförvaltningen</a:t>
            </a:r>
          </a:p>
        </p:txBody>
      </p:sp>
      <p:sp>
        <p:nvSpPr>
          <p:cNvPr id="4" name="textruta 3">
            <a:extLst>
              <a:ext uri="{FF2B5EF4-FFF2-40B4-BE49-F238E27FC236}">
                <a16:creationId xmlns:a16="http://schemas.microsoft.com/office/drawing/2014/main" id="{AA3E5697-DC23-CE42-90A3-62552FE74A1E}"/>
              </a:ext>
            </a:extLst>
          </p:cNvPr>
          <p:cNvSpPr txBox="1"/>
          <p:nvPr/>
        </p:nvSpPr>
        <p:spPr>
          <a:xfrm>
            <a:off x="1970690" y="2465181"/>
            <a:ext cx="6142197" cy="3736562"/>
          </a:xfrm>
          <a:prstGeom prst="rect">
            <a:avLst/>
          </a:prstGeom>
          <a:noFill/>
        </p:spPr>
        <p:txBody>
          <a:bodyPr wrap="square" rtlCol="0">
            <a:noAutofit/>
          </a:bodyPr>
          <a:lstStyle/>
          <a:p>
            <a:pPr marL="228600" marR="0" lvl="0" indent="-228600" algn="l" defTabSz="914400" rtl="0" eaLnBrk="0" fontAlgn="base" latinLnBrk="0" hangingPunct="0">
              <a:lnSpc>
                <a:spcPct val="100000"/>
              </a:lnSpc>
              <a:spcBef>
                <a:spcPct val="50000"/>
              </a:spcBef>
              <a:spcAft>
                <a:spcPct val="0"/>
              </a:spcAft>
              <a:buClrTx/>
              <a:buSzTx/>
              <a:buFontTx/>
              <a:buAutoNum type="arabicPeriod"/>
              <a:tabLst/>
              <a:defRPr/>
            </a:pP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Monopolet på insamling och analys av hälsodata kan förskjutas</a:t>
            </a: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 från hälso- och sjukvården till andra aktörer</a:t>
            </a:r>
          </a:p>
          <a:p>
            <a:pPr marL="228600" marR="0" lvl="0" indent="-228600" algn="l" defTabSz="914400" rtl="0" eaLnBrk="0" fontAlgn="base" latinLnBrk="0" hangingPunct="0">
              <a:lnSpc>
                <a:spcPct val="100000"/>
              </a:lnSpc>
              <a:spcBef>
                <a:spcPct val="50000"/>
              </a:spcBef>
              <a:spcAft>
                <a:spcPct val="0"/>
              </a:spcAft>
              <a:buClrTx/>
              <a:buSzTx/>
              <a:buFontTx/>
              <a:buAutoNum type="arabicPeriod"/>
              <a:tabLst/>
              <a:defRPr/>
            </a:pP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Patientinflytandet ökar med mer tillgängligt hälsodata </a:t>
            </a:r>
          </a:p>
          <a:p>
            <a:pPr marL="228600" marR="0" lvl="0" indent="-228600" algn="l" defTabSz="914400" rtl="0" eaLnBrk="0" fontAlgn="base" latinLnBrk="0" hangingPunct="0">
              <a:lnSpc>
                <a:spcPct val="100000"/>
              </a:lnSpc>
              <a:spcBef>
                <a:spcPct val="50000"/>
              </a:spcBef>
              <a:spcAft>
                <a:spcPct val="0"/>
              </a:spcAft>
              <a:buClrTx/>
              <a:buSzTx/>
              <a:buFontTx/>
              <a:buAutoNum type="arabicPeriod"/>
              <a:tabLst/>
              <a:defRPr/>
            </a:pP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Hälso- och sjukvård kan ses</a:t>
            </a: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 </a:t>
            </a: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mer som en förmåga och funktion </a:t>
            </a: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än vara platsberoende</a:t>
            </a:r>
          </a:p>
          <a:p>
            <a:pPr marL="228600" marR="0" lvl="0" indent="-228600" algn="l" defTabSz="914400" rtl="0" eaLnBrk="0" fontAlgn="base" latinLnBrk="0" hangingPunct="0">
              <a:lnSpc>
                <a:spcPct val="100000"/>
              </a:lnSpc>
              <a:spcBef>
                <a:spcPct val="50000"/>
              </a:spcBef>
              <a:spcAft>
                <a:spcPct val="0"/>
              </a:spcAft>
              <a:buClrTx/>
              <a:buSzTx/>
              <a:buFontTx/>
              <a:buAutoNum type="arabicPeriod"/>
              <a:tabLst/>
              <a:defRPr/>
            </a:pP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Vården kan förskjutas </a:t>
            </a: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från sjukhus till hemmet tack vare den tekniska utvecklingen</a:t>
            </a:r>
          </a:p>
          <a:p>
            <a:pPr marL="228600" marR="0" lvl="0" indent="-228600" algn="l" defTabSz="914400" rtl="0" eaLnBrk="0" fontAlgn="base" latinLnBrk="0" hangingPunct="0">
              <a:lnSpc>
                <a:spcPct val="100000"/>
              </a:lnSpc>
              <a:spcBef>
                <a:spcPct val="50000"/>
              </a:spcBef>
              <a:spcAft>
                <a:spcPct val="0"/>
              </a:spcAft>
              <a:buClrTx/>
              <a:buSzTx/>
              <a:buFontTx/>
              <a:buAutoNum type="arabicPeriod"/>
              <a:tabLst/>
              <a:defRPr/>
            </a:pP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Gränser mellan olika aktörer </a:t>
            </a: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blir mer upplösta vilket kan ge behov av förändrade styrmodeller</a:t>
            </a:r>
          </a:p>
          <a:p>
            <a:pPr marL="228600" marR="0" lvl="0" indent="-228600" algn="l" defTabSz="914400" rtl="0" eaLnBrk="0" fontAlgn="base" latinLnBrk="0" hangingPunct="0">
              <a:lnSpc>
                <a:spcPct val="100000"/>
              </a:lnSpc>
              <a:spcBef>
                <a:spcPct val="50000"/>
              </a:spcBef>
              <a:spcAft>
                <a:spcPct val="0"/>
              </a:spcAft>
              <a:buClrTx/>
              <a:buSzTx/>
              <a:buFontTx/>
              <a:buAutoNum type="arabicPeriod"/>
              <a:tabLst/>
              <a:defRPr/>
            </a:pP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Kombination</a:t>
            </a: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 av nya teknologier samt nya sätt att visualisera stora mängder data ger möjlighet till </a:t>
            </a: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bättre analys- och beslutsstöd </a:t>
            </a:r>
          </a:p>
          <a:p>
            <a:pPr marL="228600" marR="0" lvl="0" indent="-228600" algn="l" defTabSz="914400" rtl="0" eaLnBrk="0" fontAlgn="base" latinLnBrk="0" hangingPunct="0">
              <a:lnSpc>
                <a:spcPct val="100000"/>
              </a:lnSpc>
              <a:spcBef>
                <a:spcPct val="50000"/>
              </a:spcBef>
              <a:spcAft>
                <a:spcPct val="0"/>
              </a:spcAft>
              <a:buClrTx/>
              <a:buSzTx/>
              <a:buFontTx/>
              <a:buAutoNum type="arabicPeriod"/>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Nya sätt att digitalt visualisera patientens data ger möjlighet till </a:t>
            </a:r>
            <a:r>
              <a:rPr kumimoji="0" lang="sv-SE" sz="1400" b="1"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multipanorama över specifik patient</a:t>
            </a: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pic>
        <p:nvPicPr>
          <p:cNvPr id="39" name="Bildobjekt 38">
            <a:extLst>
              <a:ext uri="{FF2B5EF4-FFF2-40B4-BE49-F238E27FC236}">
                <a16:creationId xmlns:a16="http://schemas.microsoft.com/office/drawing/2014/main" id="{191809D5-3387-7744-B1B4-79938E6B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221" y="1236973"/>
            <a:ext cx="1560401" cy="1520897"/>
          </a:xfrm>
          <a:prstGeom prst="rect">
            <a:avLst/>
          </a:prstGeom>
        </p:spPr>
      </p:pic>
      <p:pic>
        <p:nvPicPr>
          <p:cNvPr id="20" name="Bildobjekt 19">
            <a:extLst>
              <a:ext uri="{FF2B5EF4-FFF2-40B4-BE49-F238E27FC236}">
                <a16:creationId xmlns:a16="http://schemas.microsoft.com/office/drawing/2014/main" id="{394F4E75-FFF6-4098-83E6-2A35AA5E3E0A}"/>
              </a:ext>
            </a:extLst>
          </p:cNvPr>
          <p:cNvPicPr>
            <a:picLocks noChangeAspect="1"/>
          </p:cNvPicPr>
          <p:nvPr/>
        </p:nvPicPr>
        <p:blipFill rotWithShape="1">
          <a:blip r:embed="rId6">
            <a:extLst>
              <a:ext uri="{28A0092B-C50C-407E-A947-70E740481C1C}">
                <a14:useLocalDpi xmlns:a14="http://schemas.microsoft.com/office/drawing/2010/main" val="0"/>
              </a:ext>
            </a:extLst>
          </a:blip>
          <a:srcRect l="8195" r="12616"/>
          <a:stretch/>
        </p:blipFill>
        <p:spPr>
          <a:xfrm>
            <a:off x="9019497" y="2465181"/>
            <a:ext cx="2668979" cy="3736562"/>
          </a:xfrm>
          <a:prstGeom prst="rect">
            <a:avLst/>
          </a:prstGeom>
        </p:spPr>
      </p:pic>
    </p:spTree>
    <p:extLst>
      <p:ext uri="{BB962C8B-B14F-4D97-AF65-F5344CB8AC3E}">
        <p14:creationId xmlns:p14="http://schemas.microsoft.com/office/powerpoint/2010/main" val="41378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94E8D3-EB01-4B97-B7C9-9BC7CD4011D7}"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2020-06-08</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247E4C-788B-4A49-9CDC-725142477515}"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2020-06-08</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EAC295-B5BC-4B98-BE11-8B11DB9261CC}"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grpSp>
      <p:sp>
        <p:nvSpPr>
          <p:cNvPr id="2" name="Rubrik 1">
            <a:extLst>
              <a:ext uri="{FF2B5EF4-FFF2-40B4-BE49-F238E27FC236}">
                <a16:creationId xmlns:a16="http://schemas.microsoft.com/office/drawing/2014/main" id="{F37C937B-7C54-4461-99C8-73E05F17186B}"/>
              </a:ext>
            </a:extLst>
          </p:cNvPr>
          <p:cNvSpPr>
            <a:spLocks noGrp="1"/>
          </p:cNvSpPr>
          <p:nvPr>
            <p:ph type="title"/>
          </p:nvPr>
        </p:nvSpPr>
        <p:spPr/>
        <p:txBody>
          <a:bodyPr/>
          <a:lstStyle/>
          <a:p>
            <a:r>
              <a:rPr lang="sv-SE" sz="3200" spc="300" dirty="0"/>
              <a:t>INNEHÅLL</a:t>
            </a:r>
            <a:endParaRPr lang="sv-SE" dirty="0"/>
          </a:p>
        </p:txBody>
      </p:sp>
      <p:sp>
        <p:nvSpPr>
          <p:cNvPr id="3" name="Platshållare för innehåll 2">
            <a:extLst>
              <a:ext uri="{FF2B5EF4-FFF2-40B4-BE49-F238E27FC236}">
                <a16:creationId xmlns:a16="http://schemas.microsoft.com/office/drawing/2014/main" id="{CE1A3319-851E-483A-9BCD-23BB84549952}"/>
              </a:ext>
            </a:extLst>
          </p:cNvPr>
          <p:cNvSpPr>
            <a:spLocks noGrp="1"/>
          </p:cNvSpPr>
          <p:nvPr>
            <p:ph idx="1"/>
          </p:nvPr>
        </p:nvSpPr>
        <p:spPr>
          <a:xfrm>
            <a:off x="958851" y="2159000"/>
            <a:ext cx="10267949" cy="4699000"/>
          </a:xfrm>
        </p:spPr>
        <p:txBody>
          <a:bodyPr/>
          <a:lstStyle/>
          <a:p>
            <a:r>
              <a:rPr lang="sv-SE" sz="1800" b="1" dirty="0"/>
              <a:t>Långtidsutredningens uppdrag</a:t>
            </a:r>
            <a:endParaRPr lang="sv-SE" sz="1800" dirty="0"/>
          </a:p>
          <a:p>
            <a:r>
              <a:rPr lang="sv-SE" sz="1800" b="1" dirty="0"/>
              <a:t>Om perspektivrapporten verksamhetsutveckling och digitalisering</a:t>
            </a:r>
            <a:endParaRPr lang="sv-SE" sz="800" dirty="0"/>
          </a:p>
          <a:p>
            <a:pPr marL="303213" lvl="1">
              <a:buFont typeface="Arial" panose="020B0604020202020204" pitchFamily="34" charset="0"/>
              <a:buChar char="•"/>
            </a:pPr>
            <a:r>
              <a:rPr lang="sv-SE" sz="1600" dirty="0"/>
              <a:t>Nuläge 2020</a:t>
            </a:r>
          </a:p>
          <a:p>
            <a:pPr marL="760413" lvl="2" indent="-285750">
              <a:buFont typeface="Arial" panose="020B0604020202020204" pitchFamily="34" charset="0"/>
              <a:buChar char="•"/>
            </a:pPr>
            <a:r>
              <a:rPr lang="sv-SE" sz="1600" dirty="0"/>
              <a:t>Välfärdens möjligheter och utmaningar</a:t>
            </a:r>
          </a:p>
          <a:p>
            <a:pPr marL="760413" lvl="2" indent="-285750">
              <a:buFont typeface="Arial" panose="020B0604020202020204" pitchFamily="34" charset="0"/>
              <a:buChar char="•"/>
            </a:pPr>
            <a:r>
              <a:rPr lang="sv-SE" sz="1600" dirty="0"/>
              <a:t>Digitaliseringsdriven strukturomvandling inom hälso- och sjukvård</a:t>
            </a:r>
          </a:p>
          <a:p>
            <a:pPr marL="760413" lvl="2" indent="-285750">
              <a:buFont typeface="Arial" panose="020B0604020202020204" pitchFamily="34" charset="0"/>
              <a:buChar char="•"/>
            </a:pPr>
            <a:r>
              <a:rPr lang="sv-SE" sz="1600" dirty="0" err="1"/>
              <a:t>Etjänster</a:t>
            </a:r>
            <a:r>
              <a:rPr lang="sv-SE" sz="1600" dirty="0"/>
              <a:t> för invånare och patienter</a:t>
            </a:r>
          </a:p>
          <a:p>
            <a:pPr marL="760413" lvl="2" indent="-285750">
              <a:buFont typeface="Arial" panose="020B0604020202020204" pitchFamily="34" charset="0"/>
              <a:buChar char="•"/>
            </a:pPr>
            <a:r>
              <a:rPr lang="sv-SE" sz="1600" dirty="0"/>
              <a:t>Inblick i Region Stockholm, hälso- och sjukvård, verksamhetsutveckling och digitalisering </a:t>
            </a:r>
          </a:p>
          <a:p>
            <a:pPr marL="303213" lvl="1">
              <a:buFont typeface="Arial" panose="020B0604020202020204" pitchFamily="34" charset="0"/>
              <a:buChar char="•"/>
            </a:pPr>
            <a:r>
              <a:rPr lang="sv-SE" sz="1600" dirty="0"/>
              <a:t>Framtid</a:t>
            </a:r>
          </a:p>
          <a:p>
            <a:pPr marL="760413" lvl="2" indent="-285750">
              <a:buFont typeface="Arial" panose="020B0604020202020204" pitchFamily="34" charset="0"/>
              <a:buChar char="•"/>
            </a:pPr>
            <a:r>
              <a:rPr lang="sv-SE" sz="1600" dirty="0"/>
              <a:t>Ny teknologi kommer bidra till vårdens utveckling och vara del av patienters vardag 2040</a:t>
            </a:r>
          </a:p>
          <a:p>
            <a:pPr marL="760413" lvl="2" indent="-285750">
              <a:buFont typeface="Arial" panose="020B0604020202020204" pitchFamily="34" charset="0"/>
              <a:buChar char="•"/>
            </a:pPr>
            <a:r>
              <a:rPr lang="sv-SE" sz="1600" dirty="0">
                <a:ea typeface="Geneva" pitchFamily="1" charset="-128"/>
              </a:rPr>
              <a:t>Den smarta stadens infrastruktur och kapacitet är en förutsättning för 2040 års </a:t>
            </a:r>
            <a:r>
              <a:rPr lang="sv-SE" sz="1600" dirty="0"/>
              <a:t>invånar</a:t>
            </a:r>
            <a:r>
              <a:rPr lang="sv-SE" sz="1600" dirty="0">
                <a:ea typeface="Geneva" pitchFamily="1" charset="-128"/>
              </a:rPr>
              <a:t>tjänster</a:t>
            </a:r>
            <a:endParaRPr lang="sv-SE" sz="1600" dirty="0"/>
          </a:p>
          <a:p>
            <a:pPr marL="303213" lvl="1">
              <a:buFont typeface="Arial" panose="020B0604020202020204" pitchFamily="34" charset="0"/>
              <a:buChar char="•"/>
            </a:pPr>
            <a:r>
              <a:rPr lang="sv-SE" sz="1600" dirty="0"/>
              <a:t>Sju övergripande slutsatser</a:t>
            </a:r>
          </a:p>
          <a:p>
            <a:endParaRPr lang="sv-SE" dirty="0"/>
          </a:p>
        </p:txBody>
      </p:sp>
      <p:sp>
        <p:nvSpPr>
          <p:cNvPr id="8" name="Platshållare för sidfot 7">
            <a:extLst>
              <a:ext uri="{FF2B5EF4-FFF2-40B4-BE49-F238E27FC236}">
                <a16:creationId xmlns:a16="http://schemas.microsoft.com/office/drawing/2014/main" id="{C246FCD5-571D-5D4F-8419-9144056167B9}"/>
              </a:ext>
            </a:extLst>
          </p:cNvPr>
          <p:cNvSpPr>
            <a:spLocks noGrp="1"/>
          </p:cNvSpPr>
          <p:nvPr>
            <p:ph type="ftr"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Hälso- och sjukvårdsförvaltningen</a:t>
            </a:r>
          </a:p>
        </p:txBody>
      </p:sp>
      <p:sp>
        <p:nvSpPr>
          <p:cNvPr id="7" name="Platshållare för bildnummer 6">
            <a:extLst>
              <a:ext uri="{FF2B5EF4-FFF2-40B4-BE49-F238E27FC236}">
                <a16:creationId xmlns:a16="http://schemas.microsoft.com/office/drawing/2014/main" id="{093535BD-58C0-1248-8B7E-BFAE510B3E5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A088CD-CCDE-49E5-84E6-67161CD99BDA}"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Tree>
    <p:extLst>
      <p:ext uri="{BB962C8B-B14F-4D97-AF65-F5344CB8AC3E}">
        <p14:creationId xmlns:p14="http://schemas.microsoft.com/office/powerpoint/2010/main" val="286067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2020-06-08</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3</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3</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28675"/>
            <a:ext cx="7032172" cy="457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LÅNGIDSUTREDNINGENS UPPDRAG</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600" kern="0" dirty="0">
                <a:latin typeface="+mn-lt"/>
              </a:rPr>
              <a:t>Beskriva, analysera och presentera utmaningar och möjliga lösningar inför 2040</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Ta fram underlag för beslut som säkerställer en långsiktig och hållbar planering för invånarnas framtida behov av hälso- och sjukvård</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Rapportera till parlamentarisk politikergrupp</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Ha ett tydligt framtidsfokus</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 om centrala perspektiv på hälso- och sjukvården tas fram löpande</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Delrapporterna bildar underlag för en samlad slutrapport som beräknas vara klar 2022</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 name="Platshållare för bildnummer 4">
            <a:extLst>
              <a:ext uri="{FF2B5EF4-FFF2-40B4-BE49-F238E27FC236}">
                <a16:creationId xmlns:a16="http://schemas.microsoft.com/office/drawing/2014/main" id="{0365EB7B-B066-014F-B8F2-BD95DBAE4DF9}"/>
              </a:ext>
            </a:extLst>
          </p:cNvPr>
          <p:cNvSpPr>
            <a:spLocks noGrp="1"/>
          </p:cNvSpPr>
          <p:nvPr>
            <p:ph type="sldNum" sz="quarter" idx="4"/>
          </p:nvPr>
        </p:nvSpPr>
        <p:spPr/>
        <p:txBody>
          <a:bodyPr/>
          <a:lstStyle/>
          <a:p>
            <a:fld id="{C1A088CD-CCDE-49E5-84E6-67161CD99BDA}" type="slidenum">
              <a:rPr lang="sv-SE" smtClean="0"/>
              <a:pPr/>
              <a:t>3</a:t>
            </a:fld>
            <a:endParaRPr lang="sv-SE" dirty="0"/>
          </a:p>
        </p:txBody>
      </p:sp>
      <p:sp>
        <p:nvSpPr>
          <p:cNvPr id="7" name="Platshållare för sidfot 6">
            <a:extLst>
              <a:ext uri="{FF2B5EF4-FFF2-40B4-BE49-F238E27FC236}">
                <a16:creationId xmlns:a16="http://schemas.microsoft.com/office/drawing/2014/main" id="{1B3319CC-0473-EA41-A6B8-2FFDE74C32E2}"/>
              </a:ext>
            </a:extLst>
          </p:cNvPr>
          <p:cNvSpPr>
            <a:spLocks noGrp="1"/>
          </p:cNvSpPr>
          <p:nvPr>
            <p:ph type="ftr" sz="quarter" idx="3"/>
          </p:nvPr>
        </p:nvSpPr>
        <p:spPr/>
        <p:txBody>
          <a:bodyPr/>
          <a:lstStyle/>
          <a:p>
            <a:r>
              <a:rPr lang="sv-SE" dirty="0"/>
              <a:t>Hälso- och sjukvårdsförvaltningen</a:t>
            </a:r>
          </a:p>
        </p:txBody>
      </p:sp>
      <p:pic>
        <p:nvPicPr>
          <p:cNvPr id="20" name="Bildobjekt 19">
            <a:extLst>
              <a:ext uri="{FF2B5EF4-FFF2-40B4-BE49-F238E27FC236}">
                <a16:creationId xmlns:a16="http://schemas.microsoft.com/office/drawing/2014/main" id="{CEFD14AB-D936-4342-B231-6E29924589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161702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2020-06-08</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4</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4</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68ACA961-49EE-EB45-A92C-9CDF0CE9B9CC}"/>
              </a:ext>
            </a:extLst>
          </p:cNvPr>
          <p:cNvSpPr>
            <a:spLocks noGrp="1"/>
          </p:cNvSpPr>
          <p:nvPr>
            <p:ph type="sldNum" sz="quarter" idx="4"/>
          </p:nvPr>
        </p:nvSpPr>
        <p:spPr/>
        <p:txBody>
          <a:bodyPr/>
          <a:lstStyle/>
          <a:p>
            <a:fld id="{C1A088CD-CCDE-49E5-84E6-67161CD99BDA}" type="slidenum">
              <a:rPr lang="sv-SE" smtClean="0"/>
              <a:pPr/>
              <a:t>4</a:t>
            </a:fld>
            <a:endParaRPr lang="sv-SE" dirty="0"/>
          </a:p>
        </p:txBody>
      </p:sp>
      <p:sp>
        <p:nvSpPr>
          <p:cNvPr id="8" name="Platshållare för sidfot 7">
            <a:extLst>
              <a:ext uri="{FF2B5EF4-FFF2-40B4-BE49-F238E27FC236}">
                <a16:creationId xmlns:a16="http://schemas.microsoft.com/office/drawing/2014/main" id="{997EEE78-C437-3241-9357-23ABD97A59A7}"/>
              </a:ext>
            </a:extLst>
          </p:cNvPr>
          <p:cNvSpPr>
            <a:spLocks noGrp="1"/>
          </p:cNvSpPr>
          <p:nvPr>
            <p:ph type="ftr" sz="quarter" idx="3"/>
          </p:nvPr>
        </p:nvSpPr>
        <p:spPr/>
        <p:txBody>
          <a:bodyPr/>
          <a:lstStyle/>
          <a:p>
            <a:r>
              <a:rPr lang="sv-SE" dirty="0"/>
              <a:t>Hälso- och sjukvårdsförvaltningen</a:t>
            </a:r>
          </a:p>
        </p:txBody>
      </p:sp>
      <p:pic>
        <p:nvPicPr>
          <p:cNvPr id="43" name="Bildobjekt 42">
            <a:extLst>
              <a:ext uri="{FF2B5EF4-FFF2-40B4-BE49-F238E27FC236}">
                <a16:creationId xmlns:a16="http://schemas.microsoft.com/office/drawing/2014/main" id="{8ED0F2A4-0F29-2541-B35F-AE2BF4865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659" y="1350326"/>
            <a:ext cx="1797014" cy="2489950"/>
          </a:xfrm>
          <a:prstGeom prst="rect">
            <a:avLst/>
          </a:prstGeom>
          <a:ln>
            <a:noFill/>
          </a:ln>
          <a:effectLst>
            <a:outerShdw blurRad="190500" algn="tl" rotWithShape="0">
              <a:srgbClr val="000000">
                <a:alpha val="70000"/>
              </a:srgbClr>
            </a:outerShdw>
          </a:effectLst>
        </p:spPr>
      </p:pic>
      <p:pic>
        <p:nvPicPr>
          <p:cNvPr id="45" name="Bildobjekt 44">
            <a:extLst>
              <a:ext uri="{FF2B5EF4-FFF2-40B4-BE49-F238E27FC236}">
                <a16:creationId xmlns:a16="http://schemas.microsoft.com/office/drawing/2014/main" id="{43C38665-26E0-3443-AA56-D27EE2ED51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1956" y="2060014"/>
            <a:ext cx="1804462" cy="2557506"/>
          </a:xfrm>
          <a:prstGeom prst="rect">
            <a:avLst/>
          </a:prstGeom>
          <a:ln>
            <a:noFill/>
          </a:ln>
          <a:effectLst>
            <a:outerShdw blurRad="190500" algn="tl" rotWithShape="0">
              <a:srgbClr val="000000">
                <a:alpha val="70000"/>
              </a:srgbClr>
            </a:outerShdw>
          </a:effectLst>
        </p:spPr>
      </p:pic>
      <p:pic>
        <p:nvPicPr>
          <p:cNvPr id="47" name="Bildobjekt 46">
            <a:extLst>
              <a:ext uri="{FF2B5EF4-FFF2-40B4-BE49-F238E27FC236}">
                <a16:creationId xmlns:a16="http://schemas.microsoft.com/office/drawing/2014/main" id="{228DD6E1-8A5D-7045-AE56-488E29CC2B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8417" y="3177490"/>
            <a:ext cx="1804462" cy="2550810"/>
          </a:xfrm>
          <a:prstGeom prst="rect">
            <a:avLst/>
          </a:prstGeom>
          <a:ln>
            <a:noFill/>
          </a:ln>
          <a:effectLst>
            <a:outerShdw blurRad="190500" algn="tl" rotWithShape="0">
              <a:srgbClr val="000000">
                <a:alpha val="70000"/>
              </a:srgbClr>
            </a:outerShdw>
          </a:effectLst>
        </p:spPr>
      </p:pic>
      <p:pic>
        <p:nvPicPr>
          <p:cNvPr id="49" name="Bildobjekt 48">
            <a:extLst>
              <a:ext uri="{FF2B5EF4-FFF2-40B4-BE49-F238E27FC236}">
                <a16:creationId xmlns:a16="http://schemas.microsoft.com/office/drawing/2014/main" id="{A00EE0F6-5238-ED4D-94F6-FB45486AAD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5018" y="4049440"/>
            <a:ext cx="1804462" cy="2552144"/>
          </a:xfrm>
          <a:prstGeom prst="rect">
            <a:avLst/>
          </a:prstGeom>
          <a:ln>
            <a:noFill/>
          </a:ln>
          <a:effectLst>
            <a:outerShdw blurRad="190500" algn="tl" rotWithShape="0">
              <a:srgbClr val="000000">
                <a:alpha val="70000"/>
              </a:srgbClr>
            </a:outerShdw>
          </a:effectLst>
        </p:spPr>
      </p:pic>
      <p:sp>
        <p:nvSpPr>
          <p:cNvPr id="50" name="Title 6">
            <a:extLst>
              <a:ext uri="{FF2B5EF4-FFF2-40B4-BE49-F238E27FC236}">
                <a16:creationId xmlns:a16="http://schemas.microsoft.com/office/drawing/2014/main" id="{4E0D1167-2B66-884A-A647-73512C9C429B}"/>
              </a:ext>
            </a:extLst>
          </p:cNvPr>
          <p:cNvSpPr txBox="1">
            <a:spLocks/>
          </p:cNvSpPr>
          <p:nvPr/>
        </p:nvSpPr>
        <p:spPr bwMode="auto">
          <a:xfrm>
            <a:off x="2046890" y="1828675"/>
            <a:ext cx="4748048" cy="5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NÅGRA CENTRALA PERSPEKTIV</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1" name="Title 6">
            <a:extLst>
              <a:ext uri="{FF2B5EF4-FFF2-40B4-BE49-F238E27FC236}">
                <a16:creationId xmlns:a16="http://schemas.microsoft.com/office/drawing/2014/main" id="{F746522B-6C68-7040-9345-30816AEF9066}"/>
              </a:ext>
            </a:extLst>
          </p:cNvPr>
          <p:cNvSpPr txBox="1">
            <a:spLocks/>
          </p:cNvSpPr>
          <p:nvPr/>
        </p:nvSpPr>
        <p:spPr bwMode="auto">
          <a:xfrm>
            <a:off x="2065887" y="2216813"/>
            <a:ext cx="7467600" cy="4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285750" indent="-285750" algn="l">
              <a:lnSpc>
                <a:spcPct val="200000"/>
              </a:lnSpc>
              <a:buFont typeface="Arial" panose="020B0604020202020204" pitchFamily="34" charset="0"/>
              <a:buChar char="•"/>
            </a:pPr>
            <a:r>
              <a:rPr lang="sv-SE" sz="1600" kern="0" dirty="0"/>
              <a:t>Invånarens och patientens behov</a:t>
            </a:r>
          </a:p>
          <a:p>
            <a:pPr marL="285750" indent="-285750" algn="l">
              <a:lnSpc>
                <a:spcPct val="200000"/>
              </a:lnSpc>
              <a:buFont typeface="Arial" panose="020B0604020202020204" pitchFamily="34" charset="0"/>
              <a:buChar char="•"/>
            </a:pPr>
            <a:r>
              <a:rPr lang="sv-SE" sz="1600" kern="0" dirty="0"/>
              <a:t>Kvalitet</a:t>
            </a:r>
          </a:p>
          <a:p>
            <a:pPr marL="285750" indent="-285750" algn="l">
              <a:lnSpc>
                <a:spcPct val="200000"/>
              </a:lnSpc>
              <a:buFont typeface="Arial" panose="020B0604020202020204" pitchFamily="34" charset="0"/>
              <a:buChar char="•"/>
            </a:pPr>
            <a:r>
              <a:rPr lang="sv-SE" sz="1600" kern="0" dirty="0"/>
              <a:t>Struktur</a:t>
            </a:r>
          </a:p>
          <a:p>
            <a:pPr marL="285750" indent="-285750" algn="l">
              <a:lnSpc>
                <a:spcPct val="200000"/>
              </a:lnSpc>
              <a:buFont typeface="Arial" panose="020B0604020202020204" pitchFamily="34" charset="0"/>
              <a:buChar char="•"/>
            </a:pPr>
            <a:r>
              <a:rPr lang="sv-SE" sz="1600" kern="0" dirty="0"/>
              <a:t>Verksamhetsutveckling och digitalisering</a:t>
            </a:r>
          </a:p>
          <a:p>
            <a:pPr marL="285750" indent="-285750" algn="l">
              <a:lnSpc>
                <a:spcPct val="200000"/>
              </a:lnSpc>
              <a:buFont typeface="Arial" panose="020B0604020202020204" pitchFamily="34" charset="0"/>
              <a:buChar char="•"/>
            </a:pPr>
            <a:r>
              <a:rPr lang="sv-SE" sz="1600" kern="0" dirty="0"/>
              <a:t>Finansiering</a:t>
            </a:r>
          </a:p>
          <a:p>
            <a:pPr marL="285750" indent="-285750" algn="l">
              <a:lnSpc>
                <a:spcPct val="200000"/>
              </a:lnSpc>
              <a:buFont typeface="Arial" panose="020B0604020202020204" pitchFamily="34" charset="0"/>
              <a:buChar char="•"/>
            </a:pPr>
            <a:r>
              <a:rPr lang="sv-SE" sz="1600" kern="0" dirty="0"/>
              <a:t>Styrning</a:t>
            </a:r>
          </a:p>
          <a:p>
            <a:pPr marL="285750" indent="-285750" algn="l">
              <a:lnSpc>
                <a:spcPct val="200000"/>
              </a:lnSpc>
              <a:buFont typeface="Arial" panose="020B0604020202020204" pitchFamily="34" charset="0"/>
              <a:buChar char="•"/>
            </a:pPr>
            <a:r>
              <a:rPr lang="sv-SE" sz="1600" kern="0" dirty="0"/>
              <a:t>Kompetens</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29" name="Bildobjekt 28">
            <a:extLst>
              <a:ext uri="{FF2B5EF4-FFF2-40B4-BE49-F238E27FC236}">
                <a16:creationId xmlns:a16="http://schemas.microsoft.com/office/drawing/2014/main" id="{2886EDF9-1CF7-5D4D-A001-B7037761F8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39417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2020-06-08</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5</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5</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30379"/>
            <a:ext cx="89154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METODIK: FRÅN FRAMTIDSSCENARIO TILL VÅRDSCENARIO</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8CBC2A9-2F37-EC48-80A5-3001708BCCD7}"/>
              </a:ext>
            </a:extLst>
          </p:cNvPr>
          <p:cNvSpPr>
            <a:spLocks noGrp="1"/>
          </p:cNvSpPr>
          <p:nvPr>
            <p:ph type="sldNum" sz="quarter" idx="4"/>
          </p:nvPr>
        </p:nvSpPr>
        <p:spPr/>
        <p:txBody>
          <a:bodyPr/>
          <a:lstStyle/>
          <a:p>
            <a:fld id="{C1A088CD-CCDE-49E5-84E6-67161CD99BDA}" type="slidenum">
              <a:rPr lang="sv-SE" smtClean="0"/>
              <a:pPr/>
              <a:t>5</a:t>
            </a:fld>
            <a:endParaRPr lang="sv-SE" dirty="0"/>
          </a:p>
        </p:txBody>
      </p:sp>
      <p:sp>
        <p:nvSpPr>
          <p:cNvPr id="8" name="Platshållare för sidfot 7">
            <a:extLst>
              <a:ext uri="{FF2B5EF4-FFF2-40B4-BE49-F238E27FC236}">
                <a16:creationId xmlns:a16="http://schemas.microsoft.com/office/drawing/2014/main" id="{DAC51976-1169-A14F-9989-305B4F844EEB}"/>
              </a:ext>
            </a:extLst>
          </p:cNvPr>
          <p:cNvSpPr>
            <a:spLocks noGrp="1"/>
          </p:cNvSpPr>
          <p:nvPr>
            <p:ph type="ftr" sz="quarter" idx="3"/>
          </p:nvPr>
        </p:nvSpPr>
        <p:spPr/>
        <p:txBody>
          <a:bodyPr/>
          <a:lstStyle/>
          <a:p>
            <a:r>
              <a:rPr lang="sv-SE" dirty="0"/>
              <a:t>Hälso- och sjukvårdsförvaltningen</a:t>
            </a:r>
          </a:p>
        </p:txBody>
      </p:sp>
      <p:pic>
        <p:nvPicPr>
          <p:cNvPr id="9" name="Bildobjekt 8">
            <a:extLst>
              <a:ext uri="{FF2B5EF4-FFF2-40B4-BE49-F238E27FC236}">
                <a16:creationId xmlns:a16="http://schemas.microsoft.com/office/drawing/2014/main" id="{4EC52B22-015C-1E40-B98F-A70AEDC34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261" y="2517010"/>
            <a:ext cx="6858000" cy="4076700"/>
          </a:xfrm>
          <a:prstGeom prst="rect">
            <a:avLst/>
          </a:prstGeom>
        </p:spPr>
      </p:pic>
      <p:pic>
        <p:nvPicPr>
          <p:cNvPr id="29" name="Bildobjekt 28">
            <a:extLst>
              <a:ext uri="{FF2B5EF4-FFF2-40B4-BE49-F238E27FC236}">
                <a16:creationId xmlns:a16="http://schemas.microsoft.com/office/drawing/2014/main" id="{B939AB32-BD1D-0D47-BCCE-B403C8C70E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204300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94E8D3-EB01-4B97-B7C9-9BC7CD4011D7}"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2020-06-08</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247E4C-788B-4A49-9CDC-725142477515}"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2020-06-08</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EAC295-B5BC-4B98-BE11-8B11DB9261CC}"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71805" y="2280315"/>
            <a:ext cx="5767275" cy="47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800" b="0" i="0" u="none" strike="noStrike" kern="0" cap="none" spc="300" normalizeH="0" baseline="0" noProof="0" dirty="0">
                <a:ln>
                  <a:noFill/>
                </a:ln>
                <a:solidFill>
                  <a:srgbClr val="000000"/>
                </a:solidFill>
                <a:effectLst/>
                <a:uLnTx/>
                <a:uFillTx/>
                <a:latin typeface="Verdana"/>
                <a:ea typeface="Geneva"/>
                <a:cs typeface="+mj-cs"/>
              </a:rPr>
              <a:t>FRAMTIDSBILD OCH SAMMANFATTANDE ANALYS</a:t>
            </a:r>
            <a:br>
              <a:rPr kumimoji="0" lang="sv-SE" sz="1800" b="0" i="0" u="none" strike="noStrike" kern="0" cap="none" spc="300" normalizeH="0" baseline="0" noProof="0" dirty="0">
                <a:ln>
                  <a:noFill/>
                </a:ln>
                <a:solidFill>
                  <a:srgbClr val="000000"/>
                </a:solidFill>
                <a:effectLst/>
                <a:uLnTx/>
                <a:uFillTx/>
                <a:latin typeface="Verdana"/>
                <a:ea typeface="Geneva"/>
                <a:cs typeface="+mj-cs"/>
              </a:rPr>
            </a:br>
            <a:endParaRPr kumimoji="0" lang="sv-SE" sz="1800" b="0" i="0" u="none" strike="noStrike" kern="0" cap="none" spc="300" normalizeH="0" baseline="0" noProof="0" dirty="0">
              <a:ln>
                <a:noFill/>
              </a:ln>
              <a:solidFill>
                <a:srgbClr val="000000"/>
              </a:solidFill>
              <a:effectLst/>
              <a:uLnTx/>
              <a:uFillTx/>
              <a:latin typeface="Verdana"/>
              <a:ea typeface="Geneva"/>
              <a:cs typeface="+mj-cs"/>
            </a:endParaRPr>
          </a:p>
          <a:p>
            <a:pPr marL="457200" marR="0" lvl="0" indent="-45720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endParaRPr kumimoji="0" lang="sv-SE" sz="1800" b="0" i="0" u="none" strike="noStrike" kern="0" cap="none" spc="0" normalizeH="0" baseline="0" noProof="0" dirty="0">
              <a:ln>
                <a:noFill/>
              </a:ln>
              <a:solidFill>
                <a:srgbClr val="000000"/>
              </a:solidFill>
              <a:effectLst/>
              <a:uLnTx/>
              <a:uFillTx/>
              <a:latin typeface="Verdana"/>
              <a:ea typeface="Genev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3200" b="0" i="0" u="none" strike="noStrike" kern="0" cap="none" spc="300" normalizeH="0" baseline="0" noProof="0" dirty="0">
              <a:ln>
                <a:noFill/>
              </a:ln>
              <a:solidFill>
                <a:srgbClr val="000000"/>
              </a:solidFill>
              <a:effectLst/>
              <a:uLnTx/>
              <a:uFillTx/>
              <a:latin typeface="Verdana"/>
              <a:ea typeface="Geneva"/>
              <a:cs typeface="+mj-cs"/>
            </a:endParaRPr>
          </a:p>
        </p:txBody>
      </p:sp>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A088CD-CCDE-49E5-84E6-67161CD99BDA}"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Hälso- och sjukvårdsförvaltningen</a:t>
            </a:r>
          </a:p>
        </p:txBody>
      </p:sp>
      <p:sp>
        <p:nvSpPr>
          <p:cNvPr id="4" name="textruta 3">
            <a:extLst>
              <a:ext uri="{FF2B5EF4-FFF2-40B4-BE49-F238E27FC236}">
                <a16:creationId xmlns:a16="http://schemas.microsoft.com/office/drawing/2014/main" id="{AA3E5697-DC23-CE42-90A3-62552FE74A1E}"/>
              </a:ext>
            </a:extLst>
          </p:cNvPr>
          <p:cNvSpPr txBox="1"/>
          <p:nvPr/>
        </p:nvSpPr>
        <p:spPr>
          <a:xfrm>
            <a:off x="1761623" y="2920666"/>
            <a:ext cx="5827898" cy="3669704"/>
          </a:xfrm>
          <a:prstGeom prst="rect">
            <a:avLst/>
          </a:prstGeom>
          <a:noFill/>
        </p:spPr>
        <p:txBody>
          <a:bodyPr wrap="square" rtlCol="0">
            <a:noAutofit/>
          </a:bodyPr>
          <a:lstStyle/>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sv-SE" sz="1800" b="0" i="0" u="none" strike="noStrike" kern="0" cap="none" spc="0" normalizeH="0" baseline="0" noProof="0" dirty="0">
                <a:ln>
                  <a:noFill/>
                </a:ln>
                <a:solidFill>
                  <a:srgbClr val="000000"/>
                </a:solidFill>
                <a:effectLst/>
                <a:uLnTx/>
                <a:uFillTx/>
                <a:latin typeface="Verdana"/>
                <a:ea typeface="Geneva"/>
                <a:cs typeface="+mn-cs"/>
              </a:rPr>
              <a:t>Det är viktigt att fortsätta prioritera utvecklig av verksamheter</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sv-SE" sz="1800" b="0" i="0" u="none" strike="noStrike" kern="0" cap="none" spc="0" normalizeH="0" baseline="0" noProof="0" dirty="0">
                <a:ln>
                  <a:noFill/>
                </a:ln>
                <a:solidFill>
                  <a:srgbClr val="000000"/>
                </a:solidFill>
                <a:effectLst/>
                <a:uLnTx/>
                <a:uFillTx/>
                <a:latin typeface="Verdana"/>
                <a:ea typeface="Geneva"/>
                <a:cs typeface="+mn-cs"/>
              </a:rPr>
              <a:t>Digitaliseringsdriven strukturomvandling kommer fortgå</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sv-SE" sz="1800" b="0" i="0" u="none" strike="noStrike" kern="0" cap="none" spc="0" normalizeH="0" baseline="0" noProof="0" dirty="0">
                <a:ln>
                  <a:noFill/>
                </a:ln>
                <a:solidFill>
                  <a:srgbClr val="000000"/>
                </a:solidFill>
                <a:effectLst/>
                <a:uLnTx/>
                <a:uFillTx/>
                <a:latin typeface="Verdana" pitchFamily="34" charset="0"/>
                <a:ea typeface="Geneva" pitchFamily="1" charset="-128"/>
                <a:cs typeface="+mn-cs"/>
              </a:rPr>
              <a:t>Ny teknologi kommer kunna bidra till vårdens utveckling och patientens vardag</a:t>
            </a:r>
            <a:r>
              <a:rPr kumimoji="0" lang="sv-SE" sz="1800" b="0" i="0" u="none" strike="noStrike" kern="0" cap="none" spc="300" normalizeH="0" baseline="0" noProof="0" dirty="0">
                <a:ln>
                  <a:noFill/>
                </a:ln>
                <a:solidFill>
                  <a:srgbClr val="000000"/>
                </a:solidFill>
                <a:effectLst/>
                <a:uLnTx/>
                <a:uFillTx/>
                <a:latin typeface="Verdana" pitchFamily="34" charset="0"/>
                <a:ea typeface="Geneva" pitchFamily="1" charset="-128"/>
                <a:cs typeface="+mn-cs"/>
              </a:rPr>
              <a:t> 2040</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sv-SE" sz="1800" b="0" i="0" u="none" strike="noStrike" kern="0" cap="none" spc="0" normalizeH="0" baseline="0" noProof="0" dirty="0">
                <a:ln>
                  <a:noFill/>
                </a:ln>
                <a:solidFill>
                  <a:srgbClr val="000000"/>
                </a:solidFill>
                <a:effectLst/>
                <a:uLnTx/>
                <a:uFillTx/>
                <a:latin typeface="Verdana" pitchFamily="34" charset="0"/>
                <a:ea typeface="Geneva" pitchFamily="1" charset="-128"/>
                <a:cs typeface="+mn-cs"/>
              </a:rPr>
              <a:t>Vilken ny teknik som kommer ha störst påverkan får framtiden utvisa</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sv-SE" sz="1800" b="0" i="0" u="none" strike="noStrike" kern="0" cap="none" spc="0" normalizeH="0" baseline="0" noProof="0" dirty="0">
                <a:ln>
                  <a:noFill/>
                </a:ln>
                <a:solidFill>
                  <a:srgbClr val="000000"/>
                </a:solidFill>
                <a:effectLst/>
                <a:uLnTx/>
                <a:uFillTx/>
                <a:latin typeface="Verdana" pitchFamily="34" charset="0"/>
                <a:ea typeface="Geneva" pitchFamily="1" charset="-128"/>
                <a:cs typeface="+mn-cs"/>
              </a:rPr>
              <a:t>Hur hälso- och sjukvårdens fortsatta utveckling och digitalisering ska styras och följas upp behöver beslutas</a:t>
            </a: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sv-SE" sz="1800" b="0" i="0" u="none" strike="noStrike" kern="0" cap="none" spc="300" normalizeH="0" baseline="0" noProof="0" dirty="0">
              <a:ln>
                <a:noFill/>
              </a:ln>
              <a:solidFill>
                <a:srgbClr val="000000"/>
              </a:solidFill>
              <a:effectLst/>
              <a:uLnTx/>
              <a:uFillTx/>
              <a:latin typeface="Verdana" pitchFamily="34" charset="0"/>
              <a:ea typeface="Geneva" pitchFamily="1" charset="-128"/>
              <a:cs typeface="+mn-cs"/>
            </a:endParaRPr>
          </a:p>
        </p:txBody>
      </p:sp>
      <p:pic>
        <p:nvPicPr>
          <p:cNvPr id="39" name="Bildobjekt 38">
            <a:extLst>
              <a:ext uri="{FF2B5EF4-FFF2-40B4-BE49-F238E27FC236}">
                <a16:creationId xmlns:a16="http://schemas.microsoft.com/office/drawing/2014/main" id="{191809D5-3387-7744-B1B4-79938E6B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221" y="1236973"/>
            <a:ext cx="1560401" cy="1520897"/>
          </a:xfrm>
          <a:prstGeom prst="rect">
            <a:avLst/>
          </a:prstGeom>
        </p:spPr>
      </p:pic>
      <p:grpSp>
        <p:nvGrpSpPr>
          <p:cNvPr id="22" name="Group 240">
            <a:extLst>
              <a:ext uri="{FF2B5EF4-FFF2-40B4-BE49-F238E27FC236}">
                <a16:creationId xmlns:a16="http://schemas.microsoft.com/office/drawing/2014/main" id="{096409C0-5AB9-4039-A08B-3552922E052E}"/>
              </a:ext>
            </a:extLst>
          </p:cNvPr>
          <p:cNvGrpSpPr>
            <a:grpSpLocks/>
          </p:cNvGrpSpPr>
          <p:nvPr/>
        </p:nvGrpSpPr>
        <p:grpSpPr bwMode="auto">
          <a:xfrm>
            <a:off x="7589522" y="949234"/>
            <a:ext cx="4602478" cy="5918923"/>
            <a:chOff x="3143" y="1551"/>
            <a:chExt cx="8278" cy="10177"/>
          </a:xfrm>
        </p:grpSpPr>
        <p:sp>
          <p:nvSpPr>
            <p:cNvPr id="23" name="Rectangle 245">
              <a:extLst>
                <a:ext uri="{FF2B5EF4-FFF2-40B4-BE49-F238E27FC236}">
                  <a16:creationId xmlns:a16="http://schemas.microsoft.com/office/drawing/2014/main" id="{6FE3B568-E05D-4974-B9C5-0851E85B9D40}"/>
                </a:ext>
              </a:extLst>
            </p:cNvPr>
            <p:cNvSpPr>
              <a:spLocks/>
            </p:cNvSpPr>
            <p:nvPr/>
          </p:nvSpPr>
          <p:spPr bwMode="auto">
            <a:xfrm>
              <a:off x="3143" y="1551"/>
              <a:ext cx="8278" cy="10177"/>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pic>
          <p:nvPicPr>
            <p:cNvPr id="29" name="Picture 244">
              <a:extLst>
                <a:ext uri="{FF2B5EF4-FFF2-40B4-BE49-F238E27FC236}">
                  <a16:creationId xmlns:a16="http://schemas.microsoft.com/office/drawing/2014/main" id="{B9AAC419-AE58-4E93-8117-A288A13F0A8C}"/>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143" y="1551"/>
              <a:ext cx="8278" cy="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243">
              <a:extLst>
                <a:ext uri="{FF2B5EF4-FFF2-40B4-BE49-F238E27FC236}">
                  <a16:creationId xmlns:a16="http://schemas.microsoft.com/office/drawing/2014/main" id="{AE1EB94D-C074-4046-9BF4-65A7E62DDB53}"/>
                </a:ext>
              </a:extLst>
            </p:cNvPr>
            <p:cNvSpPr>
              <a:spLocks/>
            </p:cNvSpPr>
            <p:nvPr/>
          </p:nvSpPr>
          <p:spPr bwMode="auto">
            <a:xfrm>
              <a:off x="3143" y="1557"/>
              <a:ext cx="8278" cy="10171"/>
            </a:xfrm>
            <a:custGeom>
              <a:avLst/>
              <a:gdLst>
                <a:gd name="T0" fmla="+- 0 3144 3144"/>
                <a:gd name="T1" fmla="*/ T0 w 8278"/>
                <a:gd name="T2" fmla="+- 0 1558 1558"/>
                <a:gd name="T3" fmla="*/ 1558 h 10171"/>
                <a:gd name="T4" fmla="+- 0 3144 3144"/>
                <a:gd name="T5" fmla="*/ T4 w 8278"/>
                <a:gd name="T6" fmla="+- 0 11728 1558"/>
                <a:gd name="T7" fmla="*/ 11728 h 10171"/>
                <a:gd name="T8" fmla="+- 0 11421 3144"/>
                <a:gd name="T9" fmla="*/ T8 w 8278"/>
                <a:gd name="T10" fmla="+- 0 11728 1558"/>
                <a:gd name="T11" fmla="*/ 11728 h 10171"/>
                <a:gd name="T12" fmla="+- 0 11421 3144"/>
                <a:gd name="T13" fmla="*/ T12 w 8278"/>
                <a:gd name="T14" fmla="+- 0 11694 1558"/>
                <a:gd name="T15" fmla="*/ 11694 h 10171"/>
                <a:gd name="T16" fmla="+- 0 9105 3144"/>
                <a:gd name="T17" fmla="*/ T16 w 8278"/>
                <a:gd name="T18" fmla="+- 0 8207 1558"/>
                <a:gd name="T19" fmla="*/ 8207 h 10171"/>
                <a:gd name="T20" fmla="+- 0 3144 3144"/>
                <a:gd name="T21" fmla="*/ T20 w 8278"/>
                <a:gd name="T22" fmla="+- 0 1558 1558"/>
                <a:gd name="T23" fmla="*/ 1558 h 10171"/>
              </a:gdLst>
              <a:ahLst/>
              <a:cxnLst>
                <a:cxn ang="0">
                  <a:pos x="T1" y="T3"/>
                </a:cxn>
                <a:cxn ang="0">
                  <a:pos x="T5" y="T7"/>
                </a:cxn>
                <a:cxn ang="0">
                  <a:pos x="T9" y="T11"/>
                </a:cxn>
                <a:cxn ang="0">
                  <a:pos x="T13" y="T15"/>
                </a:cxn>
                <a:cxn ang="0">
                  <a:pos x="T17" y="T19"/>
                </a:cxn>
                <a:cxn ang="0">
                  <a:pos x="T21" y="T23"/>
                </a:cxn>
              </a:cxnLst>
              <a:rect l="0" t="0" r="r" b="b"/>
              <a:pathLst>
                <a:path w="8278" h="10171">
                  <a:moveTo>
                    <a:pt x="0" y="0"/>
                  </a:moveTo>
                  <a:lnTo>
                    <a:pt x="0" y="10170"/>
                  </a:lnTo>
                  <a:lnTo>
                    <a:pt x="8277" y="10170"/>
                  </a:lnTo>
                  <a:lnTo>
                    <a:pt x="8277" y="10136"/>
                  </a:lnTo>
                  <a:lnTo>
                    <a:pt x="5961" y="6649"/>
                  </a:lnTo>
                  <a:lnTo>
                    <a:pt x="0" y="0"/>
                  </a:lnTo>
                  <a:close/>
                </a:path>
              </a:pathLst>
            </a:custGeom>
            <a:solidFill>
              <a:srgbClr val="FDB71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pic>
          <p:nvPicPr>
            <p:cNvPr id="38" name="Picture 242">
              <a:extLst>
                <a:ext uri="{FF2B5EF4-FFF2-40B4-BE49-F238E27FC236}">
                  <a16:creationId xmlns:a16="http://schemas.microsoft.com/office/drawing/2014/main" id="{7BC15F7F-7F34-425A-81FE-8BCB2901DCA9}"/>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3143" y="1557"/>
              <a:ext cx="7804" cy="1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41">
              <a:extLst>
                <a:ext uri="{FF2B5EF4-FFF2-40B4-BE49-F238E27FC236}">
                  <a16:creationId xmlns:a16="http://schemas.microsoft.com/office/drawing/2014/main" id="{F546B0C1-6590-416F-B7DB-0175F387DF93}"/>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3143" y="5542"/>
              <a:ext cx="8278" cy="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itle 6">
            <a:extLst>
              <a:ext uri="{FF2B5EF4-FFF2-40B4-BE49-F238E27FC236}">
                <a16:creationId xmlns:a16="http://schemas.microsoft.com/office/drawing/2014/main" id="{52A3D3FD-ADE4-4A56-91D3-C16A10E42F96}"/>
              </a:ext>
            </a:extLst>
          </p:cNvPr>
          <p:cNvSpPr txBox="1">
            <a:spLocks/>
          </p:cNvSpPr>
          <p:nvPr/>
        </p:nvSpPr>
        <p:spPr bwMode="auto">
          <a:xfrm>
            <a:off x="1971805" y="1226708"/>
            <a:ext cx="6652686" cy="85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800" b="0" i="0" u="none" strike="noStrike" kern="0" cap="none" spc="300" normalizeH="0" baseline="0" noProof="0" dirty="0">
                <a:ln>
                  <a:noFill/>
                </a:ln>
                <a:solidFill>
                  <a:srgbClr val="000000"/>
                </a:solidFill>
                <a:effectLst/>
                <a:uLnTx/>
                <a:uFillTx/>
                <a:latin typeface="Verdana"/>
                <a:ea typeface="Geneva"/>
                <a:cs typeface="+mj-cs"/>
              </a:rPr>
              <a:t>PERSPEKTIVRAPPORT</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800" b="1" i="0" u="none" strike="noStrike" kern="0" cap="none" spc="300" normalizeH="0" baseline="0" noProof="0" dirty="0">
                <a:ln>
                  <a:noFill/>
                </a:ln>
                <a:solidFill>
                  <a:srgbClr val="000000"/>
                </a:solidFill>
                <a:effectLst/>
                <a:uLnTx/>
                <a:uFillTx/>
                <a:latin typeface="Verdana"/>
                <a:ea typeface="Geneva"/>
                <a:cs typeface="+mj-cs"/>
              </a:rPr>
              <a:t>Verksamhetsutveckling och digitalisering</a:t>
            </a:r>
          </a:p>
        </p:txBody>
      </p:sp>
    </p:spTree>
    <p:extLst>
      <p:ext uri="{BB962C8B-B14F-4D97-AF65-F5344CB8AC3E}">
        <p14:creationId xmlns:p14="http://schemas.microsoft.com/office/powerpoint/2010/main" val="218998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2020-06-08</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7</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7</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7</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pic>
        <p:nvPicPr>
          <p:cNvPr id="29" name="Bildobjekt 28">
            <a:extLst>
              <a:ext uri="{FF2B5EF4-FFF2-40B4-BE49-F238E27FC236}">
                <a16:creationId xmlns:a16="http://schemas.microsoft.com/office/drawing/2014/main" id="{2DA431F3-556B-AB43-9A48-9132EE890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80" y="2213991"/>
            <a:ext cx="3028801" cy="4283791"/>
          </a:xfrm>
          <a:prstGeom prst="rect">
            <a:avLst/>
          </a:prstGeom>
          <a:ln>
            <a:noFill/>
          </a:ln>
          <a:effectLst>
            <a:outerShdw blurRad="190500" algn="tl" rotWithShape="0">
              <a:srgbClr val="000000">
                <a:alpha val="70000"/>
              </a:srgbClr>
            </a:outerShdw>
          </a:effectLst>
        </p:spPr>
      </p:pic>
      <p:pic>
        <p:nvPicPr>
          <p:cNvPr id="38" name="Bildobjekt 37">
            <a:extLst>
              <a:ext uri="{FF2B5EF4-FFF2-40B4-BE49-F238E27FC236}">
                <a16:creationId xmlns:a16="http://schemas.microsoft.com/office/drawing/2014/main" id="{FA477368-B7FA-5E40-8930-B439972ABB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
        <p:nvSpPr>
          <p:cNvPr id="20" name="Title 6">
            <a:extLst>
              <a:ext uri="{FF2B5EF4-FFF2-40B4-BE49-F238E27FC236}">
                <a16:creationId xmlns:a16="http://schemas.microsoft.com/office/drawing/2014/main" id="{1114A6D7-573F-F04D-A02D-B15C979FF249}"/>
              </a:ext>
            </a:extLst>
          </p:cNvPr>
          <p:cNvSpPr txBox="1">
            <a:spLocks/>
          </p:cNvSpPr>
          <p:nvPr/>
        </p:nvSpPr>
        <p:spPr bwMode="auto">
          <a:xfrm>
            <a:off x="1331302" y="3429000"/>
            <a:ext cx="638573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Verksamhetsutveckling och digitalisering</a:t>
            </a:r>
          </a:p>
        </p:txBody>
      </p:sp>
    </p:spTree>
    <p:extLst>
      <p:ext uri="{BB962C8B-B14F-4D97-AF65-F5344CB8AC3E}">
        <p14:creationId xmlns:p14="http://schemas.microsoft.com/office/powerpoint/2010/main" val="210714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2020-06-08</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8</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8</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8</a:t>
            </a:fld>
            <a:endParaRPr lang="sv-SE" dirty="0"/>
          </a:p>
        </p:txBody>
      </p:sp>
      <p:sp>
        <p:nvSpPr>
          <p:cNvPr id="42" name="Title 6">
            <a:extLst>
              <a:ext uri="{FF2B5EF4-FFF2-40B4-BE49-F238E27FC236}">
                <a16:creationId xmlns:a16="http://schemas.microsoft.com/office/drawing/2014/main" id="{186D0FC4-C28E-D749-9E47-899793760CFE}"/>
              </a:ext>
            </a:extLst>
          </p:cNvPr>
          <p:cNvSpPr txBox="1">
            <a:spLocks/>
          </p:cNvSpPr>
          <p:nvPr/>
        </p:nvSpPr>
        <p:spPr bwMode="auto">
          <a:xfrm>
            <a:off x="1122385" y="2819496"/>
            <a:ext cx="7417952" cy="53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VERSAMHETSUTVECKLING OCH DIGITALISERING ÄR EN BRED FRÅGESTÄLLNING</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 name="textruta 3">
            <a:extLst>
              <a:ext uri="{FF2B5EF4-FFF2-40B4-BE49-F238E27FC236}">
                <a16:creationId xmlns:a16="http://schemas.microsoft.com/office/drawing/2014/main" id="{5EC51083-96DE-5E4A-B0FE-535FB25224FF}"/>
              </a:ext>
            </a:extLst>
          </p:cNvPr>
          <p:cNvSpPr txBox="1"/>
          <p:nvPr/>
        </p:nvSpPr>
        <p:spPr>
          <a:xfrm>
            <a:off x="975073" y="3609338"/>
            <a:ext cx="7254527" cy="3154609"/>
          </a:xfrm>
          <a:prstGeom prst="rect">
            <a:avLst/>
          </a:prstGeom>
          <a:noFill/>
        </p:spPr>
        <p:txBody>
          <a:bodyPr wrap="square" rtlCol="0">
            <a:noAutofit/>
          </a:bodyPr>
          <a:lstStyle/>
          <a:p>
            <a:pPr marL="285750" indent="-285750" algn="l">
              <a:lnSpc>
                <a:spcPts val="2000"/>
              </a:lnSpc>
              <a:buFont typeface="Arial" panose="020B0604020202020204" pitchFamily="34" charset="0"/>
              <a:buChar char="•"/>
            </a:pPr>
            <a:r>
              <a:rPr lang="sv-SE" sz="1400" b="1" kern="0" dirty="0">
                <a:latin typeface="+mn-lt"/>
                <a:ea typeface="+mj-ea"/>
                <a:cs typeface="+mj-cs"/>
              </a:rPr>
              <a:t>Verksamhetsutveckling sker oberoende av eller med hjälp av teknik</a:t>
            </a:r>
            <a:r>
              <a:rPr lang="sv-SE" sz="1400" kern="0" dirty="0">
                <a:latin typeface="+mn-lt"/>
                <a:ea typeface="+mj-ea"/>
                <a:cs typeface="+mj-cs"/>
              </a:rPr>
              <a:t>. I dagsläget inkluderar dock nästan all verksamhetsutveckling direkt eller indirekt någon form av digitalisering. </a:t>
            </a:r>
          </a:p>
          <a:p>
            <a:pPr marL="285750" lvl="0" indent="-285750" algn="l">
              <a:lnSpc>
                <a:spcPts val="2000"/>
              </a:lnSpc>
              <a:buFont typeface="Arial" panose="020B0604020202020204" pitchFamily="34" charset="0"/>
              <a:buChar char="•"/>
              <a:defRPr/>
            </a:pPr>
            <a:r>
              <a:rPr lang="sv-SE" sz="1400" kern="0" dirty="0">
                <a:latin typeface="+mn-lt"/>
                <a:ea typeface="+mj-ea"/>
                <a:cs typeface="+mj-cs"/>
              </a:rPr>
              <a:t>Det behöver också beaktas i ett sammanhang där finns </a:t>
            </a:r>
            <a:r>
              <a:rPr lang="sv-SE" sz="1400" b="1" kern="0" dirty="0">
                <a:latin typeface="+mn-lt"/>
                <a:ea typeface="+mj-ea"/>
                <a:cs typeface="+mj-cs"/>
              </a:rPr>
              <a:t>olika regulatoriska krav, behov och olika aktörer som ska samspela</a:t>
            </a:r>
            <a:r>
              <a:rPr lang="sv-SE" sz="1400" kern="0" dirty="0">
                <a:latin typeface="+mn-lt"/>
                <a:ea typeface="+mj-ea"/>
                <a:cs typeface="+mj-cs"/>
              </a:rPr>
              <a:t>. </a:t>
            </a:r>
          </a:p>
          <a:p>
            <a:pPr marL="285750" indent="-285750" algn="l">
              <a:buFont typeface="Arial" panose="020B0604020202020204" pitchFamily="34" charset="0"/>
              <a:buChar char="•"/>
            </a:pPr>
            <a:endParaRPr lang="sv-SE" sz="1400" dirty="0">
              <a:ea typeface="Verdana" panose="020B0604030504040204" pitchFamily="34" charset="0"/>
              <a:cs typeface="Verdana" panose="020B0604030504040204" pitchFamily="34" charset="0"/>
            </a:endParaRPr>
          </a:p>
          <a:p>
            <a:pPr algn="l"/>
            <a:endParaRPr lang="sv-SE" sz="1600" kern="0" dirty="0">
              <a:latin typeface="+mj-lt"/>
              <a:ea typeface="+mj-ea"/>
              <a:cs typeface="+mj-cs"/>
            </a:endParaRPr>
          </a:p>
        </p:txBody>
      </p:sp>
      <p:pic>
        <p:nvPicPr>
          <p:cNvPr id="38" name="Bildobjekt 37">
            <a:extLst>
              <a:ext uri="{FF2B5EF4-FFF2-40B4-BE49-F238E27FC236}">
                <a16:creationId xmlns:a16="http://schemas.microsoft.com/office/drawing/2014/main" id="{FA477368-B7FA-5E40-8930-B439972ABB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pic>
        <p:nvPicPr>
          <p:cNvPr id="21" name="Bildobjekt 20">
            <a:extLst>
              <a:ext uri="{FF2B5EF4-FFF2-40B4-BE49-F238E27FC236}">
                <a16:creationId xmlns:a16="http://schemas.microsoft.com/office/drawing/2014/main" id="{DE320C77-EE90-224D-B5E1-95D6EF3E0737}"/>
              </a:ext>
            </a:extLst>
          </p:cNvPr>
          <p:cNvPicPr>
            <a:picLocks noChangeAspect="1"/>
          </p:cNvPicPr>
          <p:nvPr/>
        </p:nvPicPr>
        <p:blipFill rotWithShape="1">
          <a:blip r:embed="rId6">
            <a:extLst>
              <a:ext uri="{28A0092B-C50C-407E-A947-70E740481C1C}">
                <a14:useLocalDpi xmlns:a14="http://schemas.microsoft.com/office/drawing/2010/main" val="0"/>
              </a:ext>
            </a:extLst>
          </a:blip>
          <a:srcRect l="19695"/>
          <a:stretch/>
        </p:blipFill>
        <p:spPr>
          <a:xfrm>
            <a:off x="8738400" y="1920619"/>
            <a:ext cx="3058599" cy="4182491"/>
          </a:xfrm>
          <a:prstGeom prst="rect">
            <a:avLst/>
          </a:prstGeom>
        </p:spPr>
      </p:pic>
    </p:spTree>
    <p:extLst>
      <p:ext uri="{BB962C8B-B14F-4D97-AF65-F5344CB8AC3E}">
        <p14:creationId xmlns:p14="http://schemas.microsoft.com/office/powerpoint/2010/main" val="206696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2020-06-08</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9</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9</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9</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481465"/>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831577" y="2169056"/>
            <a:ext cx="5778394" cy="4401205"/>
          </a:xfrm>
          <a:prstGeom prst="rect">
            <a:avLst/>
          </a:prstGeom>
          <a:noFill/>
        </p:spPr>
        <p:txBody>
          <a:bodyPr wrap="square" rtlCol="0">
            <a:spAutoFit/>
          </a:bodyPr>
          <a:lstStyle/>
          <a:p>
            <a:pPr marL="285750" indent="-285750" algn="l">
              <a:buFont typeface="Arial" panose="020B0604020202020204" pitchFamily="34" charset="0"/>
              <a:buChar char="•"/>
            </a:pPr>
            <a:r>
              <a:rPr lang="sv-SE" sz="1400" kern="0" dirty="0"/>
              <a:t>Den digitala omsvängningen pågår och det finns </a:t>
            </a:r>
            <a:r>
              <a:rPr lang="sv-SE" sz="1400" b="1" kern="0" dirty="0"/>
              <a:t>inget färdigt facit</a:t>
            </a:r>
          </a:p>
          <a:p>
            <a:pPr marL="285750" indent="-285750" algn="l">
              <a:buFont typeface="Arial" panose="020B0604020202020204" pitchFamily="34" charset="0"/>
              <a:buChar char="•"/>
            </a:pPr>
            <a:r>
              <a:rPr lang="sv-SE" sz="1400" kern="0" dirty="0"/>
              <a:t>Antal användare av </a:t>
            </a:r>
            <a:r>
              <a:rPr lang="sv-SE" sz="1400" b="1" kern="0" dirty="0"/>
              <a:t>digitala vårdtjänster har ökat</a:t>
            </a:r>
          </a:p>
          <a:p>
            <a:pPr marL="285750" indent="-285750" algn="l">
              <a:buFont typeface="Arial" panose="020B0604020202020204" pitchFamily="34" charset="0"/>
              <a:buChar char="•"/>
            </a:pPr>
            <a:r>
              <a:rPr lang="sv-SE" sz="1400" kern="0" dirty="0"/>
              <a:t>Digitaliseringen har bidragit till etablering av </a:t>
            </a:r>
            <a:r>
              <a:rPr lang="sv-SE" sz="1400" b="1" kern="0" dirty="0"/>
              <a:t>digitala vårdgivare</a:t>
            </a:r>
          </a:p>
          <a:p>
            <a:pPr marL="285750" indent="-285750" algn="l">
              <a:buFont typeface="Arial" panose="020B0604020202020204" pitchFamily="34" charset="0"/>
              <a:buChar char="•"/>
            </a:pPr>
            <a:r>
              <a:rPr lang="sv-SE" sz="1400" b="1" dirty="0"/>
              <a:t>Utveckling och digitalisering formas i regionen </a:t>
            </a:r>
            <a:r>
              <a:rPr lang="sv-SE" sz="1400" dirty="0"/>
              <a:t>och är baserat på lagar, visioner och beslut</a:t>
            </a:r>
            <a:endParaRPr lang="sv-SE" sz="1400" b="1" kern="0" dirty="0"/>
          </a:p>
          <a:p>
            <a:pPr marL="285750" indent="-285750" algn="l">
              <a:buFont typeface="Arial" panose="020B0604020202020204" pitchFamily="34" charset="0"/>
              <a:buChar char="•"/>
            </a:pPr>
            <a:r>
              <a:rPr lang="sv-SE" sz="1400" b="1" kern="0" dirty="0"/>
              <a:t>Lagar </a:t>
            </a:r>
            <a:r>
              <a:rPr lang="sv-SE" sz="1400" kern="0" dirty="0"/>
              <a:t>kan behöva </a:t>
            </a:r>
            <a:r>
              <a:rPr lang="sv-SE" sz="1400" b="1" kern="0" dirty="0"/>
              <a:t>förändras</a:t>
            </a:r>
          </a:p>
          <a:p>
            <a:pPr marL="285750" indent="-285750" algn="l">
              <a:buFont typeface="Arial" panose="020B0604020202020204" pitchFamily="34" charset="0"/>
              <a:buChar char="•"/>
            </a:pPr>
            <a:r>
              <a:rPr lang="sv-SE" sz="1400" b="1" kern="0" dirty="0"/>
              <a:t>Region Stockholm </a:t>
            </a:r>
            <a:r>
              <a:rPr lang="sv-SE" sz="1400" kern="0" dirty="0"/>
              <a:t>bör</a:t>
            </a:r>
            <a:r>
              <a:rPr lang="sv-SE" sz="1400" b="1" kern="0" dirty="0"/>
              <a:t> öka satsningen på samordning </a:t>
            </a:r>
            <a:r>
              <a:rPr lang="sv-SE" sz="1400" kern="0" dirty="0"/>
              <a:t>för verksamhetsutveckling och digitalisering</a:t>
            </a:r>
          </a:p>
          <a:p>
            <a:pPr marL="285750" indent="-285750" algn="l">
              <a:buFont typeface="Arial" panose="020B0604020202020204" pitchFamily="34" charset="0"/>
              <a:buChar char="•"/>
            </a:pPr>
            <a:r>
              <a:rPr lang="sv-SE" sz="1400" b="1" kern="0" dirty="0"/>
              <a:t>Ny teknologi </a:t>
            </a:r>
            <a:r>
              <a:rPr lang="sv-SE" sz="1400" kern="0" dirty="0"/>
              <a:t>kommer </a:t>
            </a:r>
            <a:r>
              <a:rPr lang="sv-SE" sz="1400" b="1" kern="0" dirty="0"/>
              <a:t>bidra till vårdens utveckling </a:t>
            </a:r>
            <a:r>
              <a:rPr lang="sv-SE" sz="1400" kern="0" dirty="0"/>
              <a:t>och</a:t>
            </a:r>
            <a:r>
              <a:rPr lang="sv-SE" sz="1400" b="1" kern="0" dirty="0"/>
              <a:t> patientens vardag</a:t>
            </a:r>
            <a:r>
              <a:rPr lang="sv-SE" sz="1400" b="1" kern="0" spc="300" dirty="0"/>
              <a:t> 2040</a:t>
            </a:r>
          </a:p>
          <a:p>
            <a:pPr marL="285750" indent="-285750" algn="l">
              <a:buFont typeface="Arial" panose="020B0604020202020204" pitchFamily="34" charset="0"/>
              <a:buChar char="•"/>
            </a:pPr>
            <a:r>
              <a:rPr lang="sv-SE" sz="1400" b="1" kern="0" dirty="0"/>
              <a:t>AI </a:t>
            </a:r>
            <a:r>
              <a:rPr lang="sv-SE" sz="1400" kern="0" dirty="0"/>
              <a:t>förväntas att bli </a:t>
            </a:r>
            <a:r>
              <a:rPr lang="sv-SE" sz="1400" b="1" kern="0" dirty="0"/>
              <a:t>lika</a:t>
            </a:r>
            <a:r>
              <a:rPr lang="sv-SE" sz="1400" kern="0" dirty="0"/>
              <a:t> </a:t>
            </a:r>
            <a:r>
              <a:rPr lang="sv-SE" sz="1400" b="1" kern="0" dirty="0"/>
              <a:t>banbrytande som elektriciteten</a:t>
            </a:r>
            <a:endParaRPr lang="sv-SE" sz="1400" b="1" kern="0" spc="300" dirty="0"/>
          </a:p>
          <a:p>
            <a:pPr marL="285750" indent="-285750" algn="l">
              <a:buFont typeface="Arial" panose="020B0604020202020204" pitchFamily="34" charset="0"/>
              <a:buChar char="•"/>
            </a:pPr>
            <a:r>
              <a:rPr lang="sv-SE" sz="1400" b="1" kern="0" dirty="0"/>
              <a:t>Vilken ny teknik </a:t>
            </a:r>
            <a:r>
              <a:rPr lang="sv-SE" sz="1400" kern="0" dirty="0"/>
              <a:t>som kommer ha störst påverkan </a:t>
            </a:r>
            <a:r>
              <a:rPr lang="sv-SE" sz="1400" b="1" kern="0" dirty="0"/>
              <a:t>får framtiden utvisa</a:t>
            </a:r>
          </a:p>
        </p:txBody>
      </p:sp>
      <p:pic>
        <p:nvPicPr>
          <p:cNvPr id="68" name="Bildobjekt 67">
            <a:extLst>
              <a:ext uri="{FF2B5EF4-FFF2-40B4-BE49-F238E27FC236}">
                <a16:creationId xmlns:a16="http://schemas.microsoft.com/office/drawing/2014/main" id="{3DE0B10D-1018-C64A-B9C9-E06D9D95A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555053" y="1217924"/>
            <a:ext cx="3091406" cy="4182491"/>
          </a:xfrm>
          <a:prstGeom prst="rect">
            <a:avLst/>
          </a:prstGeom>
        </p:spPr>
      </p:pic>
      <p:pic>
        <p:nvPicPr>
          <p:cNvPr id="29" name="Bildobjekt 28">
            <a:extLst>
              <a:ext uri="{FF2B5EF4-FFF2-40B4-BE49-F238E27FC236}">
                <a16:creationId xmlns:a16="http://schemas.microsoft.com/office/drawing/2014/main" id="{7785A732-9AB4-F548-88AF-0F98759A00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
        <p:nvSpPr>
          <p:cNvPr id="20" name="Title 6">
            <a:extLst>
              <a:ext uri="{FF2B5EF4-FFF2-40B4-BE49-F238E27FC236}">
                <a16:creationId xmlns:a16="http://schemas.microsoft.com/office/drawing/2014/main" id="{665D3FAE-6B40-405A-A198-0DE0971E9C65}"/>
              </a:ext>
            </a:extLst>
          </p:cNvPr>
          <p:cNvSpPr txBox="1">
            <a:spLocks/>
          </p:cNvSpPr>
          <p:nvPr/>
        </p:nvSpPr>
        <p:spPr bwMode="auto">
          <a:xfrm>
            <a:off x="1958811" y="1741517"/>
            <a:ext cx="6327580"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SAMMANFATTNING</a:t>
            </a:r>
          </a:p>
        </p:txBody>
      </p:sp>
    </p:spTree>
    <p:extLst>
      <p:ext uri="{BB962C8B-B14F-4D97-AF65-F5344CB8AC3E}">
        <p14:creationId xmlns:p14="http://schemas.microsoft.com/office/powerpoint/2010/main" val="187853410"/>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noAutofit/>
      </a:bodyPr>
      <a:lstStyle>
        <a:defPPr marL="285750" indent="-285750" algn="l">
          <a:buFont typeface="Arial" panose="020B0604020202020204" pitchFamily="34" charset="0"/>
          <a:buChar char="•"/>
          <a:defRPr sz="1400" kern="0" dirty="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1_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Standardformgivning</Template>
  <TotalTime>15280</TotalTime>
  <Words>3111</Words>
  <Application>Microsoft Office PowerPoint</Application>
  <PresentationFormat>Bredbild</PresentationFormat>
  <Paragraphs>382</Paragraphs>
  <Slides>15</Slides>
  <Notes>15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15</vt:i4>
      </vt:variant>
    </vt:vector>
  </HeadingPairs>
  <TitlesOfParts>
    <vt:vector size="21" baseType="lpstr">
      <vt:lpstr>Arial</vt:lpstr>
      <vt:lpstr>Geneva</vt:lpstr>
      <vt:lpstr>Verdana</vt:lpstr>
      <vt:lpstr>Wingdings</vt:lpstr>
      <vt:lpstr>Standardformgivning</vt:lpstr>
      <vt:lpstr>1_Standardformgivning</vt:lpstr>
      <vt:lpstr>KUNSKAPSSTYRNING</vt:lpstr>
      <vt:lpstr>INNEHÅLL</vt:lpstr>
      <vt:lpstr>KUNSKAPSSTYRNING</vt:lpstr>
      <vt:lpstr>KUNSKAPSSTYRNING</vt:lpstr>
      <vt:lpstr>PowerPoint-presentation</vt:lpstr>
      <vt:lpstr>PowerPoint-presentation</vt:lpstr>
      <vt:lpstr>PowerPoint-presentation</vt:lpstr>
      <vt:lpstr>PowerPoint-presentation</vt:lpstr>
      <vt:lpstr>KUNSKAPSSTYRNING</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subject/>
  <dc:creator>Region Stockholm</dc:creator>
  <cp:keywords/>
  <dc:description/>
  <cp:lastModifiedBy>Ann-Christine Berg</cp:lastModifiedBy>
  <cp:revision>396</cp:revision>
  <dcterms:created xsi:type="dcterms:W3CDTF">2019-11-01T08:50:54Z</dcterms:created>
  <dcterms:modified xsi:type="dcterms:W3CDTF">2020-06-08T10:59:20Z</dcterms:modified>
  <cp:category/>
</cp:coreProperties>
</file>