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405" r:id="rId2"/>
    <p:sldId id="436" r:id="rId3"/>
    <p:sldId id="408" r:id="rId4"/>
    <p:sldId id="417" r:id="rId5"/>
    <p:sldId id="437" r:id="rId6"/>
    <p:sldId id="438" r:id="rId7"/>
    <p:sldId id="426" r:id="rId8"/>
    <p:sldId id="413" r:id="rId9"/>
    <p:sldId id="423" r:id="rId10"/>
    <p:sldId id="424" r:id="rId11"/>
  </p:sldIdLst>
  <p:sldSz cx="12192000" cy="6858000"/>
  <p:notesSz cx="6858000" cy="9144000"/>
  <p:defaultTextStyle>
    <a:defPPr>
      <a:defRPr lang="sv-SE"/>
    </a:defPPr>
    <a:lvl1pPr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6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orient="horz" pos="981" userDrawn="1">
          <p15:clr>
            <a:srgbClr val="A4A3A4"/>
          </p15:clr>
        </p15:guide>
        <p15:guide id="4" orient="horz" pos="2523" userDrawn="1">
          <p15:clr>
            <a:srgbClr val="A4A3A4"/>
          </p15:clr>
        </p15:guide>
        <p15:guide id="5" orient="horz" pos="1570" userDrawn="1">
          <p15:clr>
            <a:srgbClr val="A4A3A4"/>
          </p15:clr>
        </p15:guide>
        <p15:guide id="6" pos="5065" userDrawn="1">
          <p15:clr>
            <a:srgbClr val="A4A3A4"/>
          </p15:clr>
        </p15:guide>
        <p15:guide id="7" orient="horz" pos="1979" userDrawn="1">
          <p15:clr>
            <a:srgbClr val="A4A3A4"/>
          </p15:clr>
        </p15:guide>
        <p15:guide id="8" orient="horz" pos="218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-Christine Berg" initials="AB" lastIdx="24" clrIdx="0">
    <p:extLst>
      <p:ext uri="{19B8F6BF-5375-455C-9EA6-DF929625EA0E}">
        <p15:presenceInfo xmlns:p15="http://schemas.microsoft.com/office/powerpoint/2012/main" userId="S-1-5-21-613775786-3661600701-2283250920-166425" providerId="AD"/>
      </p:ext>
    </p:extLst>
  </p:cmAuthor>
  <p:cmAuthor id="2" name="Tjede Funk" initials="TF" lastIdx="1" clrIdx="1">
    <p:extLst>
      <p:ext uri="{19B8F6BF-5375-455C-9EA6-DF929625EA0E}">
        <p15:presenceInfo xmlns:p15="http://schemas.microsoft.com/office/powerpoint/2012/main" userId="S-1-5-21-613775786-3661600701-2283250920-3255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231"/>
    <a:srgbClr val="FFBD78"/>
    <a:srgbClr val="008CC8"/>
    <a:srgbClr val="556410"/>
    <a:srgbClr val="006500"/>
    <a:srgbClr val="003468"/>
    <a:srgbClr val="E9E3DC"/>
    <a:srgbClr val="00AEEF"/>
    <a:srgbClr val="E66400"/>
    <a:srgbClr val="C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5" autoAdjust="0"/>
    <p:restoredTop sz="83158" autoAdjust="0"/>
  </p:normalViewPr>
  <p:slideViewPr>
    <p:cSldViewPr snapToGrid="0">
      <p:cViewPr varScale="1">
        <p:scale>
          <a:sx n="90" d="100"/>
          <a:sy n="90" d="100"/>
        </p:scale>
        <p:origin x="1400" y="192"/>
      </p:cViewPr>
      <p:guideLst>
        <p:guide orient="horz" pos="1956"/>
        <p:guide pos="234"/>
        <p:guide orient="horz" pos="981"/>
        <p:guide orient="horz" pos="2523"/>
        <p:guide orient="horz" pos="1570"/>
        <p:guide pos="5065"/>
        <p:guide orient="horz" pos="1979"/>
        <p:guide orient="horz" pos="21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sv-S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sv-SE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sv-SE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39F56C83-3508-4DF3-A02B-BBBCC8BE3867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4836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22275" indent="-285750" algn="l" eaLnBrk="1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endParaRPr lang="sv-SE" sz="1400" b="0" kern="1200" dirty="0">
              <a:solidFill>
                <a:schemeClr val="tx1"/>
              </a:solidFill>
              <a:latin typeface="Arial" charset="0"/>
              <a:ea typeface="Geneva" pitchFamily="1" charset="-128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1938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6525" indent="0">
              <a:buNone/>
            </a:pPr>
            <a:endParaRPr lang="sv-SE" sz="1200" b="1" dirty="0"/>
          </a:p>
          <a:p>
            <a:pPr marL="136525" indent="0">
              <a:buNone/>
            </a:pPr>
            <a:endParaRPr lang="sv-SE" sz="1200" b="1" dirty="0"/>
          </a:p>
          <a:p>
            <a:pPr marL="765175" marR="0" lvl="1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1200" b="1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9694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22275" indent="-285750" algn="l" eaLnBrk="1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endParaRPr lang="sv-SE" sz="1400" b="0" kern="1200" dirty="0">
              <a:solidFill>
                <a:schemeClr val="tx1"/>
              </a:solidFill>
              <a:latin typeface="Arial" charset="0"/>
              <a:ea typeface="Geneva" pitchFamily="1" charset="-128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92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9372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6525" indent="0">
              <a:buNone/>
            </a:pPr>
            <a:endParaRPr lang="sv-SE" sz="1200" b="1" dirty="0"/>
          </a:p>
          <a:p>
            <a:pPr marL="307975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120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5346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6749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3856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22275" indent="-285750" algn="l" eaLnBrk="1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endParaRPr lang="sv-SE" sz="1400" b="0" kern="1200" dirty="0">
              <a:solidFill>
                <a:schemeClr val="tx1"/>
              </a:solidFill>
              <a:latin typeface="Arial" charset="0"/>
              <a:ea typeface="Geneva" pitchFamily="1" charset="-128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5558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6525" indent="0">
              <a:buNone/>
            </a:pPr>
            <a:endParaRPr lang="sv-SE" sz="1200" b="1" dirty="0"/>
          </a:p>
          <a:p>
            <a:pPr marL="765175" marR="0" lvl="1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1200" b="1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2877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6525" indent="0">
              <a:buNone/>
            </a:pPr>
            <a:endParaRPr lang="sv-SE" sz="1200" b="1" dirty="0"/>
          </a:p>
          <a:p>
            <a:pPr marL="765175" marR="0" lvl="1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1200" b="1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1567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1AAEDD4-F26E-4CF3-B054-5A094C52B91E}"/>
              </a:ext>
            </a:extLst>
          </p:cNvPr>
          <p:cNvSpPr/>
          <p:nvPr userDrawn="1"/>
        </p:nvSpPr>
        <p:spPr bwMode="auto">
          <a:xfrm>
            <a:off x="0" y="0"/>
            <a:ext cx="12192000" cy="949234"/>
          </a:xfrm>
          <a:prstGeom prst="rect">
            <a:avLst/>
          </a:prstGeom>
          <a:solidFill>
            <a:srgbClr val="E9E3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Geneva" pitchFamily="1" charset="-128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noProof="0"/>
              <a:t>Click to edit Master title style</a:t>
            </a:r>
            <a:endParaRPr lang="sv-SE" noProof="0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  <a:endParaRPr lang="sv-SE" noProof="0" dirty="0"/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2019-11-11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Hälso- och sjukvårdsförvaltningen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A088CD-CCDE-49E5-84E6-67161CD99BDA}" type="slidenum">
              <a:rPr lang="sv-SE"/>
              <a:pPr/>
              <a:t>‹#›</a:t>
            </a:fld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3E4ABABA-B778-46F8-93DF-7E9E6BAF7C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643" y="287739"/>
            <a:ext cx="1997319" cy="357545"/>
          </a:xfrm>
          <a:prstGeom prst="rect">
            <a:avLst/>
          </a:prstGeom>
        </p:spPr>
      </p:pic>
      <p:grpSp>
        <p:nvGrpSpPr>
          <p:cNvPr id="14" name="Grupp 13">
            <a:extLst>
              <a:ext uri="{FF2B5EF4-FFF2-40B4-BE49-F238E27FC236}">
                <a16:creationId xmlns:a16="http://schemas.microsoft.com/office/drawing/2014/main" id="{20A207A8-0708-468F-BF80-AD994789F8F2}"/>
              </a:ext>
            </a:extLst>
          </p:cNvPr>
          <p:cNvGrpSpPr/>
          <p:nvPr userDrawn="1"/>
        </p:nvGrpSpPr>
        <p:grpSpPr>
          <a:xfrm>
            <a:off x="12047537" y="3175"/>
            <a:ext cx="144463" cy="788988"/>
            <a:chOff x="12047537" y="3175"/>
            <a:chExt cx="144463" cy="788988"/>
          </a:xfrm>
        </p:grpSpPr>
        <p:sp>
          <p:nvSpPr>
            <p:cNvPr id="15" name="Rectangle 30">
              <a:extLst>
                <a:ext uri="{FF2B5EF4-FFF2-40B4-BE49-F238E27FC236}">
                  <a16:creationId xmlns:a16="http://schemas.microsoft.com/office/drawing/2014/main" id="{111A3A82-8E07-4095-B962-5BDEF6B5F7F4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3175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16" name="Rectangle 31">
              <a:extLst>
                <a:ext uri="{FF2B5EF4-FFF2-40B4-BE49-F238E27FC236}">
                  <a16:creationId xmlns:a16="http://schemas.microsoft.com/office/drawing/2014/main" id="{94455EC7-1624-43B4-AF71-2F2E75FD83EC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22225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17" name="Rectangle 32">
              <a:extLst>
                <a:ext uri="{FF2B5EF4-FFF2-40B4-BE49-F238E27FC236}">
                  <a16:creationId xmlns:a16="http://schemas.microsoft.com/office/drawing/2014/main" id="{B3368510-A07F-40B2-88D9-EEDA1946AC00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434975"/>
              <a:ext cx="144463" cy="14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18" name="Rectangle 33">
              <a:extLst>
                <a:ext uri="{FF2B5EF4-FFF2-40B4-BE49-F238E27FC236}">
                  <a16:creationId xmlns:a16="http://schemas.microsoft.com/office/drawing/2014/main" id="{FCF97724-B74E-4897-A525-4DA03173708F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64770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2019-11-11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EBB44-B4B5-45AD-87A9-3B8A569A17F0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475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2019-11-11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EBB44-B4B5-45AD-87A9-3B8A569A17F0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227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2 innehållsdelar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58851" y="2159000"/>
            <a:ext cx="4957317" cy="3937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2019-11-11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EBB44-B4B5-45AD-87A9-3B8A569A17F0}" type="slidenum">
              <a:rPr lang="sv-SE"/>
              <a:pPr/>
              <a:t>‹#›</a:t>
            </a:fld>
            <a:endParaRPr lang="sv-SE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EFC4FDA7-B96F-420F-97B3-6843B108A8E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659" y="2159000"/>
            <a:ext cx="4957317" cy="3937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562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2019-11-11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Hälso- och sjukvårdsförvaltningen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35897-AA38-4E5A-9DD3-4A40406CD6F6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9611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2019-11-11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Hälso- och sjukvårdsförvaltningen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147F2-D839-401F-8B8C-3CAF295340B5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926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6377734-D027-417D-9B38-6A99ADA49896}"/>
              </a:ext>
            </a:extLst>
          </p:cNvPr>
          <p:cNvSpPr/>
          <p:nvPr userDrawn="1"/>
        </p:nvSpPr>
        <p:spPr bwMode="auto">
          <a:xfrm>
            <a:off x="0" y="0"/>
            <a:ext cx="12192000" cy="949234"/>
          </a:xfrm>
          <a:prstGeom prst="rect">
            <a:avLst/>
          </a:prstGeom>
          <a:solidFill>
            <a:srgbClr val="E9E3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Geneva" pitchFamily="1" charset="-128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8851" y="1456594"/>
            <a:ext cx="10267949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8851" y="2159000"/>
            <a:ext cx="10267949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34401" y="237635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r>
              <a:rPr lang="sv-SE" dirty="0"/>
              <a:t>2019-11-11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34401" y="655027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r>
              <a:rPr lang="sv-SE" dirty="0"/>
              <a:t>Hälso- och sjukvårdsförvaltningen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1" y="446332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fld id="{65EAC295-B5BC-4B98-BE11-8B11DB9261CC}" type="slidenum">
              <a:rPr lang="sv-SE"/>
              <a:pPr/>
              <a:t>‹#›</a:t>
            </a:fld>
            <a:endParaRPr lang="sv-SE" dirty="0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3F9ED0BF-B3A6-4BC7-B609-557DDADF82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2643" y="287739"/>
            <a:ext cx="1997319" cy="357545"/>
          </a:xfrm>
          <a:prstGeom prst="rect">
            <a:avLst/>
          </a:prstGeom>
        </p:spPr>
      </p:pic>
      <p:grpSp>
        <p:nvGrpSpPr>
          <p:cNvPr id="3" name="Grupp 2">
            <a:extLst>
              <a:ext uri="{FF2B5EF4-FFF2-40B4-BE49-F238E27FC236}">
                <a16:creationId xmlns:a16="http://schemas.microsoft.com/office/drawing/2014/main" id="{C70EBA9E-AE82-42A5-8CD1-200207F90F49}"/>
              </a:ext>
            </a:extLst>
          </p:cNvPr>
          <p:cNvGrpSpPr/>
          <p:nvPr userDrawn="1"/>
        </p:nvGrpSpPr>
        <p:grpSpPr>
          <a:xfrm>
            <a:off x="12047537" y="3175"/>
            <a:ext cx="144463" cy="788988"/>
            <a:chOff x="12047537" y="3175"/>
            <a:chExt cx="144463" cy="788988"/>
          </a:xfrm>
        </p:grpSpPr>
        <p:sp>
          <p:nvSpPr>
            <p:cNvPr id="11" name="Rectangle 30">
              <a:extLst>
                <a:ext uri="{FF2B5EF4-FFF2-40B4-BE49-F238E27FC236}">
                  <a16:creationId xmlns:a16="http://schemas.microsoft.com/office/drawing/2014/main" id="{B9ECAAA0-1422-45F4-9A1E-03CF5A1F5668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3175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12" name="Rectangle 31">
              <a:extLst>
                <a:ext uri="{FF2B5EF4-FFF2-40B4-BE49-F238E27FC236}">
                  <a16:creationId xmlns:a16="http://schemas.microsoft.com/office/drawing/2014/main" id="{A31D8A10-BC81-4F7F-97EA-5197AEBEE131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22225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13" name="Rectangle 32">
              <a:extLst>
                <a:ext uri="{FF2B5EF4-FFF2-40B4-BE49-F238E27FC236}">
                  <a16:creationId xmlns:a16="http://schemas.microsoft.com/office/drawing/2014/main" id="{6365EC3A-FE76-4F6D-896A-5E594C635E3F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434975"/>
              <a:ext cx="144463" cy="14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14" name="Rectangle 33">
              <a:extLst>
                <a:ext uri="{FF2B5EF4-FFF2-40B4-BE49-F238E27FC236}">
                  <a16:creationId xmlns:a16="http://schemas.microsoft.com/office/drawing/2014/main" id="{30CB5A33-CE48-453A-A29D-59CA54870638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64770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7" r:id="rId4"/>
    <p:sldLayoutId id="2147483654" r:id="rId5"/>
    <p:sldLayoutId id="2147483655" r:id="rId6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9pPr>
    </p:titleStyle>
    <p:bodyStyle>
      <a:lvl1pPr marL="342900" indent="-342900" algn="l" rtl="0" eaLnBrk="1" fontAlgn="base" hangingPunct="1">
        <a:lnSpc>
          <a:spcPct val="130000"/>
        </a:lnSpc>
        <a:spcBef>
          <a:spcPts val="500"/>
        </a:spcBef>
        <a:spcAft>
          <a:spcPts val="20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0955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58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C3FD38-E2E2-1242-AD04-4B8C2B7D24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757FA7E-082B-B941-8207-DC0CE5EF2E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2C4BD134-0024-094D-97D6-E097A6F57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41936"/>
            <a:ext cx="12249149" cy="5916064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C7DB98-443E-B64E-9C07-D6D2B9CCB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1C831B-74BF-A04E-8FE3-0AB7B3457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A088CD-CCDE-49E5-84E6-67161CD99BDA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F9CDB78-D57E-E346-8633-454E7B60916A}"/>
              </a:ext>
            </a:extLst>
          </p:cNvPr>
          <p:cNvSpPr txBox="1"/>
          <p:nvPr/>
        </p:nvSpPr>
        <p:spPr>
          <a:xfrm>
            <a:off x="3726873" y="59574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45F4A83-CB0C-8149-A758-E9262F59D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12" y="1260477"/>
            <a:ext cx="1168400" cy="11684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39E651F8-A45E-A647-8ACC-906C32DF89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161" y="924749"/>
            <a:ext cx="4788839" cy="5890387"/>
          </a:xfrm>
          <a:prstGeom prst="rect">
            <a:avLst/>
          </a:prstGeom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04589742-8D4B-4948-9BE4-BB2D612B5FBF}"/>
              </a:ext>
            </a:extLst>
          </p:cNvPr>
          <p:cNvSpPr txBox="1">
            <a:spLocks/>
          </p:cNvSpPr>
          <p:nvPr/>
        </p:nvSpPr>
        <p:spPr bwMode="auto">
          <a:xfrm>
            <a:off x="463296" y="3965893"/>
            <a:ext cx="5632704" cy="186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9pPr>
          </a:lstStyle>
          <a:p>
            <a:pPr algn="l">
              <a:lnSpc>
                <a:spcPct val="90000"/>
              </a:lnSpc>
            </a:pPr>
            <a:r>
              <a:rPr lang="sv-SE" sz="3200" kern="0" dirty="0">
                <a:solidFill>
                  <a:srgbClr val="008CC8"/>
                </a:solidFill>
              </a:rPr>
              <a:t>HANDLEDNING</a:t>
            </a:r>
            <a:br>
              <a:rPr lang="sv-SE" sz="3200" kern="0" dirty="0">
                <a:solidFill>
                  <a:srgbClr val="008CC8"/>
                </a:solidFill>
              </a:rPr>
            </a:br>
            <a:r>
              <a:rPr lang="sv-SE" sz="1800" kern="0" dirty="0"/>
              <a:t>DISKUSSIONSSTÖD PERSPEKTIVRAPPORTEN</a:t>
            </a:r>
          </a:p>
          <a:p>
            <a:pPr algn="l">
              <a:lnSpc>
                <a:spcPct val="90000"/>
              </a:lnSpc>
            </a:pPr>
            <a:r>
              <a:rPr lang="sv-SE" b="1" kern="0" dirty="0"/>
              <a:t>Verksamhetsutveckling och digitalisering</a:t>
            </a:r>
          </a:p>
        </p:txBody>
      </p:sp>
    </p:spTree>
    <p:extLst>
      <p:ext uri="{BB962C8B-B14F-4D97-AF65-F5344CB8AC3E}">
        <p14:creationId xmlns:p14="http://schemas.microsoft.com/office/powerpoint/2010/main" val="2531426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94D573-75BE-1F42-B163-C0023A128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Att tänka på </a:t>
            </a:r>
            <a:r>
              <a:rPr lang="sv-SE" u="sng" dirty="0"/>
              <a:t>efter</a:t>
            </a:r>
            <a:r>
              <a:rPr lang="sv-SE" dirty="0"/>
              <a:t> övningspasset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A7D0FA9-030A-4E48-989F-245F916DC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2F7AC8-F4EF-864C-A698-D9916F65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BC2F2B17-7374-6E4A-9C2F-D71E3DF56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1450" y="26431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0C2805F-AAB0-294E-8E27-4CC31F87DCCD}"/>
              </a:ext>
            </a:extLst>
          </p:cNvPr>
          <p:cNvSpPr/>
          <p:nvPr/>
        </p:nvSpPr>
        <p:spPr>
          <a:xfrm>
            <a:off x="958851" y="2074030"/>
            <a:ext cx="9031115" cy="298902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07988" lvl="1" indent="-309563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dirty="0"/>
              <a:t>Delar av anteckningar kan vara inspel till långtidsutredningen.</a:t>
            </a:r>
          </a:p>
          <a:p>
            <a:pPr marL="55563" lvl="1" algn="l">
              <a:lnSpc>
                <a:spcPct val="150000"/>
              </a:lnSpc>
            </a:pPr>
            <a:r>
              <a:rPr lang="sv-SE" sz="1400" i="1" dirty="0">
                <a:solidFill>
                  <a:schemeClr val="accent2"/>
                </a:solidFill>
              </a:rPr>
              <a:t>Nedan enbart de som kör med Mentimeter:</a:t>
            </a:r>
            <a:endParaRPr lang="sv-SE" sz="1400" b="1" dirty="0"/>
          </a:p>
          <a:p>
            <a:pPr marL="366713" lvl="1" indent="-3111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b="1" dirty="0"/>
              <a:t>Materialet finns sparat på Mentimeterkontot. </a:t>
            </a:r>
            <a:r>
              <a:rPr lang="sv-SE" sz="1400" dirty="0"/>
              <a:t>Det finns även möjlighet att </a:t>
            </a:r>
            <a:r>
              <a:rPr lang="sv-SE" sz="1400" b="1" dirty="0"/>
              <a:t>ladda ner alla anteckningar till Excel eller som PDF</a:t>
            </a:r>
            <a:r>
              <a:rPr lang="sv-SE" sz="1400" dirty="0"/>
              <a:t>. </a:t>
            </a:r>
          </a:p>
          <a:p>
            <a:pPr marL="366713" lvl="1" indent="-3111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b="1" dirty="0"/>
              <a:t>Om ni inte vill att annan grupp/person med tillgång till Mentimeterkontot </a:t>
            </a:r>
            <a:r>
              <a:rPr lang="sv-SE" sz="1400" dirty="0"/>
              <a:t>ska kunna se anteckningarna från mötet/övningen, </a:t>
            </a:r>
            <a:r>
              <a:rPr lang="sv-SE" sz="1400" b="1" dirty="0"/>
              <a:t>så radera presentationen </a:t>
            </a:r>
            <a:r>
              <a:rPr lang="sv-SE" sz="1400" dirty="0"/>
              <a:t>på Mentimeterkontot efter det att det sparats på annat sätt. </a:t>
            </a:r>
          </a:p>
          <a:p>
            <a:pPr marL="280988" lvl="1" algn="l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SzPct val="100000"/>
            </a:pP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405131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C3FD38-E2E2-1242-AD04-4B8C2B7D24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757FA7E-082B-B941-8207-DC0CE5EF2E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2C4BD134-0024-094D-97D6-E097A6F57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41936"/>
            <a:ext cx="12249149" cy="5916064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C7DB98-443E-B64E-9C07-D6D2B9CCB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1C831B-74BF-A04E-8FE3-0AB7B3457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A088CD-CCDE-49E5-84E6-67161CD99BDA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F9CDB78-D57E-E346-8633-454E7B60916A}"/>
              </a:ext>
            </a:extLst>
          </p:cNvPr>
          <p:cNvSpPr txBox="1"/>
          <p:nvPr/>
        </p:nvSpPr>
        <p:spPr>
          <a:xfrm>
            <a:off x="3726873" y="59574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sv-SE" dirty="0"/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BF5F71B7-33AA-CF42-B056-9AEC97418150}"/>
              </a:ext>
            </a:extLst>
          </p:cNvPr>
          <p:cNvSpPr txBox="1">
            <a:spLocks/>
          </p:cNvSpPr>
          <p:nvPr/>
        </p:nvSpPr>
        <p:spPr bwMode="auto">
          <a:xfrm>
            <a:off x="1495425" y="2865438"/>
            <a:ext cx="10267949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9pPr>
          </a:lstStyle>
          <a:p>
            <a:pPr algn="l"/>
            <a:r>
              <a:rPr lang="sv-SE" sz="3200" dirty="0"/>
              <a:t>Syfte, alternativa mötesformer och upplägg av övningspasset</a:t>
            </a:r>
            <a:endParaRPr lang="sv-SE" kern="0" dirty="0"/>
          </a:p>
        </p:txBody>
      </p:sp>
    </p:spTree>
    <p:extLst>
      <p:ext uri="{BB962C8B-B14F-4D97-AF65-F5344CB8AC3E}">
        <p14:creationId xmlns:p14="http://schemas.microsoft.com/office/powerpoint/2010/main" val="1049418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94D573-75BE-1F42-B163-C0023A128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Syfte och alternativa mötesform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A7D0FA9-030A-4E48-989F-245F916DC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2F7AC8-F4EF-864C-A698-D9916F65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9" name="Textruta 5">
            <a:extLst>
              <a:ext uri="{FF2B5EF4-FFF2-40B4-BE49-F238E27FC236}">
                <a16:creationId xmlns:a16="http://schemas.microsoft.com/office/drawing/2014/main" id="{3C530C16-B9BF-E14B-983A-B8C05C770681}"/>
              </a:ext>
            </a:extLst>
          </p:cNvPr>
          <p:cNvSpPr txBox="1"/>
          <p:nvPr/>
        </p:nvSpPr>
        <p:spPr>
          <a:xfrm>
            <a:off x="573232" y="2105316"/>
            <a:ext cx="11320320" cy="475268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22275" indent="-285750" algn="l" eaLnBrk="1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 sz="1400" b="1" dirty="0"/>
              <a:t>Syfte: </a:t>
            </a:r>
            <a:r>
              <a:rPr lang="sv-SE" sz="1400" dirty="0"/>
              <a:t>Reflektion och gruppdiskussion kring </a:t>
            </a:r>
            <a:r>
              <a:rPr lang="sv-SE" sz="1400" b="1" dirty="0"/>
              <a:t>Verksamhetsutveckling för en digitalisering – år 2040, </a:t>
            </a:r>
            <a:r>
              <a:rPr lang="sv-SE" sz="1400" dirty="0"/>
              <a:t>dels för gruppens egen del, dels för eventuell återkoppling/inspel till långtidsutredningen.</a:t>
            </a:r>
          </a:p>
          <a:p>
            <a:pPr marL="422275" indent="-285750" algn="l" eaLnBrk="1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 sz="1400" b="1" dirty="0"/>
              <a:t>Alternativa mötesformer </a:t>
            </a:r>
            <a:r>
              <a:rPr lang="sv-SE" sz="1400" dirty="0"/>
              <a:t>kan väljas av gruppen. Därför finns två versioner av diskussionsunderlaget i ppt.</a:t>
            </a:r>
          </a:p>
          <a:p>
            <a:pPr marL="993775" lvl="1" indent="-400050" algn="l" eaLnBrk="1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+mj-lt"/>
              <a:buAutoNum type="alphaUcPeriod"/>
            </a:pPr>
            <a:r>
              <a:rPr lang="sv-SE" sz="1400" b="1" dirty="0"/>
              <a:t>Videokonferens (Skype/Teams/Zoom/Slack) + Mentimeter.</a:t>
            </a:r>
          </a:p>
          <a:p>
            <a:pPr marL="987425" lvl="2" indent="-352425" algn="l" eaLnBrk="1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v-SE" sz="1400" i="1" dirty="0"/>
              <a:t>Möjligheter</a:t>
            </a:r>
            <a:r>
              <a:rPr lang="sv-SE" sz="1400" dirty="0"/>
              <a:t>: Interaktiva slides (svara på frågor/anteckningar) som syns i realtid vilket kan öka engagemanget, allt material/anteckningar sparas digitalt (kan laddades ner från Mentimeter som pdf eller Excel), ingen behöver behöver fokusera på att ta anteckningar, ett digitalt mötesformat matchar ämnet och blir ganska strukturerat.</a:t>
            </a:r>
          </a:p>
          <a:p>
            <a:pPr marL="987425" lvl="2" indent="-352425" algn="l" eaLnBrk="1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v-SE" sz="1400" i="1" dirty="0"/>
              <a:t>Utmaningar: </a:t>
            </a:r>
            <a:r>
              <a:rPr lang="sv-SE" sz="1400" dirty="0"/>
              <a:t>Samtalsledare behöver skapa Mentimeterkonto (minst Basic-nivå 1 000 kr/år) och personen behöver i förväg skapa de 5 interaktiva slidesen (kanske finns inte tid/intresse att lära sig Mentimeter), eventuellt talarstöd syns inte via Mentimeter</a:t>
            </a:r>
            <a:endParaRPr lang="sv-SE" sz="1400" i="1" dirty="0"/>
          </a:p>
          <a:p>
            <a:pPr marL="993775" lvl="1" indent="-400050" algn="l" eaLnBrk="1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+mj-lt"/>
              <a:buAutoNum type="alphaUcPeriod"/>
            </a:pPr>
            <a:r>
              <a:rPr lang="sv-SE" sz="1400" b="1" dirty="0"/>
              <a:t>Fysiskt möte eller videokonferens (Skype/Teams/Zoom/Slack)</a:t>
            </a:r>
          </a:p>
          <a:p>
            <a:pPr marL="1028700" lvl="2" indent="-352425" algn="l" eaLnBrk="1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v-SE" sz="1400" i="1" dirty="0"/>
              <a:t>Möjligheter</a:t>
            </a:r>
            <a:r>
              <a:rPr lang="sv-SE" sz="1400" dirty="0"/>
              <a:t>: Enkelt att enbart köra i fysiskt möte eller med det videomötesverktyg man brukar använda.</a:t>
            </a:r>
          </a:p>
          <a:p>
            <a:pPr marL="1028700" lvl="2" indent="-352425" algn="l" eaLnBrk="1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sv-SE" sz="1400" i="1" dirty="0"/>
              <a:t>Utmaningar: </a:t>
            </a:r>
            <a:r>
              <a:rPr lang="sv-SE" sz="1400" dirty="0"/>
              <a:t>Någon behöver ta anteckningar samtidigt som man deltar. Kanske kan övningen upplevas som ett vanligt möte.</a:t>
            </a:r>
            <a:endParaRPr lang="sv-SE" sz="1400" i="1" dirty="0"/>
          </a:p>
          <a:p>
            <a:pPr marL="993775" lvl="1" indent="-400050" algn="l" eaLnBrk="1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+mj-lt"/>
              <a:buAutoNum type="alphaUcPeriod"/>
            </a:pPr>
            <a:endParaRPr lang="sv-SE" sz="1400" dirty="0"/>
          </a:p>
          <a:p>
            <a:pPr marL="879475" lvl="1" indent="-285750" algn="l" eaLnBrk="1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endParaRPr lang="sv-SE" sz="1400" dirty="0"/>
          </a:p>
          <a:p>
            <a:pPr marL="879475" lvl="1" indent="-285750" algn="l" eaLnBrk="1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endParaRPr lang="sv-SE" sz="1400" dirty="0"/>
          </a:p>
          <a:p>
            <a:pPr marL="879475" lvl="1" indent="-285750" algn="l" eaLnBrk="1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endParaRPr lang="sv-SE" sz="1400" dirty="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BC2F2B17-7374-6E4A-9C2F-D71E3DF56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1450" y="26431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9558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94D573-75BE-1F42-B163-C0023A128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Upplägg av övningspasset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A7D0FA9-030A-4E48-989F-245F916DC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2F7AC8-F4EF-864C-A698-D9916F65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9" name="Textruta 5">
            <a:extLst>
              <a:ext uri="{FF2B5EF4-FFF2-40B4-BE49-F238E27FC236}">
                <a16:creationId xmlns:a16="http://schemas.microsoft.com/office/drawing/2014/main" id="{3C530C16-B9BF-E14B-983A-B8C05C770681}"/>
              </a:ext>
            </a:extLst>
          </p:cNvPr>
          <p:cNvSpPr txBox="1"/>
          <p:nvPr/>
        </p:nvSpPr>
        <p:spPr>
          <a:xfrm>
            <a:off x="573232" y="2105316"/>
            <a:ext cx="8470755" cy="475268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79425" indent="-342900" algn="l" eaLnBrk="1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sv-SE" sz="1400" dirty="0"/>
              <a:t>Mötet inleds med en kort </a:t>
            </a:r>
            <a:r>
              <a:rPr lang="sv-SE" sz="1400" b="1" dirty="0"/>
              <a:t>dragning av de tre diskussionsområdena </a:t>
            </a:r>
            <a:r>
              <a:rPr lang="sv-SE" sz="1400" dirty="0"/>
              <a:t>(och beroende på mötesform även deltagarnas inloggning på menti.com). (</a:t>
            </a:r>
            <a:r>
              <a:rPr lang="sv-SE" sz="1400" dirty="0">
                <a:solidFill>
                  <a:schemeClr val="accent2"/>
                </a:solidFill>
              </a:rPr>
              <a:t>5 min</a:t>
            </a:r>
            <a:r>
              <a:rPr lang="sv-SE" sz="1400" dirty="0"/>
              <a:t>)</a:t>
            </a:r>
          </a:p>
          <a:p>
            <a:pPr marL="479425" indent="-342900" algn="l" eaLnBrk="1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+mj-lt"/>
              <a:buAutoNum type="arabicPeriod" startAt="2"/>
            </a:pPr>
            <a:r>
              <a:rPr lang="sv-SE" sz="1400" dirty="0"/>
              <a:t>Därefter sker ett </a:t>
            </a:r>
            <a:r>
              <a:rPr lang="sv-SE" sz="1400" b="1" dirty="0"/>
              <a:t>diskussions- och reflektionspass </a:t>
            </a:r>
            <a:r>
              <a:rPr lang="sv-SE" sz="1400" dirty="0"/>
              <a:t>kring tre diskussionsområden kring </a:t>
            </a:r>
            <a:r>
              <a:rPr lang="sv-SE" sz="1400" b="1" dirty="0"/>
              <a:t>Verksamhetsutveckling för en digitalisering – år 2040</a:t>
            </a:r>
            <a:r>
              <a:rPr lang="sv-SE" sz="1400" dirty="0"/>
              <a:t> (</a:t>
            </a:r>
            <a:r>
              <a:rPr lang="sv-SE" sz="1400" dirty="0">
                <a:solidFill>
                  <a:schemeClr val="accent2"/>
                </a:solidFill>
              </a:rPr>
              <a:t>45-50 min</a:t>
            </a:r>
            <a:r>
              <a:rPr lang="sv-SE" sz="1400" dirty="0"/>
              <a:t>)</a:t>
            </a:r>
          </a:p>
          <a:p>
            <a:pPr marL="479425" indent="-342900" algn="l" eaLnBrk="1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+mj-lt"/>
              <a:buAutoNum type="arabicPeriod" startAt="2"/>
            </a:pPr>
            <a:endParaRPr lang="sv-SE" sz="1400" dirty="0"/>
          </a:p>
          <a:p>
            <a:pPr marL="479425" indent="-342900" algn="l" eaLnBrk="1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+mj-lt"/>
              <a:buAutoNum type="arabicPeriod" startAt="2"/>
            </a:pPr>
            <a:endParaRPr lang="sv-SE" sz="1400" dirty="0"/>
          </a:p>
          <a:p>
            <a:pPr marL="479425" indent="-342900" algn="l" eaLnBrk="1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+mj-lt"/>
              <a:buAutoNum type="arabicPeriod" startAt="2"/>
            </a:pPr>
            <a:endParaRPr lang="sv-SE" sz="1400" dirty="0"/>
          </a:p>
          <a:p>
            <a:pPr marL="479425" indent="-342900" algn="l" eaLnBrk="1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+mj-lt"/>
              <a:buAutoNum type="arabicPeriod" startAt="2"/>
            </a:pPr>
            <a:endParaRPr lang="sv-SE" sz="1400" dirty="0"/>
          </a:p>
          <a:p>
            <a:pPr marL="136525" algn="l" eaLnBrk="1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</a:pPr>
            <a:endParaRPr lang="sv-SE" sz="1400" dirty="0"/>
          </a:p>
          <a:p>
            <a:pPr marL="479425" indent="-342900" algn="l" eaLnBrk="1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+mj-lt"/>
              <a:buAutoNum type="arabicPeriod" startAt="3"/>
            </a:pPr>
            <a:r>
              <a:rPr lang="sv-SE" sz="1400" dirty="0"/>
              <a:t>Avslutningsvis – </a:t>
            </a:r>
            <a:r>
              <a:rPr lang="sv-SE" sz="1400" b="1" dirty="0"/>
              <a:t>vad händer nu/nästa steg</a:t>
            </a:r>
            <a:r>
              <a:rPr lang="sv-SE" sz="1400" dirty="0"/>
              <a:t>? (</a:t>
            </a:r>
            <a:r>
              <a:rPr lang="sv-SE" sz="1400" dirty="0">
                <a:solidFill>
                  <a:schemeClr val="accent2"/>
                </a:solidFill>
              </a:rPr>
              <a:t>5 min</a:t>
            </a:r>
            <a:r>
              <a:rPr lang="sv-SE" sz="1400" dirty="0"/>
              <a:t>)</a:t>
            </a:r>
          </a:p>
          <a:p>
            <a:pPr algn="l">
              <a:spcAft>
                <a:spcPts val="0"/>
              </a:spcAft>
            </a:pPr>
            <a:endParaRPr lang="sv-SE" sz="1400" dirty="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BC2F2B17-7374-6E4A-9C2F-D71E3DF56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1450" y="26431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grpSp>
        <p:nvGrpSpPr>
          <p:cNvPr id="10" name="Group 222">
            <a:extLst>
              <a:ext uri="{FF2B5EF4-FFF2-40B4-BE49-F238E27FC236}">
                <a16:creationId xmlns:a16="http://schemas.microsoft.com/office/drawing/2014/main" id="{3A9039FA-329B-DB4C-922C-0FB78D03CBA9}"/>
              </a:ext>
            </a:extLst>
          </p:cNvPr>
          <p:cNvGrpSpPr>
            <a:grpSpLocks/>
          </p:cNvGrpSpPr>
          <p:nvPr/>
        </p:nvGrpSpPr>
        <p:grpSpPr bwMode="auto">
          <a:xfrm>
            <a:off x="7707979" y="3702340"/>
            <a:ext cx="3165728" cy="1953712"/>
            <a:chOff x="6094" y="237"/>
            <a:chExt cx="4247" cy="2156"/>
          </a:xfrm>
        </p:grpSpPr>
        <p:sp>
          <p:nvSpPr>
            <p:cNvPr id="11" name="Freeform 224">
              <a:extLst>
                <a:ext uri="{FF2B5EF4-FFF2-40B4-BE49-F238E27FC236}">
                  <a16:creationId xmlns:a16="http://schemas.microsoft.com/office/drawing/2014/main" id="{07985564-329F-3343-B83D-136FCDDA4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" y="237"/>
              <a:ext cx="4247" cy="1473"/>
            </a:xfrm>
            <a:custGeom>
              <a:avLst/>
              <a:gdLst>
                <a:gd name="T0" fmla="+- 0 10157 6094"/>
                <a:gd name="T1" fmla="*/ T0 w 4247"/>
                <a:gd name="T2" fmla="+- 0 237 237"/>
                <a:gd name="T3" fmla="*/ 237 h 1473"/>
                <a:gd name="T4" fmla="+- 0 6094 6094"/>
                <a:gd name="T5" fmla="*/ T4 w 4247"/>
                <a:gd name="T6" fmla="+- 0 237 237"/>
                <a:gd name="T7" fmla="*/ 237 h 1473"/>
                <a:gd name="T8" fmla="+- 0 6094 6094"/>
                <a:gd name="T9" fmla="*/ T8 w 4247"/>
                <a:gd name="T10" fmla="+- 0 1419 237"/>
                <a:gd name="T11" fmla="*/ 1419 h 1473"/>
                <a:gd name="T12" fmla="+- 0 8196 6094"/>
                <a:gd name="T13" fmla="*/ T12 w 4247"/>
                <a:gd name="T14" fmla="+- 0 1419 237"/>
                <a:gd name="T15" fmla="*/ 1419 h 1473"/>
                <a:gd name="T16" fmla="+- 0 8196 6094"/>
                <a:gd name="T17" fmla="*/ T16 w 4247"/>
                <a:gd name="T18" fmla="+- 0 1710 237"/>
                <a:gd name="T19" fmla="*/ 1710 h 1473"/>
                <a:gd name="T20" fmla="+- 0 9916 6094"/>
                <a:gd name="T21" fmla="*/ T20 w 4247"/>
                <a:gd name="T22" fmla="+- 0 1458 237"/>
                <a:gd name="T23" fmla="*/ 1458 h 1473"/>
                <a:gd name="T24" fmla="+- 0 10147 6094"/>
                <a:gd name="T25" fmla="*/ T24 w 4247"/>
                <a:gd name="T26" fmla="+- 0 1424 237"/>
                <a:gd name="T27" fmla="*/ 1424 h 1473"/>
                <a:gd name="T28" fmla="+- 0 10210 6094"/>
                <a:gd name="T29" fmla="*/ T28 w 4247"/>
                <a:gd name="T30" fmla="+- 0 1413 237"/>
                <a:gd name="T31" fmla="*/ 1413 h 1473"/>
                <a:gd name="T32" fmla="+- 0 10286 6094"/>
                <a:gd name="T33" fmla="*/ T32 w 4247"/>
                <a:gd name="T34" fmla="+- 0 1374 237"/>
                <a:gd name="T35" fmla="*/ 1374 h 1473"/>
                <a:gd name="T36" fmla="+- 0 10325 6094"/>
                <a:gd name="T37" fmla="*/ T36 w 4247"/>
                <a:gd name="T38" fmla="+- 0 1314 237"/>
                <a:gd name="T39" fmla="*/ 1314 h 1473"/>
                <a:gd name="T40" fmla="+- 0 10341 6094"/>
                <a:gd name="T41" fmla="*/ T40 w 4247"/>
                <a:gd name="T42" fmla="+- 0 1235 237"/>
                <a:gd name="T43" fmla="*/ 1235 h 1473"/>
                <a:gd name="T44" fmla="+- 0 10341 6094"/>
                <a:gd name="T45" fmla="*/ T44 w 4247"/>
                <a:gd name="T46" fmla="+- 0 421 237"/>
                <a:gd name="T47" fmla="*/ 421 h 1473"/>
                <a:gd name="T48" fmla="+- 0 10312 6094"/>
                <a:gd name="T49" fmla="*/ T48 w 4247"/>
                <a:gd name="T50" fmla="+- 0 315 237"/>
                <a:gd name="T51" fmla="*/ 315 h 1473"/>
                <a:gd name="T52" fmla="+- 0 10249 6094"/>
                <a:gd name="T53" fmla="*/ T52 w 4247"/>
                <a:gd name="T54" fmla="+- 0 260 237"/>
                <a:gd name="T55" fmla="*/ 260 h 1473"/>
                <a:gd name="T56" fmla="+- 0 10185 6094"/>
                <a:gd name="T57" fmla="*/ T56 w 4247"/>
                <a:gd name="T58" fmla="+- 0 240 237"/>
                <a:gd name="T59" fmla="*/ 240 h 1473"/>
                <a:gd name="T60" fmla="+- 0 10157 6094"/>
                <a:gd name="T61" fmla="*/ T60 w 4247"/>
                <a:gd name="T62" fmla="+- 0 237 237"/>
                <a:gd name="T63" fmla="*/ 237 h 14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4247" h="1473">
                  <a:moveTo>
                    <a:pt x="4063" y="0"/>
                  </a:moveTo>
                  <a:lnTo>
                    <a:pt x="0" y="0"/>
                  </a:lnTo>
                  <a:lnTo>
                    <a:pt x="0" y="1182"/>
                  </a:lnTo>
                  <a:lnTo>
                    <a:pt x="2102" y="1182"/>
                  </a:lnTo>
                  <a:lnTo>
                    <a:pt x="2102" y="1473"/>
                  </a:lnTo>
                  <a:lnTo>
                    <a:pt x="3822" y="1221"/>
                  </a:lnTo>
                  <a:lnTo>
                    <a:pt x="4053" y="1187"/>
                  </a:lnTo>
                  <a:lnTo>
                    <a:pt x="4116" y="1176"/>
                  </a:lnTo>
                  <a:lnTo>
                    <a:pt x="4192" y="1137"/>
                  </a:lnTo>
                  <a:lnTo>
                    <a:pt x="4231" y="1077"/>
                  </a:lnTo>
                  <a:lnTo>
                    <a:pt x="4247" y="998"/>
                  </a:lnTo>
                  <a:lnTo>
                    <a:pt x="4247" y="184"/>
                  </a:lnTo>
                  <a:lnTo>
                    <a:pt x="4218" y="78"/>
                  </a:lnTo>
                  <a:lnTo>
                    <a:pt x="4155" y="23"/>
                  </a:lnTo>
                  <a:lnTo>
                    <a:pt x="4091" y="3"/>
                  </a:lnTo>
                  <a:lnTo>
                    <a:pt x="4063" y="0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sv-SE" sz="1050" dirty="0"/>
            </a:p>
          </p:txBody>
        </p:sp>
        <p:sp>
          <p:nvSpPr>
            <p:cNvPr id="12" name="Text Box 223">
              <a:extLst>
                <a:ext uri="{FF2B5EF4-FFF2-40B4-BE49-F238E27FC236}">
                  <a16:creationId xmlns:a16="http://schemas.microsoft.com/office/drawing/2014/main" id="{7F2B231A-6305-AA40-B3AC-898CB41DB52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094" y="237"/>
              <a:ext cx="4247" cy="2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82880" marR="186690" algn="l">
                <a:lnSpc>
                  <a:spcPct val="115000"/>
                </a:lnSpc>
                <a:spcBef>
                  <a:spcPts val="750"/>
                </a:spcBef>
                <a:spcAft>
                  <a:spcPts val="0"/>
                </a:spcAft>
              </a:pPr>
              <a:br>
                <a:rPr lang="sv-SE" sz="105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sv-SE" sz="11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III. </a:t>
              </a:r>
              <a:r>
                <a:rPr lang="sv-SE" sz="1100" b="1" dirty="0">
                  <a:solidFill>
                    <a:srgbClr val="FFFFFF"/>
                  </a:solidFill>
                  <a:latin typeface="+mn-lt"/>
                </a:rPr>
                <a:t>FÖRLYTTNING MOT ÅR 2040</a:t>
              </a:r>
              <a:endParaRPr lang="sv-SE" sz="1400" b="1" dirty="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13" name="Group 222">
            <a:extLst>
              <a:ext uri="{FF2B5EF4-FFF2-40B4-BE49-F238E27FC236}">
                <a16:creationId xmlns:a16="http://schemas.microsoft.com/office/drawing/2014/main" id="{01E26BD5-9856-EB49-A2ED-330C654034FF}"/>
              </a:ext>
            </a:extLst>
          </p:cNvPr>
          <p:cNvGrpSpPr>
            <a:grpSpLocks/>
          </p:cNvGrpSpPr>
          <p:nvPr/>
        </p:nvGrpSpPr>
        <p:grpSpPr bwMode="auto">
          <a:xfrm>
            <a:off x="701531" y="3702340"/>
            <a:ext cx="2930525" cy="1314973"/>
            <a:chOff x="6094" y="237"/>
            <a:chExt cx="4247" cy="1473"/>
          </a:xfrm>
        </p:grpSpPr>
        <p:sp>
          <p:nvSpPr>
            <p:cNvPr id="14" name="Freeform 224">
              <a:extLst>
                <a:ext uri="{FF2B5EF4-FFF2-40B4-BE49-F238E27FC236}">
                  <a16:creationId xmlns:a16="http://schemas.microsoft.com/office/drawing/2014/main" id="{D18B2708-46B2-B04E-8C0C-59594BC9F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" y="237"/>
              <a:ext cx="4247" cy="1473"/>
            </a:xfrm>
            <a:custGeom>
              <a:avLst/>
              <a:gdLst>
                <a:gd name="T0" fmla="+- 0 10157 6094"/>
                <a:gd name="T1" fmla="*/ T0 w 4247"/>
                <a:gd name="T2" fmla="+- 0 237 237"/>
                <a:gd name="T3" fmla="*/ 237 h 1473"/>
                <a:gd name="T4" fmla="+- 0 6094 6094"/>
                <a:gd name="T5" fmla="*/ T4 w 4247"/>
                <a:gd name="T6" fmla="+- 0 237 237"/>
                <a:gd name="T7" fmla="*/ 237 h 1473"/>
                <a:gd name="T8" fmla="+- 0 6094 6094"/>
                <a:gd name="T9" fmla="*/ T8 w 4247"/>
                <a:gd name="T10" fmla="+- 0 1419 237"/>
                <a:gd name="T11" fmla="*/ 1419 h 1473"/>
                <a:gd name="T12" fmla="+- 0 8196 6094"/>
                <a:gd name="T13" fmla="*/ T12 w 4247"/>
                <a:gd name="T14" fmla="+- 0 1419 237"/>
                <a:gd name="T15" fmla="*/ 1419 h 1473"/>
                <a:gd name="T16" fmla="+- 0 8196 6094"/>
                <a:gd name="T17" fmla="*/ T16 w 4247"/>
                <a:gd name="T18" fmla="+- 0 1710 237"/>
                <a:gd name="T19" fmla="*/ 1710 h 1473"/>
                <a:gd name="T20" fmla="+- 0 9916 6094"/>
                <a:gd name="T21" fmla="*/ T20 w 4247"/>
                <a:gd name="T22" fmla="+- 0 1458 237"/>
                <a:gd name="T23" fmla="*/ 1458 h 1473"/>
                <a:gd name="T24" fmla="+- 0 10147 6094"/>
                <a:gd name="T25" fmla="*/ T24 w 4247"/>
                <a:gd name="T26" fmla="+- 0 1424 237"/>
                <a:gd name="T27" fmla="*/ 1424 h 1473"/>
                <a:gd name="T28" fmla="+- 0 10210 6094"/>
                <a:gd name="T29" fmla="*/ T28 w 4247"/>
                <a:gd name="T30" fmla="+- 0 1413 237"/>
                <a:gd name="T31" fmla="*/ 1413 h 1473"/>
                <a:gd name="T32" fmla="+- 0 10286 6094"/>
                <a:gd name="T33" fmla="*/ T32 w 4247"/>
                <a:gd name="T34" fmla="+- 0 1374 237"/>
                <a:gd name="T35" fmla="*/ 1374 h 1473"/>
                <a:gd name="T36" fmla="+- 0 10325 6094"/>
                <a:gd name="T37" fmla="*/ T36 w 4247"/>
                <a:gd name="T38" fmla="+- 0 1314 237"/>
                <a:gd name="T39" fmla="*/ 1314 h 1473"/>
                <a:gd name="T40" fmla="+- 0 10341 6094"/>
                <a:gd name="T41" fmla="*/ T40 w 4247"/>
                <a:gd name="T42" fmla="+- 0 1235 237"/>
                <a:gd name="T43" fmla="*/ 1235 h 1473"/>
                <a:gd name="T44" fmla="+- 0 10341 6094"/>
                <a:gd name="T45" fmla="*/ T44 w 4247"/>
                <a:gd name="T46" fmla="+- 0 421 237"/>
                <a:gd name="T47" fmla="*/ 421 h 1473"/>
                <a:gd name="T48" fmla="+- 0 10312 6094"/>
                <a:gd name="T49" fmla="*/ T48 w 4247"/>
                <a:gd name="T50" fmla="+- 0 315 237"/>
                <a:gd name="T51" fmla="*/ 315 h 1473"/>
                <a:gd name="T52" fmla="+- 0 10249 6094"/>
                <a:gd name="T53" fmla="*/ T52 w 4247"/>
                <a:gd name="T54" fmla="+- 0 260 237"/>
                <a:gd name="T55" fmla="*/ 260 h 1473"/>
                <a:gd name="T56" fmla="+- 0 10185 6094"/>
                <a:gd name="T57" fmla="*/ T56 w 4247"/>
                <a:gd name="T58" fmla="+- 0 240 237"/>
                <a:gd name="T59" fmla="*/ 240 h 1473"/>
                <a:gd name="T60" fmla="+- 0 10157 6094"/>
                <a:gd name="T61" fmla="*/ T60 w 4247"/>
                <a:gd name="T62" fmla="+- 0 237 237"/>
                <a:gd name="T63" fmla="*/ 237 h 14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4247" h="1473">
                  <a:moveTo>
                    <a:pt x="4063" y="0"/>
                  </a:moveTo>
                  <a:lnTo>
                    <a:pt x="0" y="0"/>
                  </a:lnTo>
                  <a:lnTo>
                    <a:pt x="0" y="1182"/>
                  </a:lnTo>
                  <a:lnTo>
                    <a:pt x="2102" y="1182"/>
                  </a:lnTo>
                  <a:lnTo>
                    <a:pt x="2102" y="1473"/>
                  </a:lnTo>
                  <a:lnTo>
                    <a:pt x="3822" y="1221"/>
                  </a:lnTo>
                  <a:lnTo>
                    <a:pt x="4053" y="1187"/>
                  </a:lnTo>
                  <a:lnTo>
                    <a:pt x="4116" y="1176"/>
                  </a:lnTo>
                  <a:lnTo>
                    <a:pt x="4192" y="1137"/>
                  </a:lnTo>
                  <a:lnTo>
                    <a:pt x="4231" y="1077"/>
                  </a:lnTo>
                  <a:lnTo>
                    <a:pt x="4247" y="998"/>
                  </a:lnTo>
                  <a:lnTo>
                    <a:pt x="4247" y="184"/>
                  </a:lnTo>
                  <a:lnTo>
                    <a:pt x="4218" y="78"/>
                  </a:lnTo>
                  <a:lnTo>
                    <a:pt x="4155" y="23"/>
                  </a:lnTo>
                  <a:lnTo>
                    <a:pt x="4091" y="3"/>
                  </a:lnTo>
                  <a:lnTo>
                    <a:pt x="4063" y="0"/>
                  </a:ln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sv-SE" sz="1050" dirty="0"/>
            </a:p>
          </p:txBody>
        </p:sp>
        <p:sp>
          <p:nvSpPr>
            <p:cNvPr id="15" name="Text Box 223">
              <a:extLst>
                <a:ext uri="{FF2B5EF4-FFF2-40B4-BE49-F238E27FC236}">
                  <a16:creationId xmlns:a16="http://schemas.microsoft.com/office/drawing/2014/main" id="{70BC72E1-92AD-D44A-9F5B-D9E3E7CF97D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094" y="237"/>
              <a:ext cx="4247" cy="1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82880" marR="186690" algn="l">
                <a:lnSpc>
                  <a:spcPct val="115000"/>
                </a:lnSpc>
                <a:spcBef>
                  <a:spcPts val="750"/>
                </a:spcBef>
                <a:spcAft>
                  <a:spcPts val="0"/>
                </a:spcAft>
              </a:pPr>
              <a:br>
                <a:rPr lang="sv-SE" sz="105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sv-SE" sz="11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I. DIGITALISERINGS-DRIVEN STRUKTUR-OMVANDLING INOM HÄLSO- OCH SJUKVÅRD</a:t>
              </a:r>
              <a:endParaRPr lang="sv-SE" sz="14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82880" marR="186690" algn="l">
                <a:lnSpc>
                  <a:spcPct val="115000"/>
                </a:lnSpc>
                <a:spcBef>
                  <a:spcPts val="750"/>
                </a:spcBef>
                <a:spcAft>
                  <a:spcPts val="0"/>
                </a:spcAft>
              </a:pPr>
              <a:endParaRPr lang="sv-SE" sz="1050" dirty="0">
                <a:effectLst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6" name="Group 225">
            <a:extLst>
              <a:ext uri="{FF2B5EF4-FFF2-40B4-BE49-F238E27FC236}">
                <a16:creationId xmlns:a16="http://schemas.microsoft.com/office/drawing/2014/main" id="{5BDB7C3E-6B7E-064B-BF4E-F09F8EAD3AAD}"/>
              </a:ext>
            </a:extLst>
          </p:cNvPr>
          <p:cNvGrpSpPr>
            <a:grpSpLocks/>
          </p:cNvGrpSpPr>
          <p:nvPr/>
        </p:nvGrpSpPr>
        <p:grpSpPr bwMode="auto">
          <a:xfrm>
            <a:off x="4125768" y="3702340"/>
            <a:ext cx="2930525" cy="1477473"/>
            <a:chOff x="1303" y="237"/>
            <a:chExt cx="4247" cy="1618"/>
          </a:xfrm>
        </p:grpSpPr>
        <p:sp>
          <p:nvSpPr>
            <p:cNvPr id="17" name="Freeform 227">
              <a:extLst>
                <a:ext uri="{FF2B5EF4-FFF2-40B4-BE49-F238E27FC236}">
                  <a16:creationId xmlns:a16="http://schemas.microsoft.com/office/drawing/2014/main" id="{435E7A8E-C3DA-4246-BED9-99AEFC607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" y="237"/>
              <a:ext cx="4247" cy="1473"/>
            </a:xfrm>
            <a:custGeom>
              <a:avLst/>
              <a:gdLst>
                <a:gd name="T0" fmla="+- 0 5366 1304"/>
                <a:gd name="T1" fmla="*/ T0 w 4247"/>
                <a:gd name="T2" fmla="+- 0 237 237"/>
                <a:gd name="T3" fmla="*/ 237 h 1473"/>
                <a:gd name="T4" fmla="+- 0 1304 1304"/>
                <a:gd name="T5" fmla="*/ T4 w 4247"/>
                <a:gd name="T6" fmla="+- 0 237 237"/>
                <a:gd name="T7" fmla="*/ 237 h 1473"/>
                <a:gd name="T8" fmla="+- 0 1304 1304"/>
                <a:gd name="T9" fmla="*/ T8 w 4247"/>
                <a:gd name="T10" fmla="+- 0 1419 237"/>
                <a:gd name="T11" fmla="*/ 1419 h 1473"/>
                <a:gd name="T12" fmla="+- 0 3405 1304"/>
                <a:gd name="T13" fmla="*/ T12 w 4247"/>
                <a:gd name="T14" fmla="+- 0 1419 237"/>
                <a:gd name="T15" fmla="*/ 1419 h 1473"/>
                <a:gd name="T16" fmla="+- 0 3405 1304"/>
                <a:gd name="T17" fmla="*/ T16 w 4247"/>
                <a:gd name="T18" fmla="+- 0 1710 237"/>
                <a:gd name="T19" fmla="*/ 1710 h 1473"/>
                <a:gd name="T20" fmla="+- 0 5125 1304"/>
                <a:gd name="T21" fmla="*/ T20 w 4247"/>
                <a:gd name="T22" fmla="+- 0 1458 237"/>
                <a:gd name="T23" fmla="*/ 1458 h 1473"/>
                <a:gd name="T24" fmla="+- 0 5356 1304"/>
                <a:gd name="T25" fmla="*/ T24 w 4247"/>
                <a:gd name="T26" fmla="+- 0 1424 237"/>
                <a:gd name="T27" fmla="*/ 1424 h 1473"/>
                <a:gd name="T28" fmla="+- 0 5420 1304"/>
                <a:gd name="T29" fmla="*/ T28 w 4247"/>
                <a:gd name="T30" fmla="+- 0 1413 237"/>
                <a:gd name="T31" fmla="*/ 1413 h 1473"/>
                <a:gd name="T32" fmla="+- 0 5496 1304"/>
                <a:gd name="T33" fmla="*/ T32 w 4247"/>
                <a:gd name="T34" fmla="+- 0 1374 237"/>
                <a:gd name="T35" fmla="*/ 1374 h 1473"/>
                <a:gd name="T36" fmla="+- 0 5534 1304"/>
                <a:gd name="T37" fmla="*/ T36 w 4247"/>
                <a:gd name="T38" fmla="+- 0 1314 237"/>
                <a:gd name="T39" fmla="*/ 1314 h 1473"/>
                <a:gd name="T40" fmla="+- 0 5550 1304"/>
                <a:gd name="T41" fmla="*/ T40 w 4247"/>
                <a:gd name="T42" fmla="+- 0 1235 237"/>
                <a:gd name="T43" fmla="*/ 1235 h 1473"/>
                <a:gd name="T44" fmla="+- 0 5550 1304"/>
                <a:gd name="T45" fmla="*/ T44 w 4247"/>
                <a:gd name="T46" fmla="+- 0 421 237"/>
                <a:gd name="T47" fmla="*/ 421 h 1473"/>
                <a:gd name="T48" fmla="+- 0 5521 1304"/>
                <a:gd name="T49" fmla="*/ T48 w 4247"/>
                <a:gd name="T50" fmla="+- 0 315 237"/>
                <a:gd name="T51" fmla="*/ 315 h 1473"/>
                <a:gd name="T52" fmla="+- 0 5458 1304"/>
                <a:gd name="T53" fmla="*/ T52 w 4247"/>
                <a:gd name="T54" fmla="+- 0 260 237"/>
                <a:gd name="T55" fmla="*/ 260 h 1473"/>
                <a:gd name="T56" fmla="+- 0 5395 1304"/>
                <a:gd name="T57" fmla="*/ T56 w 4247"/>
                <a:gd name="T58" fmla="+- 0 240 237"/>
                <a:gd name="T59" fmla="*/ 240 h 1473"/>
                <a:gd name="T60" fmla="+- 0 5366 1304"/>
                <a:gd name="T61" fmla="*/ T60 w 4247"/>
                <a:gd name="T62" fmla="+- 0 237 237"/>
                <a:gd name="T63" fmla="*/ 237 h 14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4247" h="1473">
                  <a:moveTo>
                    <a:pt x="4062" y="0"/>
                  </a:moveTo>
                  <a:lnTo>
                    <a:pt x="0" y="0"/>
                  </a:lnTo>
                  <a:lnTo>
                    <a:pt x="0" y="1182"/>
                  </a:lnTo>
                  <a:lnTo>
                    <a:pt x="2101" y="1182"/>
                  </a:lnTo>
                  <a:lnTo>
                    <a:pt x="2101" y="1473"/>
                  </a:lnTo>
                  <a:lnTo>
                    <a:pt x="3821" y="1221"/>
                  </a:lnTo>
                  <a:lnTo>
                    <a:pt x="4052" y="1187"/>
                  </a:lnTo>
                  <a:lnTo>
                    <a:pt x="4116" y="1176"/>
                  </a:lnTo>
                  <a:lnTo>
                    <a:pt x="4192" y="1137"/>
                  </a:lnTo>
                  <a:lnTo>
                    <a:pt x="4230" y="1077"/>
                  </a:lnTo>
                  <a:lnTo>
                    <a:pt x="4246" y="998"/>
                  </a:lnTo>
                  <a:lnTo>
                    <a:pt x="4246" y="184"/>
                  </a:lnTo>
                  <a:lnTo>
                    <a:pt x="4217" y="78"/>
                  </a:lnTo>
                  <a:lnTo>
                    <a:pt x="4154" y="23"/>
                  </a:lnTo>
                  <a:lnTo>
                    <a:pt x="4091" y="3"/>
                  </a:lnTo>
                  <a:lnTo>
                    <a:pt x="4062" y="0"/>
                  </a:lnTo>
                  <a:close/>
                </a:path>
              </a:pathLst>
            </a:custGeom>
            <a:solidFill>
              <a:srgbClr val="014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sv-SE" sz="1050" dirty="0"/>
            </a:p>
          </p:txBody>
        </p:sp>
        <p:sp>
          <p:nvSpPr>
            <p:cNvPr id="18" name="Text Box 226">
              <a:extLst>
                <a:ext uri="{FF2B5EF4-FFF2-40B4-BE49-F238E27FC236}">
                  <a16:creationId xmlns:a16="http://schemas.microsoft.com/office/drawing/2014/main" id="{2A0DDF56-2B78-D549-9B6B-D07D9498252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03" y="237"/>
              <a:ext cx="4247" cy="1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86690" marR="186690" algn="l">
                <a:lnSpc>
                  <a:spcPct val="115000"/>
                </a:lnSpc>
                <a:spcBef>
                  <a:spcPts val="750"/>
                </a:spcBef>
                <a:spcAft>
                  <a:spcPts val="0"/>
                </a:spcAft>
              </a:pPr>
              <a:br>
                <a:rPr lang="sv-SE" sz="1050" b="1" dirty="0">
                  <a:solidFill>
                    <a:srgbClr val="FFFFFF"/>
                  </a:solidFill>
                  <a:effectLst/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</a:br>
              <a:r>
                <a:rPr lang="sv-SE" sz="1100" b="1" dirty="0">
                  <a:solidFill>
                    <a:srgbClr val="FFFFFF"/>
                  </a:solidFill>
                  <a:effectLst/>
                  <a:latin typeface="+mn-lt"/>
                  <a:ea typeface="Georgia" panose="02040502050405020303" pitchFamily="18" charset="0"/>
                  <a:cs typeface="Georgia" panose="02040502050405020303" pitchFamily="18" charset="0"/>
                </a:rPr>
                <a:t>II. </a:t>
              </a:r>
              <a:r>
                <a:rPr lang="sv-SE" sz="1100" b="1" dirty="0">
                  <a:solidFill>
                    <a:srgbClr val="FFFFFF"/>
                  </a:solidFill>
                  <a:latin typeface="+mn-lt"/>
                  <a:ea typeface="Verdana" panose="020B0604030504040204" pitchFamily="34" charset="0"/>
                </a:rPr>
                <a:t>NY TEKNOLOGI DEL AV PATIENTERS VARDAG OCH VÅRDENS UTVECKLING </a:t>
              </a:r>
              <a:br>
                <a:rPr lang="sv-SE" sz="1100" b="1" dirty="0">
                  <a:solidFill>
                    <a:srgbClr val="FFFFFF"/>
                  </a:solidFill>
                  <a:latin typeface="+mn-lt"/>
                  <a:ea typeface="Verdana" panose="020B0604030504040204" pitchFamily="34" charset="0"/>
                </a:rPr>
              </a:br>
              <a:r>
                <a:rPr lang="sv-SE" sz="1100" b="1" dirty="0">
                  <a:solidFill>
                    <a:srgbClr val="FFFFFF"/>
                  </a:solidFill>
                  <a:latin typeface="+mn-lt"/>
                  <a:ea typeface="Verdana" panose="020B0604030504040204" pitchFamily="34" charset="0"/>
                </a:rPr>
                <a:t>ÅR 2040</a:t>
              </a:r>
              <a:endParaRPr lang="sv-SE" sz="1050" dirty="0"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4368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94D573-75BE-1F42-B163-C0023A128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Mötesformsalternativ A: Video + Mentimeter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A7D0FA9-030A-4E48-989F-245F916DC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2F7AC8-F4EF-864C-A698-D9916F65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9" name="Textruta 5">
            <a:extLst>
              <a:ext uri="{FF2B5EF4-FFF2-40B4-BE49-F238E27FC236}">
                <a16:creationId xmlns:a16="http://schemas.microsoft.com/office/drawing/2014/main" id="{3C530C16-B9BF-E14B-983A-B8C05C770681}"/>
              </a:ext>
            </a:extLst>
          </p:cNvPr>
          <p:cNvSpPr txBox="1"/>
          <p:nvPr/>
        </p:nvSpPr>
        <p:spPr>
          <a:xfrm>
            <a:off x="573232" y="2105316"/>
            <a:ext cx="8656493" cy="475268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22275" indent="-285750" algn="l" eaLnBrk="1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 sz="1400" b="1" dirty="0"/>
              <a:t>Mötesform Mentimeter: </a:t>
            </a:r>
            <a:r>
              <a:rPr lang="sv-SE" sz="1400" dirty="0"/>
              <a:t>För att diskussionen ska matcha ämnet och aktuell rekommendation om fysisk distansering skapas ett </a:t>
            </a:r>
            <a:r>
              <a:rPr lang="sv-SE" sz="1400" b="1" dirty="0"/>
              <a:t>helt digitalt mötesupplägg </a:t>
            </a:r>
            <a:r>
              <a:rPr lang="sv-SE" sz="1400" dirty="0"/>
              <a:t>på förslagsvis följande sätt:</a:t>
            </a:r>
          </a:p>
          <a:p>
            <a:pPr marL="936625" lvl="1" indent="-342900" algn="l" eaLnBrk="1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sv-SE" sz="1400" b="1" dirty="0"/>
              <a:t>Diskussionsstödet (ppt) importeras till Mentimeter.com </a:t>
            </a:r>
            <a:r>
              <a:rPr lang="sv-SE" sz="1400" dirty="0"/>
              <a:t>(minst ett Basic-konto) och interaktiva sidor skapas/justeras. </a:t>
            </a:r>
          </a:p>
          <a:p>
            <a:pPr marL="936625" lvl="1" indent="-342900" algn="l" eaLnBrk="1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sv-SE" sz="1400" b="1" dirty="0"/>
              <a:t>Diskussionen/mötet </a:t>
            </a:r>
            <a:r>
              <a:rPr lang="sv-SE" sz="1400" dirty="0"/>
              <a:t>genomförs via mötesapp/program</a:t>
            </a:r>
            <a:r>
              <a:rPr lang="sv-SE" sz="1400" b="1" dirty="0"/>
              <a:t>,</a:t>
            </a:r>
            <a:r>
              <a:rPr lang="sv-SE" sz="1400" dirty="0"/>
              <a:t> exempelvis </a:t>
            </a:r>
            <a:r>
              <a:rPr lang="sv-SE" sz="1400" b="1" dirty="0"/>
              <a:t>Skype/Teams/ Slack/Zoom </a:t>
            </a:r>
            <a:r>
              <a:rPr lang="sv-SE" sz="1400" dirty="0"/>
              <a:t>eller annat som arbetsgruppen vanligtvis använder. Härifrån </a:t>
            </a:r>
            <a:r>
              <a:rPr lang="sv-SE" sz="1400" b="1" dirty="0"/>
              <a:t>delar</a:t>
            </a:r>
            <a:r>
              <a:rPr lang="sv-SE" sz="1400" dirty="0"/>
              <a:t> samtalsledaren </a:t>
            </a:r>
            <a:r>
              <a:rPr lang="sv-SE" sz="1400" b="1" dirty="0"/>
              <a:t>sitt webbläsarfönster </a:t>
            </a:r>
            <a:r>
              <a:rPr lang="sv-SE" sz="1400" dirty="0"/>
              <a:t>med diskussionsstödet i ”Present-läge” (mentimeter.com).</a:t>
            </a:r>
          </a:p>
          <a:p>
            <a:pPr marL="936625" lvl="1" indent="-342900" algn="l" eaLnBrk="1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sv-SE" sz="1400" b="1" dirty="0"/>
              <a:t>Deltagarna </a:t>
            </a:r>
            <a:r>
              <a:rPr lang="sv-SE" sz="1400" dirty="0"/>
              <a:t>– även samtalsledaren - </a:t>
            </a:r>
            <a:r>
              <a:rPr lang="sv-SE" sz="1400" b="1" dirty="0"/>
              <a:t>medverkar i mötet </a:t>
            </a:r>
            <a:r>
              <a:rPr lang="sv-SE" sz="1400" dirty="0"/>
              <a:t>(svarar på 5 frågor) via </a:t>
            </a:r>
            <a:r>
              <a:rPr lang="sv-SE" sz="1400" b="1" dirty="0"/>
              <a:t>menti.com </a:t>
            </a:r>
            <a:r>
              <a:rPr lang="sv-SE" sz="1400" dirty="0"/>
              <a:t>i webbläsaren på </a:t>
            </a:r>
            <a:r>
              <a:rPr lang="sv-SE" sz="1400" b="1" dirty="0"/>
              <a:t>datorn eller på telefonen med specifik inloggningskod. </a:t>
            </a:r>
            <a:r>
              <a:rPr lang="sv-SE" sz="1400" dirty="0"/>
              <a:t>Resultatet diskuteras.</a:t>
            </a:r>
          </a:p>
          <a:p>
            <a:pPr marL="879475" lvl="1" indent="-285750" algn="l" eaLnBrk="1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endParaRPr lang="sv-SE" sz="1400" dirty="0"/>
          </a:p>
          <a:p>
            <a:pPr marL="879475" lvl="1" indent="-285750" algn="l" eaLnBrk="1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endParaRPr lang="sv-SE" sz="1400" dirty="0"/>
          </a:p>
          <a:p>
            <a:pPr marL="879475" lvl="1" indent="-285750" algn="l" eaLnBrk="1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endParaRPr lang="sv-SE" sz="1400" dirty="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BC2F2B17-7374-6E4A-9C2F-D71E3DF56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1450" y="26431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3CE3DC1-FB8B-B049-A94E-D20901D20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087" y="4159593"/>
            <a:ext cx="1104167" cy="196394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451FE5A-064A-4042-8986-F44576E94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065" y="2166139"/>
            <a:ext cx="2481828" cy="1385528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B17E09C1-7097-014C-A830-0C6F30660D94}"/>
              </a:ext>
            </a:extLst>
          </p:cNvPr>
          <p:cNvSpPr txBox="1"/>
          <p:nvPr/>
        </p:nvSpPr>
        <p:spPr>
          <a:xfrm>
            <a:off x="9466065" y="3551667"/>
            <a:ext cx="2272226" cy="7221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sv-SE" sz="1200" dirty="0" err="1"/>
              <a:t>Adminvy</a:t>
            </a:r>
            <a:r>
              <a:rPr lang="sv-SE" sz="1200" dirty="0"/>
              <a:t> i mentimeter.com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5108AEF2-3373-0441-B510-5924CA3B1A0E}"/>
              </a:ext>
            </a:extLst>
          </p:cNvPr>
          <p:cNvSpPr txBox="1"/>
          <p:nvPr/>
        </p:nvSpPr>
        <p:spPr>
          <a:xfrm>
            <a:off x="10748254" y="5689536"/>
            <a:ext cx="1121511" cy="7221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sv-SE" sz="1200" dirty="0" err="1"/>
              <a:t>Deltagarvy</a:t>
            </a:r>
            <a:r>
              <a:rPr lang="sv-SE" sz="1200" dirty="0"/>
              <a:t> i menti.com</a:t>
            </a:r>
          </a:p>
        </p:txBody>
      </p:sp>
    </p:spTree>
    <p:extLst>
      <p:ext uri="{BB962C8B-B14F-4D97-AF65-F5344CB8AC3E}">
        <p14:creationId xmlns:p14="http://schemas.microsoft.com/office/powerpoint/2010/main" val="1530521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94D573-75BE-1F42-B163-C0023A128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Mötesformsalternativ B: Fysiskt möte eller via video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A7D0FA9-030A-4E48-989F-245F916DC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2F7AC8-F4EF-864C-A698-D9916F65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9" name="Textruta 5">
            <a:extLst>
              <a:ext uri="{FF2B5EF4-FFF2-40B4-BE49-F238E27FC236}">
                <a16:creationId xmlns:a16="http://schemas.microsoft.com/office/drawing/2014/main" id="{3C530C16-B9BF-E14B-983A-B8C05C770681}"/>
              </a:ext>
            </a:extLst>
          </p:cNvPr>
          <p:cNvSpPr txBox="1"/>
          <p:nvPr/>
        </p:nvSpPr>
        <p:spPr>
          <a:xfrm>
            <a:off x="573232" y="2105316"/>
            <a:ext cx="8656493" cy="475268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22275" indent="-285750" algn="l" eaLnBrk="1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sv-SE" sz="1400" b="1" dirty="0"/>
              <a:t>Mötesform UTAN Mentimeter: </a:t>
            </a:r>
          </a:p>
          <a:p>
            <a:pPr marL="936625" lvl="1" indent="-342900" algn="l" eaLnBrk="1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sv-SE" sz="1400" b="1" dirty="0"/>
              <a:t>Diskussionen/mötet </a:t>
            </a:r>
            <a:r>
              <a:rPr lang="sv-SE" sz="1400" dirty="0"/>
              <a:t>genomförs via mötesapp/videomötesprogram</a:t>
            </a:r>
            <a:r>
              <a:rPr lang="sv-SE" sz="1400" b="1" dirty="0"/>
              <a:t>,</a:t>
            </a:r>
            <a:r>
              <a:rPr lang="sv-SE" sz="1400" dirty="0"/>
              <a:t> exempelvis </a:t>
            </a:r>
            <a:r>
              <a:rPr lang="sv-SE" sz="1400" b="1" dirty="0"/>
              <a:t>Skype/Teams/ Slack/Zoom/</a:t>
            </a:r>
            <a:r>
              <a:rPr lang="sv-SE" sz="1400" dirty="0"/>
              <a:t>annat som arbetsgruppen vanligtvis använder eller via skärm på ett </a:t>
            </a:r>
            <a:r>
              <a:rPr lang="sv-SE" sz="1400" b="1" dirty="0"/>
              <a:t>fysiskt möte. </a:t>
            </a:r>
          </a:p>
          <a:p>
            <a:pPr marL="936625" lvl="1" indent="-342900" algn="l" eaLnBrk="1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sv-SE" sz="1400" b="1" dirty="0"/>
              <a:t>Deltagarna diskuterar </a:t>
            </a:r>
            <a:r>
              <a:rPr lang="sv-SE" sz="1400" dirty="0"/>
              <a:t>5 frågor och </a:t>
            </a:r>
            <a:r>
              <a:rPr lang="sv-SE" sz="1400" b="1" dirty="0"/>
              <a:t>någon i gruppen för anteckningar. </a:t>
            </a:r>
            <a:endParaRPr lang="sv-SE" sz="1400" dirty="0"/>
          </a:p>
          <a:p>
            <a:pPr marL="879475" lvl="1" indent="-285750" algn="l" eaLnBrk="1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endParaRPr lang="sv-SE" sz="1400" dirty="0"/>
          </a:p>
          <a:p>
            <a:pPr marL="879475" lvl="1" indent="-285750" algn="l" eaLnBrk="1" hangingPunct="1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Font typeface="Wingdings" pitchFamily="2" charset="2"/>
              <a:buChar char="§"/>
            </a:pPr>
            <a:endParaRPr lang="sv-SE" sz="1400" dirty="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BC2F2B17-7374-6E4A-9C2F-D71E3DF56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1450" y="26431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821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C3FD38-E2E2-1242-AD04-4B8C2B7D24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757FA7E-082B-B941-8207-DC0CE5EF2E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2C4BD134-0024-094D-97D6-E097A6F57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41936"/>
            <a:ext cx="12249149" cy="5916064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C7DB98-443E-B64E-9C07-D6D2B9CCB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1C831B-74BF-A04E-8FE3-0AB7B3457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A088CD-CCDE-49E5-84E6-67161CD99BDA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F9CDB78-D57E-E346-8633-454E7B60916A}"/>
              </a:ext>
            </a:extLst>
          </p:cNvPr>
          <p:cNvSpPr txBox="1"/>
          <p:nvPr/>
        </p:nvSpPr>
        <p:spPr>
          <a:xfrm>
            <a:off x="3726873" y="59574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sv-SE" dirty="0"/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BF5F71B7-33AA-CF42-B056-9AEC97418150}"/>
              </a:ext>
            </a:extLst>
          </p:cNvPr>
          <p:cNvSpPr txBox="1">
            <a:spLocks/>
          </p:cNvSpPr>
          <p:nvPr/>
        </p:nvSpPr>
        <p:spPr bwMode="auto">
          <a:xfrm>
            <a:off x="1495426" y="2865438"/>
            <a:ext cx="91059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9pPr>
          </a:lstStyle>
          <a:p>
            <a:pPr algn="l"/>
            <a:r>
              <a:rPr lang="sv-SE" sz="3200" dirty="0"/>
              <a:t>Att vara samtalsledare – före, under och efter övningspasset</a:t>
            </a:r>
            <a:endParaRPr lang="sv-SE" kern="0" dirty="0"/>
          </a:p>
        </p:txBody>
      </p:sp>
    </p:spTree>
    <p:extLst>
      <p:ext uri="{BB962C8B-B14F-4D97-AF65-F5344CB8AC3E}">
        <p14:creationId xmlns:p14="http://schemas.microsoft.com/office/powerpoint/2010/main" val="3812617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94D573-75BE-1F42-B163-C0023A128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Att tänka på </a:t>
            </a:r>
            <a:r>
              <a:rPr lang="sv-SE" u="sng" dirty="0"/>
              <a:t>före </a:t>
            </a:r>
            <a:r>
              <a:rPr lang="sv-SE" dirty="0"/>
              <a:t>övningspasset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A7D0FA9-030A-4E48-989F-245F916DC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2F7AC8-F4EF-864C-A698-D9916F65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BC2F2B17-7374-6E4A-9C2F-D71E3DF56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1450" y="26431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0C2805F-AAB0-294E-8E27-4CC31F87DCCD}"/>
              </a:ext>
            </a:extLst>
          </p:cNvPr>
          <p:cNvSpPr/>
          <p:nvPr/>
        </p:nvSpPr>
        <p:spPr>
          <a:xfrm>
            <a:off x="624059" y="2078895"/>
            <a:ext cx="11463166" cy="492801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66713" lvl="1" indent="-227013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b="1" dirty="0"/>
              <a:t>Välj vilket samtals/konferensverktyg, </a:t>
            </a:r>
            <a:r>
              <a:rPr lang="sv-SE" sz="1400" dirty="0"/>
              <a:t>exempelvis Teams/Skype/slack/Zoom, ni vill använda för diskussionen och bjud in deltagarna. </a:t>
            </a:r>
          </a:p>
          <a:p>
            <a:pPr marL="366713" lvl="1" indent="-227013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b="1" dirty="0"/>
              <a:t>Planera gärna vad nästa steg är</a:t>
            </a:r>
            <a:r>
              <a:rPr lang="sv-SE" sz="1400" dirty="0"/>
              <a:t> – vad händer med alla tankar/reflektioner efter mötet. </a:t>
            </a:r>
          </a:p>
          <a:p>
            <a:pPr marL="139700" lvl="1" algn="l">
              <a:lnSpc>
                <a:spcPct val="150000"/>
              </a:lnSpc>
            </a:pPr>
            <a:r>
              <a:rPr lang="sv-SE" sz="1400" i="1" dirty="0">
                <a:solidFill>
                  <a:schemeClr val="accent2"/>
                </a:solidFill>
              </a:rPr>
              <a:t>Nedan enbart de som kör med Mentimeter:</a:t>
            </a:r>
          </a:p>
          <a:p>
            <a:pPr marL="366713" lvl="1" indent="-227013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dirty="0"/>
              <a:t>Skapa ett </a:t>
            </a:r>
            <a:r>
              <a:rPr lang="sv-SE" sz="1400" b="1" dirty="0"/>
              <a:t>Mentimeterkonto</a:t>
            </a:r>
            <a:r>
              <a:rPr lang="sv-SE" sz="1400" dirty="0"/>
              <a:t> eller använd ett befintligt (behövs minst </a:t>
            </a:r>
            <a:r>
              <a:rPr lang="sv-SE" sz="1400" b="1" dirty="0"/>
              <a:t>Basic-versionen</a:t>
            </a:r>
            <a:r>
              <a:rPr lang="sv-SE" sz="1400" dirty="0"/>
              <a:t>). Importera presentationen till Mentimeterkontot. </a:t>
            </a:r>
          </a:p>
          <a:p>
            <a:pPr marL="366713" lvl="1" indent="-227013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b="1" dirty="0"/>
              <a:t>Skapa de 5 interaktiva slidesen </a:t>
            </a:r>
            <a:r>
              <a:rPr lang="sv-SE" sz="1400" dirty="0"/>
              <a:t>(de med ljusblå text) </a:t>
            </a:r>
            <a:r>
              <a:rPr lang="sv-SE" sz="1400" b="1" dirty="0"/>
              <a:t>och radera sedan respektive ppt-förlaga där instruktioner/förslag finns.</a:t>
            </a:r>
          </a:p>
          <a:p>
            <a:pPr marL="366713" lvl="1" indent="-227013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b="1" dirty="0"/>
              <a:t>Testa/gör dig </a:t>
            </a:r>
            <a:r>
              <a:rPr lang="sv-SE" sz="1400" dirty="0"/>
              <a:t>bekant hur hela presentationen ser ut i presentationsläget (blå ”</a:t>
            </a:r>
            <a:r>
              <a:rPr lang="sv-SE" sz="1400" b="1" dirty="0"/>
              <a:t>Present</a:t>
            </a:r>
            <a:r>
              <a:rPr lang="sv-SE" sz="1400" dirty="0"/>
              <a:t>”-knapp längst upp till höger)</a:t>
            </a:r>
            <a:r>
              <a:rPr lang="sv-SE" sz="1400" b="1" dirty="0"/>
              <a:t>. </a:t>
            </a:r>
            <a:r>
              <a:rPr lang="sv-SE" sz="1400" dirty="0"/>
              <a:t>Det finns en </a:t>
            </a:r>
            <a:r>
              <a:rPr lang="sv-SE" sz="1400" b="1" dirty="0"/>
              <a:t>supportchatt på Mentimeter </a:t>
            </a:r>
            <a:r>
              <a:rPr lang="sv-SE" sz="1400" dirty="0"/>
              <a:t>om man behöver tekniskt stöd i verktyget. De svarar inom ett par minuter.</a:t>
            </a:r>
          </a:p>
          <a:p>
            <a:pPr marL="366713" lvl="1" indent="-227013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b="1" dirty="0"/>
              <a:t>Under knappen ”Share</a:t>
            </a:r>
            <a:r>
              <a:rPr lang="sv-SE" sz="1400" dirty="0"/>
              <a:t>” (grå knapp näst längst upp till höger) kan du ange och även förlänga giltighetstiden för mötesdeltagarnas inloggningskod (2-7-14 dagar). Koden hittar du också på de interaktiva slidesen. </a:t>
            </a:r>
          </a:p>
          <a:p>
            <a:pPr marL="800100" lvl="1" indent="-342900" algn="l">
              <a:lnSpc>
                <a:spcPct val="130000"/>
              </a:lnSpc>
              <a:spcBef>
                <a:spcPts val="5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153672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94D573-75BE-1F42-B163-C0023A128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Att tänka på </a:t>
            </a:r>
            <a:r>
              <a:rPr lang="sv-SE" u="sng" dirty="0"/>
              <a:t>under</a:t>
            </a:r>
            <a:r>
              <a:rPr lang="sv-SE" dirty="0"/>
              <a:t> övningspasset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A7D0FA9-030A-4E48-989F-245F916DC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2F7AC8-F4EF-864C-A698-D9916F65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BC2F2B17-7374-6E4A-9C2F-D71E3DF56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1450" y="26431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0C2805F-AAB0-294E-8E27-4CC31F87DCCD}"/>
              </a:ext>
            </a:extLst>
          </p:cNvPr>
          <p:cNvSpPr/>
          <p:nvPr/>
        </p:nvSpPr>
        <p:spPr>
          <a:xfrm>
            <a:off x="783518" y="1910682"/>
            <a:ext cx="11110034" cy="575798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98425" lvl="1" algn="l">
              <a:lnSpc>
                <a:spcPct val="150000"/>
              </a:lnSpc>
            </a:pPr>
            <a:r>
              <a:rPr lang="sv-SE" sz="1400" i="1" dirty="0">
                <a:solidFill>
                  <a:srgbClr val="F39231"/>
                </a:solidFill>
              </a:rPr>
              <a:t>Nedan enbart de som kör fysiskt eller videomöte UTAN Mentimeter.</a:t>
            </a:r>
          </a:p>
          <a:p>
            <a:pPr marL="407988" lvl="1" indent="-309563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b="1" dirty="0"/>
              <a:t>Utse någon i gruppen </a:t>
            </a:r>
            <a:r>
              <a:rPr lang="sv-SE" sz="1400" dirty="0"/>
              <a:t>som för anteckningar. </a:t>
            </a:r>
          </a:p>
          <a:p>
            <a:pPr marL="98425" lvl="1" algn="l">
              <a:lnSpc>
                <a:spcPct val="150000"/>
              </a:lnSpc>
            </a:pPr>
            <a:r>
              <a:rPr lang="sv-SE" sz="1400" i="1" dirty="0">
                <a:solidFill>
                  <a:schemeClr val="accent2"/>
                </a:solidFill>
              </a:rPr>
              <a:t>Nedan enbart de som kör med Mentimeter:</a:t>
            </a:r>
            <a:endParaRPr lang="sv-SE" sz="1400" dirty="0"/>
          </a:p>
          <a:p>
            <a:pPr marL="407988" lvl="1" indent="-309563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dirty="0"/>
              <a:t>Inled mötet med att ange de sexsiffriga koden till </a:t>
            </a:r>
            <a:r>
              <a:rPr lang="sv-SE" sz="1400" b="1" dirty="0"/>
              <a:t>menti.com (syns även på de interaktiva slidesen)</a:t>
            </a:r>
            <a:r>
              <a:rPr lang="sv-SE" sz="1400" dirty="0"/>
              <a:t>. Här (via en webbläsare på datorn eller telefonen) fyller alla deltagarna sedan i sina svar vid respektive interaktiv fråga/ övningsuppgift i presentationen. </a:t>
            </a:r>
            <a:endParaRPr lang="sv-SE" sz="1400" b="1" dirty="0"/>
          </a:p>
          <a:p>
            <a:pPr marL="407988" lvl="1" indent="-309563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b="1" dirty="0"/>
              <a:t>Presentationen visas i ”</a:t>
            </a:r>
            <a:r>
              <a:rPr lang="sv-SE" sz="1400" b="1" i="1" dirty="0"/>
              <a:t>Present-läget</a:t>
            </a:r>
            <a:r>
              <a:rPr lang="sv-SE" sz="1400" dirty="0"/>
              <a:t>” som är den blåa knappen längst upp till höger i Mentimeterverktyget.</a:t>
            </a:r>
          </a:p>
          <a:p>
            <a:pPr marL="450850" lvl="1" indent="-22542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dirty="0"/>
              <a:t>Som </a:t>
            </a:r>
            <a:r>
              <a:rPr lang="sv-SE" sz="1400" b="1" dirty="0"/>
              <a:t>samtalsledare kan du delta </a:t>
            </a:r>
            <a:r>
              <a:rPr lang="sv-SE" sz="1400" dirty="0"/>
              <a:t>(rösta och anteckna) </a:t>
            </a:r>
            <a:r>
              <a:rPr lang="sv-SE" sz="1400" b="1" dirty="0"/>
              <a:t>via menti.com precis som alla andra deltagare</a:t>
            </a:r>
            <a:r>
              <a:rPr lang="sv-SE" sz="1400" dirty="0"/>
              <a:t>, även om du ansvarar för att dela presentationen i Mentimeter </a:t>
            </a:r>
            <a:br>
              <a:rPr lang="sv-SE" sz="1400" dirty="0"/>
            </a:br>
            <a:r>
              <a:rPr lang="sv-SE" sz="1400" dirty="0"/>
              <a:t>via videomötet.</a:t>
            </a:r>
          </a:p>
          <a:p>
            <a:pPr marL="450850" lvl="1" indent="-22542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 b="1" dirty="0"/>
              <a:t>Diskussionsstödet innehåller inte talarstöd eftersom det inte syns från mentimeter.com </a:t>
            </a:r>
            <a:r>
              <a:rPr lang="sv-SE" sz="1400" dirty="0"/>
              <a:t>(den visas som bilder – ej ppt-bilder). Alla deltagarna förutsätts har läst in sig på rapporten/ presentationen så inget ytterligare behöver förklaras.</a:t>
            </a:r>
          </a:p>
          <a:p>
            <a:pPr marL="407988" lvl="1" indent="-309563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322263" indent="-41275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393745377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formgivning">
  <a:themeElements>
    <a:clrScheme name="SLL">
      <a:dk1>
        <a:srgbClr val="000000"/>
      </a:dk1>
      <a:lt1>
        <a:srgbClr val="FFFFFF"/>
      </a:lt1>
      <a:dk2>
        <a:srgbClr val="406618"/>
      </a:dk2>
      <a:lt2>
        <a:srgbClr val="78BE00"/>
      </a:lt2>
      <a:accent1>
        <a:srgbClr val="002D5A"/>
      </a:accent1>
      <a:accent2>
        <a:srgbClr val="00AEEF"/>
      </a:accent2>
      <a:accent3>
        <a:srgbClr val="9A0932"/>
      </a:accent3>
      <a:accent4>
        <a:srgbClr val="E1056D"/>
      </a:accent4>
      <a:accent5>
        <a:srgbClr val="EB9100"/>
      </a:accent5>
      <a:accent6>
        <a:srgbClr val="FFD400"/>
      </a:accent6>
      <a:hlink>
        <a:srgbClr val="034EA2"/>
      </a:hlink>
      <a:folHlink>
        <a:srgbClr val="034EA2"/>
      </a:folHlink>
    </a:clrScheme>
    <a:fontScheme name="Standardformgivning">
      <a:majorFont>
        <a:latin typeface="Verdana"/>
        <a:ea typeface="Geneva"/>
        <a:cs typeface=""/>
      </a:majorFont>
      <a:minorFont>
        <a:latin typeface="Verdana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rgbClr val="00346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ea typeface="Geneva" pitchFamily="1" charset="-128"/>
          </a:defRPr>
        </a:defPPr>
      </a:lstStyle>
    </a:spDef>
    <a:lnDef>
      <a:spPr bwMode="auto"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AEE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noAutofit/>
      </a:bodyPr>
      <a:lstStyle>
        <a:defPPr algn="l">
          <a:defRPr smtClean="0"/>
        </a:defPPr>
      </a:lstStyle>
    </a:tx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BAB0B9"/>
        </a:lt2>
        <a:accent1>
          <a:srgbClr val="003468"/>
        </a:accent1>
        <a:accent2>
          <a:srgbClr val="00AEEF"/>
        </a:accent2>
        <a:accent3>
          <a:srgbClr val="FFFFFF"/>
        </a:accent3>
        <a:accent4>
          <a:srgbClr val="000000"/>
        </a:accent4>
        <a:accent5>
          <a:srgbClr val="AAAEB9"/>
        </a:accent5>
        <a:accent6>
          <a:srgbClr val="009DD9"/>
        </a:accent6>
        <a:hlink>
          <a:srgbClr val="B30538"/>
        </a:hlink>
        <a:folHlink>
          <a:srgbClr val="E200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-mall-bredformat-region-stockholm-vit till jonatan och jerker.potx" id="{80E714A1-7C46-468B-BD52-7CE0E230FD63}" vid="{C7A3CD8E-D63F-4420-AEDB-DE3522D2469C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14548</TotalTime>
  <Words>912</Words>
  <Application>Microsoft Macintosh PowerPoint</Application>
  <PresentationFormat>Bredbild</PresentationFormat>
  <Paragraphs>95</Paragraphs>
  <Slides>10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Arial</vt:lpstr>
      <vt:lpstr>Georgia</vt:lpstr>
      <vt:lpstr>Verdana</vt:lpstr>
      <vt:lpstr>Wingdings</vt:lpstr>
      <vt:lpstr>Standardformgivning</vt:lpstr>
      <vt:lpstr>PowerPoint-presentation</vt:lpstr>
      <vt:lpstr>PowerPoint-presentation</vt:lpstr>
      <vt:lpstr>Syfte och alternativa mötesform</vt:lpstr>
      <vt:lpstr>Upplägg av övningspasset</vt:lpstr>
      <vt:lpstr>Mötesformsalternativ A: Video + Mentimeter</vt:lpstr>
      <vt:lpstr>Mötesformsalternativ B: Fysiskt möte eller via video</vt:lpstr>
      <vt:lpstr>PowerPoint-presentation</vt:lpstr>
      <vt:lpstr>Att tänka på före övningspasset</vt:lpstr>
      <vt:lpstr>Att tänka på under övningspasset</vt:lpstr>
      <vt:lpstr>Att tänka på efter övningspasset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KUNSKAPSSTYRNING</dc:title>
  <dc:creator>Ylva Tegner</dc:creator>
  <cp:lastModifiedBy>Ylva Tegner</cp:lastModifiedBy>
  <cp:revision>336</cp:revision>
  <cp:lastPrinted>2020-06-09T08:53:53Z</cp:lastPrinted>
  <dcterms:created xsi:type="dcterms:W3CDTF">2020-05-05T16:52:19Z</dcterms:created>
  <dcterms:modified xsi:type="dcterms:W3CDTF">2020-06-16T19:28:34Z</dcterms:modified>
</cp:coreProperties>
</file>