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409" r:id="rId3"/>
    <p:sldId id="2337" r:id="rId4"/>
    <p:sldId id="443" r:id="rId5"/>
    <p:sldId id="446" r:id="rId6"/>
    <p:sldId id="401" r:id="rId7"/>
    <p:sldId id="449" r:id="rId8"/>
    <p:sldId id="438" r:id="rId9"/>
    <p:sldId id="458" r:id="rId10"/>
    <p:sldId id="2332" r:id="rId11"/>
    <p:sldId id="2340" r:id="rId12"/>
    <p:sldId id="2341" r:id="rId13"/>
    <p:sldId id="2342" r:id="rId14"/>
    <p:sldId id="453" r:id="rId15"/>
    <p:sldId id="451" r:id="rId16"/>
    <p:sldId id="454" r:id="rId17"/>
    <p:sldId id="456" r:id="rId18"/>
    <p:sldId id="457" r:id="rId19"/>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56"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24"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Ylva Tegner" initials="YT" lastIdx="5" clrIdx="2">
    <p:extLst>
      <p:ext uri="{19B8F6BF-5375-455C-9EA6-DF929625EA0E}">
        <p15:presenceInfo xmlns:p15="http://schemas.microsoft.com/office/powerpoint/2012/main" userId="S::ylva.tegner@gullers.se::542b344a-2c74-4fe9-bd46-1d702d211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C"/>
    <a:srgbClr val="003468"/>
    <a:srgbClr val="37A2E8"/>
    <a:srgbClr val="008CC8"/>
    <a:srgbClr val="FFBD78"/>
    <a:srgbClr val="F39231"/>
    <a:srgbClr val="556410"/>
    <a:srgbClr val="006500"/>
    <a:srgbClr val="00AEEF"/>
    <a:srgbClr val="E6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83458" autoAdjust="0"/>
  </p:normalViewPr>
  <p:slideViewPr>
    <p:cSldViewPr snapToGrid="0">
      <p:cViewPr varScale="1">
        <p:scale>
          <a:sx n="91" d="100"/>
          <a:sy n="91" d="100"/>
        </p:scale>
        <p:origin x="1088" y="192"/>
      </p:cViewPr>
      <p:guideLst>
        <p:guide orient="horz" pos="1956"/>
        <p:guide pos="234"/>
        <p:guide orient="horz" pos="981"/>
        <p:guide orient="horz" pos="2523"/>
        <p:guide orient="horz" pos="1570"/>
        <p:guide pos="5065"/>
        <p:guide orient="horz" pos="1979"/>
        <p:guide orient="horz" pos="2183"/>
      </p:guideLst>
    </p:cSldViewPr>
  </p:slid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dirty="0"/>
          </a:p>
        </p:txBody>
      </p:sp>
    </p:spTree>
    <p:extLst>
      <p:ext uri="{BB962C8B-B14F-4D97-AF65-F5344CB8AC3E}">
        <p14:creationId xmlns:p14="http://schemas.microsoft.com/office/powerpoint/2010/main" val="75631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36525" indent="0">
              <a:buNone/>
            </a:pPr>
            <a:endParaRPr lang="sv-SE" sz="1200" b="1" dirty="0"/>
          </a:p>
          <a:p>
            <a:pPr marL="765175"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1" dirty="0"/>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18</a:t>
            </a:fld>
            <a:endParaRPr lang="sv-SE" dirty="0"/>
          </a:p>
        </p:txBody>
      </p:sp>
    </p:spTree>
    <p:extLst>
      <p:ext uri="{BB962C8B-B14F-4D97-AF65-F5344CB8AC3E}">
        <p14:creationId xmlns:p14="http://schemas.microsoft.com/office/powerpoint/2010/main" val="165413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36525" indent="0">
              <a:buNone/>
            </a:pPr>
            <a:endParaRPr lang="sv-SE" sz="1200" b="1" dirty="0"/>
          </a:p>
          <a:p>
            <a:pPr marL="765175"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1" dirty="0"/>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a:t>
            </a:fld>
            <a:endParaRPr lang="sv-SE" dirty="0"/>
          </a:p>
        </p:txBody>
      </p:sp>
    </p:spTree>
    <p:extLst>
      <p:ext uri="{BB962C8B-B14F-4D97-AF65-F5344CB8AC3E}">
        <p14:creationId xmlns:p14="http://schemas.microsoft.com/office/powerpoint/2010/main" val="168243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Digitaliseringsdriven strukturomvandling kan tex vara digitala besök hos sjukvården, videomöten, </a:t>
            </a:r>
            <a:r>
              <a:rPr lang="sv-SE" dirty="0" err="1"/>
              <a:t>etjänster</a:t>
            </a:r>
            <a:r>
              <a:rPr lang="sv-SE" dirty="0"/>
              <a:t> via 1177 etc. </a:t>
            </a:r>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6</a:t>
            </a:fld>
            <a:endParaRPr lang="sv-SE" dirty="0"/>
          </a:p>
        </p:txBody>
      </p:sp>
    </p:spTree>
    <p:extLst>
      <p:ext uri="{BB962C8B-B14F-4D97-AF65-F5344CB8AC3E}">
        <p14:creationId xmlns:p14="http://schemas.microsoft.com/office/powerpoint/2010/main" val="76401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8</a:t>
            </a:fld>
            <a:endParaRPr lang="sv-SE" dirty="0"/>
          </a:p>
        </p:txBody>
      </p:sp>
    </p:spTree>
    <p:extLst>
      <p:ext uri="{BB962C8B-B14F-4D97-AF65-F5344CB8AC3E}">
        <p14:creationId xmlns:p14="http://schemas.microsoft.com/office/powerpoint/2010/main" val="136147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5DF099-0F80-45D3-9413-165AAA15C65A}"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sv-SE" sz="1200" b="0" i="0" u="none" strike="noStrike" kern="1200" cap="none" spc="0" normalizeH="0" baseline="0" noProof="0">
              <a:ln>
                <a:noFill/>
              </a:ln>
              <a:solidFill>
                <a:srgbClr val="000000"/>
              </a:solidFill>
              <a:effectLst/>
              <a:uLnTx/>
              <a:uFillTx/>
              <a:latin typeface="Arial" pitchFamily="34" charset="0"/>
              <a:ea typeface="Geneva" pitchFamily="1" charset="-128"/>
              <a:cs typeface="+mn-cs"/>
            </a:endParaRPr>
          </a:p>
        </p:txBody>
      </p:sp>
    </p:spTree>
    <p:extLst>
      <p:ext uri="{BB962C8B-B14F-4D97-AF65-F5344CB8AC3E}">
        <p14:creationId xmlns:p14="http://schemas.microsoft.com/office/powerpoint/2010/main" val="163624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Smartcity-</a:t>
            </a:r>
            <a:r>
              <a:rPr lang="sv-SE" sz="1200" kern="1200" dirty="0" err="1">
                <a:solidFill>
                  <a:schemeClr val="tx1"/>
                </a:solidFill>
                <a:effectLst/>
                <a:latin typeface="Arial" pitchFamily="34" charset="0"/>
                <a:ea typeface="Geneva" pitchFamily="1" charset="-128"/>
                <a:cs typeface="+mn-cs"/>
              </a:rPr>
              <a:t>health</a:t>
            </a:r>
            <a:endParaRPr lang="sv-SE" sz="1200" kern="1200" dirty="0">
              <a:solidFill>
                <a:schemeClr val="tx1"/>
              </a:solidFill>
              <a:effectLst/>
              <a:latin typeface="Arial" pitchFamily="34"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En smart stad är en stad som utnyttjar digitalisering och ny teknik för att göra livet enklare och bättre för både invånare och företag samt är hållbar både ekonomisk och miljömässigt. Stockholm som smart stad skapar förutsättningar, infrastruktur för den vidare utvecklingen inom digitalisering så att tex nya innovationer kan komma invånare till godo.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pitchFamily="34"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Läs mer i Stockholms plan för regionutveckling och Smart och uppkopplad stad Stockholm</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http://www.rufs.se/rufs-2050</a:t>
            </a:r>
          </a:p>
          <a:p>
            <a:endParaRPr lang="sv-SE" sz="1200" kern="1200" dirty="0">
              <a:solidFill>
                <a:schemeClr val="tx1"/>
              </a:solidFill>
              <a:effectLst/>
              <a:latin typeface="Arial" pitchFamily="34" charset="0"/>
              <a:ea typeface="Geneva" pitchFamily="1" charset="-128"/>
              <a:cs typeface="+mn-cs"/>
            </a:endParaRPr>
          </a:p>
          <a:p>
            <a:r>
              <a:rPr lang="sv-SE" dirty="0"/>
              <a:t>https://smartstad.stockholm/</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5DF099-0F80-45D3-9413-165AAA15C65A}"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sv-SE" sz="1200" b="0" i="0" u="none" strike="noStrike" kern="1200" cap="none" spc="0" normalizeH="0" baseline="0" noProof="0">
              <a:ln>
                <a:noFill/>
              </a:ln>
              <a:solidFill>
                <a:srgbClr val="000000"/>
              </a:solidFill>
              <a:effectLst/>
              <a:uLnTx/>
              <a:uFillTx/>
              <a:latin typeface="Arial" pitchFamily="34" charset="0"/>
              <a:ea typeface="Geneva" pitchFamily="1" charset="-128"/>
              <a:cs typeface="+mn-cs"/>
            </a:endParaRPr>
          </a:p>
        </p:txBody>
      </p:sp>
    </p:spTree>
    <p:extLst>
      <p:ext uri="{BB962C8B-B14F-4D97-AF65-F5344CB8AC3E}">
        <p14:creationId xmlns:p14="http://schemas.microsoft.com/office/powerpoint/2010/main" val="291872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5DF099-0F80-45D3-9413-165AAA15C65A}"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sv-SE" sz="1200" b="0" i="0" u="none" strike="noStrike" kern="1200" cap="none" spc="0" normalizeH="0" baseline="0" noProof="0">
              <a:ln>
                <a:noFill/>
              </a:ln>
              <a:solidFill>
                <a:srgbClr val="000000"/>
              </a:solidFill>
              <a:effectLst/>
              <a:uLnTx/>
              <a:uFillTx/>
              <a:latin typeface="Arial" pitchFamily="34" charset="0"/>
              <a:ea typeface="Geneva" pitchFamily="1" charset="-128"/>
              <a:cs typeface="+mn-cs"/>
            </a:endParaRPr>
          </a:p>
        </p:txBody>
      </p:sp>
    </p:spTree>
    <p:extLst>
      <p:ext uri="{BB962C8B-B14F-4D97-AF65-F5344CB8AC3E}">
        <p14:creationId xmlns:p14="http://schemas.microsoft.com/office/powerpoint/2010/main" val="345905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9F56C83-3508-4DF3-A02B-BBBCC8BE3867}" type="slidenum">
              <a:rPr lang="sv-SE" smtClean="0"/>
              <a:pPr/>
              <a:t>14</a:t>
            </a:fld>
            <a:endParaRPr lang="sv-SE"/>
          </a:p>
        </p:txBody>
      </p:sp>
    </p:spTree>
    <p:extLst>
      <p:ext uri="{BB962C8B-B14F-4D97-AF65-F5344CB8AC3E}">
        <p14:creationId xmlns:p14="http://schemas.microsoft.com/office/powerpoint/2010/main" val="335701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9F56C83-3508-4DF3-A02B-BBBCC8BE3867}" type="slidenum">
              <a:rPr lang="sv-SE" smtClean="0"/>
              <a:pPr/>
              <a:t>16</a:t>
            </a:fld>
            <a:endParaRPr lang="sv-SE"/>
          </a:p>
        </p:txBody>
      </p:sp>
    </p:spTree>
    <p:extLst>
      <p:ext uri="{BB962C8B-B14F-4D97-AF65-F5344CB8AC3E}">
        <p14:creationId xmlns:p14="http://schemas.microsoft.com/office/powerpoint/2010/main" val="326904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2020-06-16</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463296" y="3965893"/>
            <a:ext cx="5632704"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3200" kern="0" dirty="0">
                <a:solidFill>
                  <a:srgbClr val="008CC8"/>
                </a:solidFill>
              </a:rPr>
              <a:t>DISKUSSIONSSTÖD</a:t>
            </a:r>
            <a:br>
              <a:rPr lang="sv-SE" sz="1800" kern="0" spc="300" dirty="0">
                <a:latin typeface="+mn-lt"/>
              </a:rPr>
            </a:br>
            <a:r>
              <a:rPr lang="sv-SE" sz="1800" kern="0" dirty="0"/>
              <a:t>PERSPEKTIVRAPPORTEN</a:t>
            </a:r>
          </a:p>
          <a:p>
            <a:pPr algn="l">
              <a:lnSpc>
                <a:spcPct val="90000"/>
              </a:lnSpc>
            </a:pPr>
            <a:r>
              <a:rPr lang="sv-SE" b="1" kern="0" dirty="0"/>
              <a:t>Verksamhetsutveckling och digitalisering</a:t>
            </a:r>
          </a:p>
        </p:txBody>
      </p:sp>
      <p:pic>
        <p:nvPicPr>
          <p:cNvPr id="4" name="Bildobjekt 3">
            <a:extLst>
              <a:ext uri="{FF2B5EF4-FFF2-40B4-BE49-F238E27FC236}">
                <a16:creationId xmlns:a16="http://schemas.microsoft.com/office/drawing/2014/main" id="{D8442503-18F3-5A47-B500-FADB38DD6B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3161" y="924749"/>
            <a:ext cx="4788839" cy="5890387"/>
          </a:xfrm>
          <a:prstGeom prst="rect">
            <a:avLst/>
          </a:prstGeom>
        </p:spPr>
      </p:pic>
      <p:pic>
        <p:nvPicPr>
          <p:cNvPr id="40" name="Bildobjekt 39">
            <a:extLst>
              <a:ext uri="{FF2B5EF4-FFF2-40B4-BE49-F238E27FC236}">
                <a16:creationId xmlns:a16="http://schemas.microsoft.com/office/drawing/2014/main" id="{B6D06DF8-A79C-0D42-A646-E5582E769B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263858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2A08A90-B41B-49BD-B17E-2C08C2FE896D}"/>
              </a:ext>
            </a:extLst>
          </p:cNvPr>
          <p:cNvSpPr>
            <a:spLocks noGrp="1"/>
          </p:cNvSpPr>
          <p:nvPr>
            <p:ph type="sldNum" sz="quarter" idx="12"/>
          </p:nvPr>
        </p:nvSpPr>
        <p:spPr/>
        <p:txBody>
          <a:bodyPr/>
          <a:lstStyle/>
          <a:p>
            <a:pPr eaLnBrk="0" fontAlgn="base" hangingPunct="0">
              <a:spcAft>
                <a:spcPct val="0"/>
              </a:spcAft>
              <a:defRPr/>
            </a:pPr>
            <a:fld id="{DDBEBB44-B4B5-45AD-87A9-3B8A569A17F0}" type="slidenum">
              <a:rPr lang="sv-SE">
                <a:solidFill>
                  <a:srgbClr val="000000"/>
                </a:solidFill>
                <a:latin typeface="Verdana" pitchFamily="34" charset="0"/>
                <a:ea typeface="Geneva" pitchFamily="1" charset="-128"/>
              </a:rPr>
              <a:pPr eaLnBrk="0" fontAlgn="base" hangingPunct="0">
                <a:spcAft>
                  <a:spcPct val="0"/>
                </a:spcAft>
                <a:defRPr/>
              </a:pPr>
              <a:t>10</a:t>
            </a:fld>
            <a:endParaRPr lang="sv-SE" dirty="0">
              <a:solidFill>
                <a:srgbClr val="000000"/>
              </a:solidFill>
              <a:latin typeface="Verdana" pitchFamily="34" charset="0"/>
              <a:ea typeface="Geneva" pitchFamily="1" charset="-128"/>
            </a:endParaRPr>
          </a:p>
        </p:txBody>
      </p:sp>
      <p:sp>
        <p:nvSpPr>
          <p:cNvPr id="2" name="Rubrik 1">
            <a:extLst>
              <a:ext uri="{FF2B5EF4-FFF2-40B4-BE49-F238E27FC236}">
                <a16:creationId xmlns:a16="http://schemas.microsoft.com/office/drawing/2014/main" id="{5EABAE2E-3FB3-EC4A-B3FC-4F05DC4B32B0}"/>
              </a:ext>
            </a:extLst>
          </p:cNvPr>
          <p:cNvSpPr>
            <a:spLocks noGrp="1"/>
          </p:cNvSpPr>
          <p:nvPr>
            <p:ph type="title"/>
          </p:nvPr>
        </p:nvSpPr>
        <p:spPr>
          <a:xfrm>
            <a:off x="660403" y="1605450"/>
            <a:ext cx="11531597" cy="836613"/>
          </a:xfrm>
        </p:spPr>
        <p:txBody>
          <a:bodyPr/>
          <a:lstStyle/>
          <a:p>
            <a:r>
              <a:rPr lang="sv-SE" dirty="0">
                <a:solidFill>
                  <a:schemeClr val="accent2"/>
                </a:solidFill>
              </a:rPr>
              <a:t>Så här ser det ut i Mentimeter med ”Multiple Questions” och ”</a:t>
            </a:r>
            <a:r>
              <a:rPr lang="sv-SE" dirty="0" err="1">
                <a:solidFill>
                  <a:schemeClr val="accent2"/>
                </a:solidFill>
              </a:rPr>
              <a:t>Dots</a:t>
            </a:r>
            <a:r>
              <a:rPr lang="sv-SE" dirty="0">
                <a:solidFill>
                  <a:schemeClr val="accent2"/>
                </a:solidFill>
              </a:rPr>
              <a:t>”. Radera denna när alla är inlagda i Mentimeter.</a:t>
            </a:r>
          </a:p>
        </p:txBody>
      </p:sp>
      <p:pic>
        <p:nvPicPr>
          <p:cNvPr id="5" name="Bildobjekt 4">
            <a:extLst>
              <a:ext uri="{FF2B5EF4-FFF2-40B4-BE49-F238E27FC236}">
                <a16:creationId xmlns:a16="http://schemas.microsoft.com/office/drawing/2014/main" id="{0C52DD13-93B8-AE4F-9F6C-DEEAB573F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51" y="2837493"/>
            <a:ext cx="6202163" cy="3361037"/>
          </a:xfrm>
          <a:prstGeom prst="rect">
            <a:avLst/>
          </a:prstGeom>
        </p:spPr>
      </p:pic>
      <p:pic>
        <p:nvPicPr>
          <p:cNvPr id="9" name="Bildobjekt 8">
            <a:extLst>
              <a:ext uri="{FF2B5EF4-FFF2-40B4-BE49-F238E27FC236}">
                <a16:creationId xmlns:a16="http://schemas.microsoft.com/office/drawing/2014/main" id="{ED9D45C7-4B2C-8A45-AD4D-F000A2E9B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720" y="2837493"/>
            <a:ext cx="2684080" cy="3488716"/>
          </a:xfrm>
          <a:prstGeom prst="rect">
            <a:avLst/>
          </a:prstGeom>
        </p:spPr>
      </p:pic>
    </p:spTree>
    <p:extLst>
      <p:ext uri="{BB962C8B-B14F-4D97-AF65-F5344CB8AC3E}">
        <p14:creationId xmlns:p14="http://schemas.microsoft.com/office/powerpoint/2010/main" val="31290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2A08A90-B41B-49BD-B17E-2C08C2FE896D}"/>
              </a:ext>
            </a:extLst>
          </p:cNvPr>
          <p:cNvSpPr>
            <a:spLocks noGrp="1"/>
          </p:cNvSpPr>
          <p:nvPr>
            <p:ph type="sldNum" sz="quarter" idx="12"/>
          </p:nvPr>
        </p:nvSpPr>
        <p:spPr/>
        <p:txBody>
          <a:bodyPr/>
          <a:lstStyle/>
          <a:p>
            <a:pPr eaLnBrk="0" fontAlgn="base" hangingPunct="0">
              <a:spcAft>
                <a:spcPct val="0"/>
              </a:spcAft>
              <a:defRPr/>
            </a:pPr>
            <a:fld id="{DDBEBB44-B4B5-45AD-87A9-3B8A569A17F0}" type="slidenum">
              <a:rPr lang="sv-SE">
                <a:solidFill>
                  <a:srgbClr val="000000"/>
                </a:solidFill>
                <a:latin typeface="Verdana" pitchFamily="34" charset="0"/>
                <a:ea typeface="Geneva" pitchFamily="1" charset="-128"/>
              </a:rPr>
              <a:pPr eaLnBrk="0" fontAlgn="base" hangingPunct="0">
                <a:spcAft>
                  <a:spcPct val="0"/>
                </a:spcAft>
                <a:defRPr/>
              </a:pPr>
              <a:t>11</a:t>
            </a:fld>
            <a:endParaRPr lang="sv-SE">
              <a:solidFill>
                <a:srgbClr val="000000"/>
              </a:solidFill>
              <a:latin typeface="Verdana" pitchFamily="34" charset="0"/>
              <a:ea typeface="Geneva" pitchFamily="1" charset="-128"/>
            </a:endParaRPr>
          </a:p>
        </p:txBody>
      </p:sp>
      <p:sp>
        <p:nvSpPr>
          <p:cNvPr id="11" name="textruta 10">
            <a:extLst>
              <a:ext uri="{FF2B5EF4-FFF2-40B4-BE49-F238E27FC236}">
                <a16:creationId xmlns:a16="http://schemas.microsoft.com/office/drawing/2014/main" id="{8561AB27-18A6-4F80-BE07-9BECE987703A}"/>
              </a:ext>
            </a:extLst>
          </p:cNvPr>
          <p:cNvSpPr txBox="1"/>
          <p:nvPr/>
        </p:nvSpPr>
        <p:spPr>
          <a:xfrm>
            <a:off x="9174633" y="4498356"/>
            <a:ext cx="2246915" cy="923330"/>
          </a:xfrm>
          <a:prstGeom prst="rect">
            <a:avLst/>
          </a:prstGeom>
          <a:noFill/>
        </p:spPr>
        <p:txBody>
          <a:bodyPr wrap="square" rtlCol="0">
            <a:spAutoFit/>
          </a:bodyPr>
          <a:lstStyle/>
          <a:p>
            <a:pPr algn="l">
              <a:defRPr/>
            </a:pPr>
            <a:r>
              <a:rPr lang="sv-SE" sz="1800" b="1" dirty="0">
                <a:latin typeface="Arial" pitchFamily="34" charset="0"/>
              </a:rPr>
              <a:t>AI kräver</a:t>
            </a:r>
            <a:r>
              <a:rPr lang="sv-SE" sz="1800" dirty="0">
                <a:latin typeface="Arial" pitchFamily="34" charset="0"/>
              </a:rPr>
              <a:t>: mycket stora data-mängder och behöver tränas</a:t>
            </a:r>
          </a:p>
        </p:txBody>
      </p:sp>
      <p:pic>
        <p:nvPicPr>
          <p:cNvPr id="12" name="Bildobjekt 11">
            <a:extLst>
              <a:ext uri="{FF2B5EF4-FFF2-40B4-BE49-F238E27FC236}">
                <a16:creationId xmlns:a16="http://schemas.microsoft.com/office/drawing/2014/main" id="{2D15731D-2975-4F14-8B6F-79D0AB72E976}"/>
              </a:ext>
            </a:extLst>
          </p:cNvPr>
          <p:cNvPicPr>
            <a:picLocks noChangeAspect="1"/>
          </p:cNvPicPr>
          <p:nvPr/>
        </p:nvPicPr>
        <p:blipFill>
          <a:blip r:embed="rId3"/>
          <a:stretch>
            <a:fillRect/>
          </a:stretch>
        </p:blipFill>
        <p:spPr>
          <a:xfrm>
            <a:off x="3017367" y="2240149"/>
            <a:ext cx="5940615" cy="4202203"/>
          </a:xfrm>
          <a:prstGeom prst="rect">
            <a:avLst/>
          </a:prstGeom>
        </p:spPr>
      </p:pic>
      <p:grpSp>
        <p:nvGrpSpPr>
          <p:cNvPr id="17" name="Group 225">
            <a:extLst>
              <a:ext uri="{FF2B5EF4-FFF2-40B4-BE49-F238E27FC236}">
                <a16:creationId xmlns:a16="http://schemas.microsoft.com/office/drawing/2014/main" id="{42B7EF60-DA34-C34C-9119-13A894131CAC}"/>
              </a:ext>
            </a:extLst>
          </p:cNvPr>
          <p:cNvGrpSpPr>
            <a:grpSpLocks/>
          </p:cNvGrpSpPr>
          <p:nvPr/>
        </p:nvGrpSpPr>
        <p:grpSpPr bwMode="auto">
          <a:xfrm>
            <a:off x="9253328" y="1932965"/>
            <a:ext cx="2614775" cy="1383842"/>
            <a:chOff x="1303" y="237"/>
            <a:chExt cx="4247" cy="1473"/>
          </a:xfrm>
        </p:grpSpPr>
        <p:sp>
          <p:nvSpPr>
            <p:cNvPr id="18" name="Freeform 227">
              <a:extLst>
                <a:ext uri="{FF2B5EF4-FFF2-40B4-BE49-F238E27FC236}">
                  <a16:creationId xmlns:a16="http://schemas.microsoft.com/office/drawing/2014/main" id="{4455D430-161B-7F49-B46E-E1E01AA90739}"/>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a:p>
          </p:txBody>
        </p:sp>
        <p:sp>
          <p:nvSpPr>
            <p:cNvPr id="19" name="Text Box 226">
              <a:extLst>
                <a:ext uri="{FF2B5EF4-FFF2-40B4-BE49-F238E27FC236}">
                  <a16:creationId xmlns:a16="http://schemas.microsoft.com/office/drawing/2014/main" id="{E0B3C8E4-47E1-984F-BA87-51F17BF90A07}"/>
                </a:ext>
              </a:extLst>
            </p:cNvPr>
            <p:cNvSpPr txBox="1">
              <a:spLocks/>
            </p:cNvSpPr>
            <p:nvPr/>
          </p:nvSpPr>
          <p:spPr bwMode="auto">
            <a:xfrm>
              <a:off x="1303" y="237"/>
              <a:ext cx="4247"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1050" b="1">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2400" b="1">
                  <a:solidFill>
                    <a:srgbClr val="FFFFFF"/>
                  </a:solidFill>
                  <a:effectLst/>
                  <a:latin typeface="+mn-lt"/>
                  <a:ea typeface="Georgia" panose="02040502050405020303" pitchFamily="18" charset="0"/>
                  <a:cs typeface="Georgia" panose="02040502050405020303" pitchFamily="18" charset="0"/>
                </a:rPr>
                <a:t>Gå igenom!</a:t>
              </a:r>
              <a:endParaRPr lang="sv-SE" sz="2400">
                <a:effectLst/>
                <a:latin typeface="+mn-lt"/>
                <a:ea typeface="Verdana" panose="020B0604030504040204" pitchFamily="34" charset="0"/>
                <a:cs typeface="Verdana" panose="020B0604030504040204" pitchFamily="34" charset="0"/>
              </a:endParaRPr>
            </a:p>
          </p:txBody>
        </p:sp>
      </p:grpSp>
      <p:sp>
        <p:nvSpPr>
          <p:cNvPr id="3" name="Rubrik 2">
            <a:extLst>
              <a:ext uri="{FF2B5EF4-FFF2-40B4-BE49-F238E27FC236}">
                <a16:creationId xmlns:a16="http://schemas.microsoft.com/office/drawing/2014/main" id="{B456D14F-0DD6-C74C-A430-9F2CA3336B7F}"/>
              </a:ext>
            </a:extLst>
          </p:cNvPr>
          <p:cNvSpPr>
            <a:spLocks noGrp="1"/>
          </p:cNvSpPr>
          <p:nvPr>
            <p:ph type="title"/>
          </p:nvPr>
        </p:nvSpPr>
        <p:spPr>
          <a:xfrm>
            <a:off x="323897" y="1166473"/>
            <a:ext cx="11834970" cy="836613"/>
          </a:xfrm>
        </p:spPr>
        <p:txBody>
          <a:bodyPr/>
          <a:lstStyle/>
          <a:p>
            <a:r>
              <a:rPr lang="sv-SE" dirty="0"/>
              <a:t>Smarta digitala hälsotjänster är en del av en smart stad</a:t>
            </a:r>
          </a:p>
        </p:txBody>
      </p:sp>
      <p:sp>
        <p:nvSpPr>
          <p:cNvPr id="4" name="textruta 3">
            <a:extLst>
              <a:ext uri="{FF2B5EF4-FFF2-40B4-BE49-F238E27FC236}">
                <a16:creationId xmlns:a16="http://schemas.microsoft.com/office/drawing/2014/main" id="{E6392D60-2D45-3E41-B219-B392F921786F}"/>
              </a:ext>
            </a:extLst>
          </p:cNvPr>
          <p:cNvSpPr txBox="1"/>
          <p:nvPr/>
        </p:nvSpPr>
        <p:spPr>
          <a:xfrm>
            <a:off x="323897" y="4860429"/>
            <a:ext cx="3095007" cy="1775203"/>
          </a:xfrm>
          <a:prstGeom prst="rect">
            <a:avLst/>
          </a:prstGeom>
          <a:noFill/>
        </p:spPr>
        <p:txBody>
          <a:bodyPr wrap="square" rtlCol="0">
            <a:noAutofit/>
          </a:bodyPr>
          <a:lstStyle/>
          <a:p>
            <a:pPr algn="l"/>
            <a:r>
              <a:rPr lang="sv-SE" sz="2000" dirty="0">
                <a:latin typeface="Arial" pitchFamily="34" charset="0"/>
              </a:rPr>
              <a:t>Stockholm som smart och uppkopplad stad skapar förutsättningar för en digitaliseringsdriven utveckling för invånare</a:t>
            </a:r>
            <a:endParaRPr lang="sv-SE" dirty="0"/>
          </a:p>
        </p:txBody>
      </p:sp>
      <p:sp>
        <p:nvSpPr>
          <p:cNvPr id="20" name="textruta 19">
            <a:extLst>
              <a:ext uri="{FF2B5EF4-FFF2-40B4-BE49-F238E27FC236}">
                <a16:creationId xmlns:a16="http://schemas.microsoft.com/office/drawing/2014/main" id="{0FE54642-B3FE-034B-B899-0F332A2C3ED0}"/>
              </a:ext>
            </a:extLst>
          </p:cNvPr>
          <p:cNvSpPr txBox="1"/>
          <p:nvPr/>
        </p:nvSpPr>
        <p:spPr>
          <a:xfrm>
            <a:off x="9194066" y="5435303"/>
            <a:ext cx="2457386" cy="1200329"/>
          </a:xfrm>
          <a:prstGeom prst="rect">
            <a:avLst/>
          </a:prstGeom>
          <a:solidFill>
            <a:schemeClr val="bg1"/>
          </a:solidFill>
        </p:spPr>
        <p:txBody>
          <a:bodyPr wrap="square" rtlCol="0">
            <a:spAutoFit/>
          </a:bodyPr>
          <a:lstStyle/>
          <a:p>
            <a:pPr algn="l">
              <a:defRPr/>
            </a:pPr>
            <a:r>
              <a:rPr lang="sv-SE" sz="1800" b="1" dirty="0">
                <a:latin typeface="Arial" pitchFamily="34" charset="0"/>
              </a:rPr>
              <a:t>Maskininlärning</a:t>
            </a:r>
            <a:r>
              <a:rPr lang="sv-SE" sz="1800" dirty="0">
                <a:latin typeface="Arial" pitchFamily="34" charset="0"/>
              </a:rPr>
              <a:t> används för att träna maskiner till att lösa uppgifter</a:t>
            </a:r>
          </a:p>
        </p:txBody>
      </p:sp>
      <p:sp>
        <p:nvSpPr>
          <p:cNvPr id="13" name="textruta 12">
            <a:extLst>
              <a:ext uri="{FF2B5EF4-FFF2-40B4-BE49-F238E27FC236}">
                <a16:creationId xmlns:a16="http://schemas.microsoft.com/office/drawing/2014/main" id="{64B94C34-B876-4F94-ADFB-A10D0A60A386}"/>
              </a:ext>
            </a:extLst>
          </p:cNvPr>
          <p:cNvSpPr txBox="1"/>
          <p:nvPr/>
        </p:nvSpPr>
        <p:spPr>
          <a:xfrm>
            <a:off x="9174633" y="3516004"/>
            <a:ext cx="2614775" cy="825246"/>
          </a:xfrm>
          <a:prstGeom prst="rect">
            <a:avLst/>
          </a:prstGeom>
          <a:noFill/>
        </p:spPr>
        <p:txBody>
          <a:bodyPr wrap="square" rtlCol="0">
            <a:noAutofit/>
          </a:bodyPr>
          <a:lstStyle/>
          <a:p>
            <a:pPr algn="l"/>
            <a:r>
              <a:rPr lang="sv-SE" sz="1800" b="1" dirty="0">
                <a:latin typeface="Arial" pitchFamily="34" charset="0"/>
              </a:rPr>
              <a:t>Digitala tjänster </a:t>
            </a:r>
            <a:r>
              <a:rPr lang="sv-SE" sz="1800" dirty="0">
                <a:latin typeface="Arial" pitchFamily="34" charset="0"/>
              </a:rPr>
              <a:t>kan baseras på Artificiell intelligens (AI)</a:t>
            </a:r>
            <a:endParaRPr lang="sv-SE" sz="1800" dirty="0"/>
          </a:p>
        </p:txBody>
      </p:sp>
    </p:spTree>
    <p:extLst>
      <p:ext uri="{BB962C8B-B14F-4D97-AF65-F5344CB8AC3E}">
        <p14:creationId xmlns:p14="http://schemas.microsoft.com/office/powerpoint/2010/main" val="143035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12</a:t>
            </a:fld>
            <a:endParaRPr lang="sv-SE"/>
          </a:p>
        </p:txBody>
      </p:sp>
      <p:sp>
        <p:nvSpPr>
          <p:cNvPr id="8" name="textruta 7">
            <a:extLst>
              <a:ext uri="{FF2B5EF4-FFF2-40B4-BE49-F238E27FC236}">
                <a16:creationId xmlns:a16="http://schemas.microsoft.com/office/drawing/2014/main" id="{2F145827-21AE-1D43-8411-648CF68550ED}"/>
              </a:ext>
            </a:extLst>
          </p:cNvPr>
          <p:cNvSpPr txBox="1"/>
          <p:nvPr/>
        </p:nvSpPr>
        <p:spPr>
          <a:xfrm>
            <a:off x="724400" y="1358726"/>
            <a:ext cx="10202560" cy="1961054"/>
          </a:xfrm>
          <a:prstGeom prst="rect">
            <a:avLst/>
          </a:prstGeom>
          <a:noFill/>
        </p:spPr>
        <p:txBody>
          <a:bodyPr wrap="square" rtlCol="0">
            <a:noAutofit/>
          </a:bodyPr>
          <a:lstStyle/>
          <a:p>
            <a:r>
              <a:rPr lang="sv-SE" sz="3200" dirty="0">
                <a:solidFill>
                  <a:srgbClr val="37A2E8"/>
                </a:solidFill>
              </a:rPr>
              <a:t>Denna och nästa slide ersätts med en interaktiv  Mentimeterslide av typen Scales, Sliders</a:t>
            </a:r>
            <a:br>
              <a:rPr lang="sv-SE" sz="3200" dirty="0">
                <a:solidFill>
                  <a:srgbClr val="37A2E8"/>
                </a:solidFill>
              </a:rPr>
            </a:br>
            <a:r>
              <a:rPr lang="sv-SE" sz="3200" dirty="0">
                <a:solidFill>
                  <a:srgbClr val="37A2E8"/>
                </a:solidFill>
              </a:rPr>
              <a:t>Klistra in nedan.</a:t>
            </a:r>
          </a:p>
        </p:txBody>
      </p:sp>
      <p:sp>
        <p:nvSpPr>
          <p:cNvPr id="7" name="textruta 6">
            <a:extLst>
              <a:ext uri="{FF2B5EF4-FFF2-40B4-BE49-F238E27FC236}">
                <a16:creationId xmlns:a16="http://schemas.microsoft.com/office/drawing/2014/main" id="{31762028-2707-2041-8AA1-F04111B941BF}"/>
              </a:ext>
            </a:extLst>
          </p:cNvPr>
          <p:cNvSpPr txBox="1"/>
          <p:nvPr/>
        </p:nvSpPr>
        <p:spPr>
          <a:xfrm>
            <a:off x="724400" y="3650021"/>
            <a:ext cx="10202560" cy="3698505"/>
          </a:xfrm>
          <a:prstGeom prst="rect">
            <a:avLst/>
          </a:prstGeom>
          <a:noFill/>
        </p:spPr>
        <p:txBody>
          <a:bodyPr wrap="square" rtlCol="0">
            <a:noAutofit/>
          </a:bodyPr>
          <a:lstStyle/>
          <a:p>
            <a:r>
              <a:rPr lang="sv-SE" sz="2000" dirty="0">
                <a:solidFill>
                  <a:schemeClr val="accent2"/>
                </a:solidFill>
              </a:rPr>
              <a:t>Reflektera över inställningen till AI, som förstärkning och som beslutsstöd? Hur mycket skulle du lita på en diagnos ställd av följande? Ange 1-10 , där 1 = litar på till 0% och 10= litar på till 100% .</a:t>
            </a:r>
          </a:p>
          <a:p>
            <a:endParaRPr lang="sv-SE" sz="2000" i="1" dirty="0"/>
          </a:p>
          <a:p>
            <a:pPr marL="800100" lvl="1" indent="-342900">
              <a:lnSpc>
                <a:spcPct val="130000"/>
              </a:lnSpc>
              <a:spcBef>
                <a:spcPts val="500"/>
              </a:spcBef>
              <a:spcAft>
                <a:spcPts val="200"/>
              </a:spcAft>
              <a:buSzPct val="100000"/>
              <a:buFont typeface="+mj-lt"/>
              <a:buAutoNum type="arabicPeriod"/>
            </a:pPr>
            <a:endParaRPr lang="sv-SE" sz="2400" dirty="0"/>
          </a:p>
          <a:p>
            <a:r>
              <a:rPr lang="sv-SE" sz="2400" dirty="0"/>
              <a:t> </a:t>
            </a:r>
            <a:endParaRPr lang="sv-SE" dirty="0"/>
          </a:p>
        </p:txBody>
      </p:sp>
    </p:spTree>
    <p:extLst>
      <p:ext uri="{BB962C8B-B14F-4D97-AF65-F5344CB8AC3E}">
        <p14:creationId xmlns:p14="http://schemas.microsoft.com/office/powerpoint/2010/main" val="67490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2A08A90-B41B-49BD-B17E-2C08C2FE896D}"/>
              </a:ext>
            </a:extLst>
          </p:cNvPr>
          <p:cNvSpPr>
            <a:spLocks noGrp="1"/>
          </p:cNvSpPr>
          <p:nvPr>
            <p:ph type="sldNum" sz="quarter" idx="12"/>
          </p:nvPr>
        </p:nvSpPr>
        <p:spPr/>
        <p:txBody>
          <a:bodyPr/>
          <a:lstStyle/>
          <a:p>
            <a:pPr eaLnBrk="0" fontAlgn="base" hangingPunct="0">
              <a:spcAft>
                <a:spcPct val="0"/>
              </a:spcAft>
              <a:defRPr/>
            </a:pPr>
            <a:fld id="{DDBEBB44-B4B5-45AD-87A9-3B8A569A17F0}" type="slidenum">
              <a:rPr lang="sv-SE">
                <a:solidFill>
                  <a:srgbClr val="000000"/>
                </a:solidFill>
                <a:latin typeface="Verdana" pitchFamily="34" charset="0"/>
                <a:ea typeface="Geneva" pitchFamily="1" charset="-128"/>
              </a:rPr>
              <a:pPr eaLnBrk="0" fontAlgn="base" hangingPunct="0">
                <a:spcAft>
                  <a:spcPct val="0"/>
                </a:spcAft>
                <a:defRPr/>
              </a:pPr>
              <a:t>13</a:t>
            </a:fld>
            <a:endParaRPr lang="sv-SE">
              <a:solidFill>
                <a:srgbClr val="000000"/>
              </a:solidFill>
              <a:latin typeface="Verdana" pitchFamily="34" charset="0"/>
              <a:ea typeface="Geneva" pitchFamily="1" charset="-128"/>
            </a:endParaRPr>
          </a:p>
        </p:txBody>
      </p:sp>
      <p:sp>
        <p:nvSpPr>
          <p:cNvPr id="2" name="Rubrik 1">
            <a:extLst>
              <a:ext uri="{FF2B5EF4-FFF2-40B4-BE49-F238E27FC236}">
                <a16:creationId xmlns:a16="http://schemas.microsoft.com/office/drawing/2014/main" id="{5EABAE2E-3FB3-EC4A-B3FC-4F05DC4B32B0}"/>
              </a:ext>
            </a:extLst>
          </p:cNvPr>
          <p:cNvSpPr>
            <a:spLocks noGrp="1"/>
          </p:cNvSpPr>
          <p:nvPr>
            <p:ph type="title"/>
          </p:nvPr>
        </p:nvSpPr>
        <p:spPr/>
        <p:txBody>
          <a:bodyPr/>
          <a:lstStyle/>
          <a:p>
            <a:r>
              <a:rPr lang="sv-SE" dirty="0">
                <a:solidFill>
                  <a:schemeClr val="accent2"/>
                </a:solidFill>
              </a:rPr>
              <a:t>Statements tillhörande förra sliden. Radera denna när alla är inlagda i mentimeter.com</a:t>
            </a:r>
          </a:p>
        </p:txBody>
      </p:sp>
      <p:sp>
        <p:nvSpPr>
          <p:cNvPr id="3" name="Platshållare för innehåll 2">
            <a:extLst>
              <a:ext uri="{FF2B5EF4-FFF2-40B4-BE49-F238E27FC236}">
                <a16:creationId xmlns:a16="http://schemas.microsoft.com/office/drawing/2014/main" id="{FCC18D18-A955-E44F-98B7-F183ABC8647B}"/>
              </a:ext>
            </a:extLst>
          </p:cNvPr>
          <p:cNvSpPr>
            <a:spLocks noGrp="1"/>
          </p:cNvSpPr>
          <p:nvPr>
            <p:ph idx="1"/>
          </p:nvPr>
        </p:nvSpPr>
        <p:spPr>
          <a:xfrm>
            <a:off x="958851" y="2921000"/>
            <a:ext cx="3634920" cy="3937000"/>
          </a:xfrm>
        </p:spPr>
        <p:txBody>
          <a:bodyPr/>
          <a:lstStyle/>
          <a:p>
            <a:r>
              <a:rPr lang="sv-SE" sz="1600" dirty="0">
                <a:solidFill>
                  <a:schemeClr val="accent2"/>
                </a:solidFill>
              </a:rPr>
              <a:t>En maskin och människa (vårdprofessionen) tillsammans?</a:t>
            </a:r>
          </a:p>
          <a:p>
            <a:r>
              <a:rPr lang="sv-SE" sz="1600" dirty="0">
                <a:solidFill>
                  <a:schemeClr val="accent2"/>
                </a:solidFill>
              </a:rPr>
              <a:t>Enbart en maskin</a:t>
            </a:r>
          </a:p>
          <a:p>
            <a:endParaRPr lang="sv-SE" dirty="0"/>
          </a:p>
        </p:txBody>
      </p:sp>
      <p:pic>
        <p:nvPicPr>
          <p:cNvPr id="5" name="Bildobjekt 4">
            <a:extLst>
              <a:ext uri="{FF2B5EF4-FFF2-40B4-BE49-F238E27FC236}">
                <a16:creationId xmlns:a16="http://schemas.microsoft.com/office/drawing/2014/main" id="{E48522AD-0059-3046-B2C6-36FD199D9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714" y="2655276"/>
            <a:ext cx="6922086" cy="3528562"/>
          </a:xfrm>
          <a:prstGeom prst="rect">
            <a:avLst/>
          </a:prstGeom>
        </p:spPr>
      </p:pic>
    </p:spTree>
    <p:extLst>
      <p:ext uri="{BB962C8B-B14F-4D97-AF65-F5344CB8AC3E}">
        <p14:creationId xmlns:p14="http://schemas.microsoft.com/office/powerpoint/2010/main" val="73843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0947D16-E96C-674D-9CD6-784FACC4BEC9}"/>
              </a:ext>
            </a:extLst>
          </p:cNvPr>
          <p:cNvSpPr>
            <a:spLocks noGrp="1"/>
          </p:cNvSpPr>
          <p:nvPr>
            <p:ph idx="1"/>
          </p:nvPr>
        </p:nvSpPr>
        <p:spPr>
          <a:xfrm>
            <a:off x="958851" y="2763723"/>
            <a:ext cx="7771492" cy="2786552"/>
          </a:xfrm>
        </p:spPr>
        <p:txBody>
          <a:bodyPr/>
          <a:lstStyle/>
          <a:p>
            <a:pPr>
              <a:buFont typeface="Arial" panose="020B0604020202020204" pitchFamily="34" charset="0"/>
              <a:buChar char="•"/>
            </a:pPr>
            <a:r>
              <a:rPr lang="sv-SE" sz="1800"/>
              <a:t>En undersökning från 2018 visar att </a:t>
            </a:r>
            <a:r>
              <a:rPr lang="sv-SE" sz="1800" b="1"/>
              <a:t>svenskarna är positiva till AI i stort</a:t>
            </a:r>
            <a:r>
              <a:rPr lang="sv-SE" sz="1800"/>
              <a:t> (undersökning </a:t>
            </a:r>
            <a:r>
              <a:rPr lang="sv-SE" sz="1800" err="1"/>
              <a:t>Insight</a:t>
            </a:r>
            <a:r>
              <a:rPr lang="sv-SE" sz="1800"/>
              <a:t> </a:t>
            </a:r>
            <a:r>
              <a:rPr lang="sv-SE" sz="1800" err="1"/>
              <a:t>Intelligence</a:t>
            </a:r>
            <a:r>
              <a:rPr lang="sv-SE" sz="1800"/>
              <a:t> – svenska folket och robotar).</a:t>
            </a:r>
          </a:p>
          <a:p>
            <a:pPr>
              <a:buFont typeface="Arial" panose="020B0604020202020204" pitchFamily="34" charset="0"/>
              <a:buChar char="•"/>
            </a:pPr>
            <a:r>
              <a:rPr lang="sv-SE" sz="1800" b="1"/>
              <a:t>43 % av svenskarna</a:t>
            </a:r>
            <a:r>
              <a:rPr lang="sv-SE" sz="1800"/>
              <a:t> litar på en diagnos ställd av AI, men bara om en människa varit involverad. Vi är mest skeptiska till AI inom sjukvården (undersökning från Tieto 2019).</a:t>
            </a:r>
          </a:p>
          <a:p>
            <a:pPr>
              <a:buFont typeface="Arial" panose="020B0604020202020204" pitchFamily="34" charset="0"/>
              <a:buChar char="•"/>
            </a:pPr>
            <a:r>
              <a:rPr lang="sv-SE" sz="1800"/>
              <a:t>Det kan finnas </a:t>
            </a:r>
            <a:r>
              <a:rPr lang="sv-SE" sz="1800" b="1"/>
              <a:t>anledning att göra ytterligare undersökningar </a:t>
            </a:r>
            <a:r>
              <a:rPr lang="sv-SE" sz="1800"/>
              <a:t>för att följa inställningen till AI inom hälso- och sjukvård.</a:t>
            </a:r>
          </a:p>
          <a:p>
            <a:pPr>
              <a:buFont typeface="Arial" panose="020B0604020202020204" pitchFamily="34" charset="0"/>
              <a:buChar char="•"/>
            </a:pPr>
            <a:endParaRPr lang="sv-SE" sz="1800"/>
          </a:p>
          <a:p>
            <a:pPr marL="0" indent="0">
              <a:buNone/>
            </a:pPr>
            <a:endParaRPr lang="sv-SE" sz="1800"/>
          </a:p>
          <a:p>
            <a:pPr marL="0" indent="0">
              <a:buNone/>
            </a:pPr>
            <a:endParaRPr lang="sv-SE"/>
          </a:p>
        </p:txBody>
      </p:sp>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14</a:t>
            </a:fld>
            <a:endParaRPr lang="sv-SE"/>
          </a:p>
        </p:txBody>
      </p:sp>
      <p:sp>
        <p:nvSpPr>
          <p:cNvPr id="13" name="Rubrik 2">
            <a:extLst>
              <a:ext uri="{FF2B5EF4-FFF2-40B4-BE49-F238E27FC236}">
                <a16:creationId xmlns:a16="http://schemas.microsoft.com/office/drawing/2014/main" id="{612B038D-6F72-7247-88DB-67ADE72510B7}"/>
              </a:ext>
            </a:extLst>
          </p:cNvPr>
          <p:cNvSpPr txBox="1">
            <a:spLocks/>
          </p:cNvSpPr>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kern="0" dirty="0"/>
              <a:t>Svenskarnas inställning till AI i sjukvården </a:t>
            </a:r>
          </a:p>
        </p:txBody>
      </p:sp>
      <p:grpSp>
        <p:nvGrpSpPr>
          <p:cNvPr id="14" name="Group 222">
            <a:extLst>
              <a:ext uri="{FF2B5EF4-FFF2-40B4-BE49-F238E27FC236}">
                <a16:creationId xmlns:a16="http://schemas.microsoft.com/office/drawing/2014/main" id="{79757A99-85DE-4D42-AD0B-C7E01DF73D84}"/>
              </a:ext>
            </a:extLst>
          </p:cNvPr>
          <p:cNvGrpSpPr>
            <a:grpSpLocks/>
          </p:cNvGrpSpPr>
          <p:nvPr/>
        </p:nvGrpSpPr>
        <p:grpSpPr bwMode="auto">
          <a:xfrm>
            <a:off x="9278778" y="2096954"/>
            <a:ext cx="2614774" cy="1207276"/>
            <a:chOff x="6094" y="237"/>
            <a:chExt cx="2549" cy="1473"/>
          </a:xfrm>
        </p:grpSpPr>
        <p:sp>
          <p:nvSpPr>
            <p:cNvPr id="15" name="Freeform 224">
              <a:extLst>
                <a:ext uri="{FF2B5EF4-FFF2-40B4-BE49-F238E27FC236}">
                  <a16:creationId xmlns:a16="http://schemas.microsoft.com/office/drawing/2014/main" id="{5382D3BF-D609-9946-8E32-25767592744C}"/>
                </a:ext>
              </a:extLst>
            </p:cNvPr>
            <p:cNvSpPr>
              <a:spLocks/>
            </p:cNvSpPr>
            <p:nvPr/>
          </p:nvSpPr>
          <p:spPr bwMode="auto">
            <a:xfrm>
              <a:off x="6094" y="237"/>
              <a:ext cx="2549"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a:p>
          </p:txBody>
        </p:sp>
        <p:sp>
          <p:nvSpPr>
            <p:cNvPr id="16" name="Text Box 223">
              <a:extLst>
                <a:ext uri="{FF2B5EF4-FFF2-40B4-BE49-F238E27FC236}">
                  <a16:creationId xmlns:a16="http://schemas.microsoft.com/office/drawing/2014/main" id="{06C2DBBB-F6B1-574F-B4E1-AA56FD8761C8}"/>
                </a:ext>
              </a:extLst>
            </p:cNvPr>
            <p:cNvSpPr txBox="1">
              <a:spLocks/>
            </p:cNvSpPr>
            <p:nvPr/>
          </p:nvSpPr>
          <p:spPr bwMode="auto">
            <a:xfrm>
              <a:off x="6094" y="237"/>
              <a:ext cx="2549"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a:solidFill>
                    <a:srgbClr val="FFFFFF"/>
                  </a:solidFill>
                  <a:ea typeface="Verdana" panose="020B0604030504040204" pitchFamily="34" charset="0"/>
                  <a:cs typeface="Verdana" panose="020B0604030504040204" pitchFamily="34" charset="0"/>
                </a:rPr>
              </a:br>
              <a:r>
                <a:rPr lang="sv-SE" sz="2400" b="1">
                  <a:solidFill>
                    <a:srgbClr val="FFFFFF"/>
                  </a:solidFill>
                  <a:ea typeface="Verdana" panose="020B0604030504040204" pitchFamily="34" charset="0"/>
                  <a:cs typeface="Verdana" panose="020B0604030504040204" pitchFamily="34" charset="0"/>
                </a:rPr>
                <a:t>Gå igenom!</a:t>
              </a:r>
              <a:endParaRPr lang="sv-SE" sz="3200" b="1">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52159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4AA4768-F17E-9942-8C69-DB6B855BDD6F}"/>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1764820A-FD7C-E94B-8F7B-0D36ECDE061F}"/>
              </a:ext>
            </a:extLst>
          </p:cNvPr>
          <p:cNvSpPr>
            <a:spLocks noGrp="1"/>
          </p:cNvSpPr>
          <p:nvPr>
            <p:ph type="sldNum" sz="quarter" idx="12"/>
          </p:nvPr>
        </p:nvSpPr>
        <p:spPr/>
        <p:txBody>
          <a:bodyPr/>
          <a:lstStyle/>
          <a:p>
            <a:fld id="{DDBEBB44-B4B5-45AD-87A9-3B8A569A17F0}" type="slidenum">
              <a:rPr lang="sv-SE" smtClean="0"/>
              <a:pPr/>
              <a:t>15</a:t>
            </a:fld>
            <a:endParaRPr lang="sv-SE"/>
          </a:p>
        </p:txBody>
      </p:sp>
      <p:grpSp>
        <p:nvGrpSpPr>
          <p:cNvPr id="13" name="Group 222">
            <a:extLst>
              <a:ext uri="{FF2B5EF4-FFF2-40B4-BE49-F238E27FC236}">
                <a16:creationId xmlns:a16="http://schemas.microsoft.com/office/drawing/2014/main" id="{B900EDD8-7BAA-478F-A9DB-F33E90CD0597}"/>
              </a:ext>
            </a:extLst>
          </p:cNvPr>
          <p:cNvGrpSpPr>
            <a:grpSpLocks/>
          </p:cNvGrpSpPr>
          <p:nvPr/>
        </p:nvGrpSpPr>
        <p:grpSpPr bwMode="auto">
          <a:xfrm>
            <a:off x="3841615" y="2483068"/>
            <a:ext cx="4335434" cy="3360683"/>
            <a:chOff x="6094" y="237"/>
            <a:chExt cx="4247" cy="2156"/>
          </a:xfrm>
        </p:grpSpPr>
        <p:sp>
          <p:nvSpPr>
            <p:cNvPr id="14" name="Freeform 224">
              <a:extLst>
                <a:ext uri="{FF2B5EF4-FFF2-40B4-BE49-F238E27FC236}">
                  <a16:creationId xmlns:a16="http://schemas.microsoft.com/office/drawing/2014/main" id="{FE8DC9E4-5068-459B-9F2D-5F46E021E875}"/>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a:p>
          </p:txBody>
        </p:sp>
        <p:sp>
          <p:nvSpPr>
            <p:cNvPr id="15" name="Text Box 223">
              <a:extLst>
                <a:ext uri="{FF2B5EF4-FFF2-40B4-BE49-F238E27FC236}">
                  <a16:creationId xmlns:a16="http://schemas.microsoft.com/office/drawing/2014/main" id="{4742C6F6-C59D-403F-B936-9A7D51F2D340}"/>
                </a:ext>
              </a:extLst>
            </p:cNvPr>
            <p:cNvSpPr txBox="1">
              <a:spLocks/>
            </p:cNvSpPr>
            <p:nvPr/>
          </p:nvSpPr>
          <p:spPr bwMode="auto">
            <a:xfrm>
              <a:off x="6094" y="237"/>
              <a:ext cx="4247" cy="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100" b="1" dirty="0">
                  <a:solidFill>
                    <a:srgbClr val="FFFFFF"/>
                  </a:solidFill>
                  <a:ea typeface="Verdana" panose="020B0604030504040204" pitchFamily="34" charset="0"/>
                  <a:cs typeface="Verdana" panose="020B0604030504040204" pitchFamily="34" charset="0"/>
                </a:rPr>
              </a:br>
              <a:r>
                <a:rPr lang="sv-SE" sz="2400" b="1" dirty="0">
                  <a:solidFill>
                    <a:srgbClr val="FFFFFF"/>
                  </a:solidFill>
                  <a:ea typeface="Verdana" panose="020B0604030504040204" pitchFamily="34" charset="0"/>
                  <a:cs typeface="Verdana" panose="020B0604030504040204" pitchFamily="34" charset="0"/>
                </a:rPr>
                <a:t>III. FÖRLYTTNING MOT ÅR 2040 </a:t>
              </a:r>
              <a:endParaRPr lang="sv-SE" sz="2400" dirty="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80095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A7D0FA9-030A-4E48-989F-245F916DC714}"/>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0F2F7AC8-F4EF-864C-A698-D9916F65CE08}"/>
              </a:ext>
            </a:extLst>
          </p:cNvPr>
          <p:cNvSpPr>
            <a:spLocks noGrp="1"/>
          </p:cNvSpPr>
          <p:nvPr>
            <p:ph type="sldNum" sz="quarter" idx="12"/>
          </p:nvPr>
        </p:nvSpPr>
        <p:spPr/>
        <p:txBody>
          <a:bodyPr/>
          <a:lstStyle/>
          <a:p>
            <a:fld id="{DDBEBB44-B4B5-45AD-87A9-3B8A569A17F0}" type="slidenum">
              <a:rPr lang="sv-SE" smtClean="0"/>
              <a:pPr/>
              <a:t>16</a:t>
            </a:fld>
            <a:endParaRPr lang="sv-SE"/>
          </a:p>
        </p:txBody>
      </p:sp>
      <p:sp>
        <p:nvSpPr>
          <p:cNvPr id="19" name="Rectangle 2">
            <a:extLst>
              <a:ext uri="{FF2B5EF4-FFF2-40B4-BE49-F238E27FC236}">
                <a16:creationId xmlns:a16="http://schemas.microsoft.com/office/drawing/2014/main" id="{BC2F2B17-7374-6E4A-9C2F-D71E3DF56728}"/>
              </a:ext>
            </a:extLst>
          </p:cNvPr>
          <p:cNvSpPr>
            <a:spLocks noChangeArrowheads="1"/>
          </p:cNvSpPr>
          <p:nvPr/>
        </p:nvSpPr>
        <p:spPr bwMode="auto">
          <a:xfrm>
            <a:off x="7671450" y="26431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 name="Rektangel 2">
            <a:extLst>
              <a:ext uri="{FF2B5EF4-FFF2-40B4-BE49-F238E27FC236}">
                <a16:creationId xmlns:a16="http://schemas.microsoft.com/office/drawing/2014/main" id="{60C2805F-AAB0-294E-8E27-4CC31F87DCCD}"/>
              </a:ext>
            </a:extLst>
          </p:cNvPr>
          <p:cNvSpPr/>
          <p:nvPr/>
        </p:nvSpPr>
        <p:spPr>
          <a:xfrm>
            <a:off x="958851" y="2293207"/>
            <a:ext cx="8550167" cy="4060086"/>
          </a:xfrm>
          <a:prstGeom prst="rect">
            <a:avLst/>
          </a:prstGeom>
        </p:spPr>
        <p:txBody>
          <a:bodyPr wrap="square" anchor="t">
            <a:spAutoFit/>
          </a:bodyPr>
          <a:lstStyle/>
          <a:p>
            <a:pPr marL="17100" algn="l">
              <a:lnSpc>
                <a:spcPts val="2000"/>
              </a:lnSpc>
            </a:pPr>
            <a:endParaRPr lang="sv-SE" sz="1800"/>
          </a:p>
          <a:p>
            <a:pPr marL="360000" indent="-342900" algn="l">
              <a:lnSpc>
                <a:spcPts val="2000"/>
              </a:lnSpc>
              <a:buFont typeface="Arial" panose="020B0604020202020204" pitchFamily="34" charset="0"/>
              <a:buChar char="•"/>
            </a:pPr>
            <a:r>
              <a:rPr lang="sv-SE" sz="1800" b="1">
                <a:solidFill>
                  <a:srgbClr val="000000"/>
                </a:solidFill>
              </a:rPr>
              <a:t>Patientinflytandet ökar </a:t>
            </a:r>
            <a:r>
              <a:rPr lang="sv-SE" sz="1800">
                <a:solidFill>
                  <a:srgbClr val="000000"/>
                </a:solidFill>
              </a:rPr>
              <a:t>med mer </a:t>
            </a:r>
            <a:r>
              <a:rPr lang="sv-SE" sz="1800" b="1">
                <a:solidFill>
                  <a:srgbClr val="000000"/>
                </a:solidFill>
              </a:rPr>
              <a:t>tillgängligt hälsodata </a:t>
            </a:r>
          </a:p>
          <a:p>
            <a:pPr marL="360000" indent="-342900" algn="l">
              <a:lnSpc>
                <a:spcPts val="2000"/>
              </a:lnSpc>
              <a:buFont typeface="Arial" panose="020B0604020202020204" pitchFamily="34" charset="0"/>
              <a:buChar char="•"/>
            </a:pPr>
            <a:r>
              <a:rPr lang="sv-SE" sz="1800"/>
              <a:t>Mer </a:t>
            </a:r>
            <a:r>
              <a:rPr lang="sv-SE" sz="1800" b="1"/>
              <a:t>avancerad vård </a:t>
            </a:r>
            <a:r>
              <a:rPr lang="sv-SE" sz="1800"/>
              <a:t>kan ha flyttat ut till våra </a:t>
            </a:r>
            <a:r>
              <a:rPr lang="sv-SE" sz="1800" b="1"/>
              <a:t>smarta hem</a:t>
            </a:r>
          </a:p>
          <a:p>
            <a:pPr marL="360000" indent="-342900" algn="l">
              <a:lnSpc>
                <a:spcPts val="2000"/>
              </a:lnSpc>
              <a:buFont typeface="Arial" panose="020B0604020202020204" pitchFamily="34" charset="0"/>
              <a:buChar char="•"/>
            </a:pPr>
            <a:r>
              <a:rPr lang="sv-SE" sz="1800"/>
              <a:t>Utvecklingen kan innebära </a:t>
            </a:r>
            <a:r>
              <a:rPr lang="sv-SE" sz="1800" b="1"/>
              <a:t>automatisering och assisterat</a:t>
            </a:r>
            <a:r>
              <a:rPr lang="sv-SE" sz="1800"/>
              <a:t> </a:t>
            </a:r>
            <a:r>
              <a:rPr lang="sv-SE" sz="1800" b="1"/>
              <a:t>arbete </a:t>
            </a:r>
            <a:r>
              <a:rPr lang="sv-SE" sz="1800"/>
              <a:t>samt gett upphov till </a:t>
            </a:r>
            <a:r>
              <a:rPr lang="sv-SE" sz="1800" b="1"/>
              <a:t>nya yrkesroller</a:t>
            </a:r>
          </a:p>
          <a:p>
            <a:pPr marL="360000" indent="-342900" algn="l">
              <a:lnSpc>
                <a:spcPts val="2000"/>
              </a:lnSpc>
              <a:buFont typeface="Arial" panose="020B0604020202020204" pitchFamily="34" charset="0"/>
              <a:buChar char="•"/>
            </a:pPr>
            <a:r>
              <a:rPr lang="sv-SE" sz="1800"/>
              <a:t>Det kommer att finnas behov av att </a:t>
            </a:r>
            <a:r>
              <a:rPr lang="sv-SE" sz="1800" b="1"/>
              <a:t>utbilda de som är yrkesverksamma inom olika professioner</a:t>
            </a:r>
            <a:endParaRPr lang="sv-SE" sz="1800"/>
          </a:p>
          <a:p>
            <a:pPr marL="360000" indent="-342900" algn="l">
              <a:lnSpc>
                <a:spcPts val="2000"/>
              </a:lnSpc>
              <a:buFont typeface="Arial" panose="020B0604020202020204" pitchFamily="34" charset="0"/>
              <a:buChar char="•"/>
            </a:pPr>
            <a:r>
              <a:rPr lang="sv-SE" sz="1800"/>
              <a:t>Det kommer även finnas behov av att </a:t>
            </a:r>
            <a:r>
              <a:rPr lang="sv-SE" sz="1800" b="1"/>
              <a:t>komplettera medicinsk utbildning </a:t>
            </a:r>
            <a:r>
              <a:rPr lang="sv-SE" sz="1800"/>
              <a:t>kring teknikens möjligheter samt </a:t>
            </a:r>
            <a:r>
              <a:rPr lang="sv-SE" sz="1800" b="1"/>
              <a:t>teknisk utbildning </a:t>
            </a:r>
            <a:r>
              <a:rPr lang="sv-SE" sz="1800"/>
              <a:t>med hälso- och sjukvårdens behov</a:t>
            </a:r>
          </a:p>
          <a:p>
            <a:pPr marL="17100" algn="l">
              <a:lnSpc>
                <a:spcPts val="2000"/>
              </a:lnSpc>
            </a:pPr>
            <a:endParaRPr lang="sv-SE" sz="2400"/>
          </a:p>
          <a:p>
            <a:pPr lvl="1" algn="l">
              <a:lnSpc>
                <a:spcPts val="1580"/>
              </a:lnSpc>
              <a:spcBef>
                <a:spcPts val="500"/>
              </a:spcBef>
              <a:spcAft>
                <a:spcPts val="200"/>
              </a:spcAft>
              <a:buSzPct val="100000"/>
            </a:pPr>
            <a:endParaRPr lang="sv-SE" sz="1400" b="1"/>
          </a:p>
        </p:txBody>
      </p:sp>
      <p:grpSp>
        <p:nvGrpSpPr>
          <p:cNvPr id="8" name="Group 225">
            <a:extLst>
              <a:ext uri="{FF2B5EF4-FFF2-40B4-BE49-F238E27FC236}">
                <a16:creationId xmlns:a16="http://schemas.microsoft.com/office/drawing/2014/main" id="{E0822A82-198C-0C4C-A81E-932E7F2B5BE1}"/>
              </a:ext>
            </a:extLst>
          </p:cNvPr>
          <p:cNvGrpSpPr>
            <a:grpSpLocks/>
          </p:cNvGrpSpPr>
          <p:nvPr/>
        </p:nvGrpSpPr>
        <p:grpSpPr bwMode="auto">
          <a:xfrm>
            <a:off x="9278777" y="2272678"/>
            <a:ext cx="2614775" cy="1383842"/>
            <a:chOff x="1303" y="237"/>
            <a:chExt cx="4247" cy="1473"/>
          </a:xfrm>
        </p:grpSpPr>
        <p:sp>
          <p:nvSpPr>
            <p:cNvPr id="9" name="Freeform 227">
              <a:extLst>
                <a:ext uri="{FF2B5EF4-FFF2-40B4-BE49-F238E27FC236}">
                  <a16:creationId xmlns:a16="http://schemas.microsoft.com/office/drawing/2014/main" id="{9E25B10F-8D51-B142-BB20-93667B8EDEE3}"/>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a:p>
          </p:txBody>
        </p:sp>
        <p:sp>
          <p:nvSpPr>
            <p:cNvPr id="10" name="Text Box 226">
              <a:extLst>
                <a:ext uri="{FF2B5EF4-FFF2-40B4-BE49-F238E27FC236}">
                  <a16:creationId xmlns:a16="http://schemas.microsoft.com/office/drawing/2014/main" id="{2197C382-2E5F-5348-916F-CEEABE88CAD7}"/>
                </a:ext>
              </a:extLst>
            </p:cNvPr>
            <p:cNvSpPr txBox="1">
              <a:spLocks/>
            </p:cNvSpPr>
            <p:nvPr/>
          </p:nvSpPr>
          <p:spPr bwMode="auto">
            <a:xfrm>
              <a:off x="1303" y="237"/>
              <a:ext cx="4247"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1050" b="1">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2400" b="1">
                  <a:solidFill>
                    <a:srgbClr val="FFFFFF"/>
                  </a:solidFill>
                  <a:effectLst/>
                  <a:latin typeface="+mn-lt"/>
                  <a:ea typeface="Georgia" panose="02040502050405020303" pitchFamily="18" charset="0"/>
                  <a:cs typeface="Georgia" panose="02040502050405020303" pitchFamily="18" charset="0"/>
                </a:rPr>
                <a:t>Gå igenom!</a:t>
              </a:r>
              <a:endParaRPr lang="sv-SE" sz="2400">
                <a:effectLst/>
                <a:latin typeface="+mn-lt"/>
                <a:ea typeface="Verdana" panose="020B0604030504040204" pitchFamily="34" charset="0"/>
                <a:cs typeface="Verdana" panose="020B0604030504040204" pitchFamily="34" charset="0"/>
              </a:endParaRPr>
            </a:p>
          </p:txBody>
        </p:sp>
      </p:grpSp>
      <p:sp>
        <p:nvSpPr>
          <p:cNvPr id="2" name="Rubrik 1">
            <a:extLst>
              <a:ext uri="{FF2B5EF4-FFF2-40B4-BE49-F238E27FC236}">
                <a16:creationId xmlns:a16="http://schemas.microsoft.com/office/drawing/2014/main" id="{D85AD542-7502-4A4F-8E54-4ED9692841C0}"/>
              </a:ext>
            </a:extLst>
          </p:cNvPr>
          <p:cNvSpPr>
            <a:spLocks noGrp="1"/>
          </p:cNvSpPr>
          <p:nvPr>
            <p:ph type="title"/>
          </p:nvPr>
        </p:nvSpPr>
        <p:spPr/>
        <p:txBody>
          <a:bodyPr/>
          <a:lstStyle/>
          <a:p>
            <a:r>
              <a:rPr lang="sv-SE" sz="3200"/>
              <a:t>Några tankar om och inför framtiden år 2040</a:t>
            </a:r>
            <a:br>
              <a:rPr lang="sv-SE" sz="3200"/>
            </a:br>
            <a:endParaRPr lang="sv-SE"/>
          </a:p>
        </p:txBody>
      </p:sp>
    </p:spTree>
    <p:extLst>
      <p:ext uri="{BB962C8B-B14F-4D97-AF65-F5344CB8AC3E}">
        <p14:creationId xmlns:p14="http://schemas.microsoft.com/office/powerpoint/2010/main" val="149275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17</a:t>
            </a:fld>
            <a:endParaRPr lang="sv-SE"/>
          </a:p>
        </p:txBody>
      </p:sp>
      <p:sp>
        <p:nvSpPr>
          <p:cNvPr id="8" name="textruta 7">
            <a:extLst>
              <a:ext uri="{FF2B5EF4-FFF2-40B4-BE49-F238E27FC236}">
                <a16:creationId xmlns:a16="http://schemas.microsoft.com/office/drawing/2014/main" id="{2F145827-21AE-1D43-8411-648CF68550ED}"/>
              </a:ext>
            </a:extLst>
          </p:cNvPr>
          <p:cNvSpPr txBox="1"/>
          <p:nvPr/>
        </p:nvSpPr>
        <p:spPr>
          <a:xfrm>
            <a:off x="212651" y="1137444"/>
            <a:ext cx="11680901" cy="1961054"/>
          </a:xfrm>
          <a:prstGeom prst="rect">
            <a:avLst/>
          </a:prstGeom>
          <a:noFill/>
        </p:spPr>
        <p:txBody>
          <a:bodyPr wrap="square" rtlCol="0">
            <a:noAutofit/>
          </a:bodyPr>
          <a:lstStyle/>
          <a:p>
            <a:r>
              <a:rPr lang="sv-SE" sz="3200" dirty="0">
                <a:solidFill>
                  <a:srgbClr val="37A2E8"/>
                </a:solidFill>
              </a:rPr>
              <a:t>Denna slide ersätts med en interaktiv  Menti-</a:t>
            </a:r>
            <a:r>
              <a:rPr lang="sv-SE" sz="3200" dirty="0" err="1">
                <a:solidFill>
                  <a:srgbClr val="37A2E8"/>
                </a:solidFill>
              </a:rPr>
              <a:t>meterslide</a:t>
            </a:r>
            <a:r>
              <a:rPr lang="sv-SE" sz="3200" dirty="0">
                <a:solidFill>
                  <a:srgbClr val="37A2E8"/>
                </a:solidFill>
              </a:rPr>
              <a:t> av typen ”Open Ended”, exempelvis </a:t>
            </a:r>
            <a:r>
              <a:rPr lang="sv-SE" sz="3200" dirty="0" err="1">
                <a:solidFill>
                  <a:srgbClr val="37A2E8"/>
                </a:solidFill>
              </a:rPr>
              <a:t>Follow-grid</a:t>
            </a:r>
            <a:r>
              <a:rPr lang="sv-SE" sz="3200" dirty="0">
                <a:solidFill>
                  <a:srgbClr val="37A2E8"/>
                </a:solidFill>
              </a:rPr>
              <a:t>. Klistra in nedan. Låt gärna deltagarna göra fler inlägg - </a:t>
            </a:r>
            <a:r>
              <a:rPr lang="sv-SE" sz="3200" dirty="0" err="1">
                <a:solidFill>
                  <a:srgbClr val="37A2E8"/>
                </a:solidFill>
              </a:rPr>
              <a:t>Let</a:t>
            </a:r>
            <a:r>
              <a:rPr lang="sv-SE" sz="3200" dirty="0">
                <a:solidFill>
                  <a:srgbClr val="37A2E8"/>
                </a:solidFill>
              </a:rPr>
              <a:t> </a:t>
            </a:r>
            <a:r>
              <a:rPr lang="sv-SE" sz="3200" dirty="0" err="1">
                <a:solidFill>
                  <a:srgbClr val="37A2E8"/>
                </a:solidFill>
              </a:rPr>
              <a:t>participants</a:t>
            </a:r>
            <a:r>
              <a:rPr lang="sv-SE" sz="3200" dirty="0">
                <a:solidFill>
                  <a:srgbClr val="37A2E8"/>
                </a:solidFill>
              </a:rPr>
              <a:t> submit mutiple times.</a:t>
            </a:r>
          </a:p>
        </p:txBody>
      </p:sp>
      <p:sp>
        <p:nvSpPr>
          <p:cNvPr id="2" name="Rektangel 1">
            <a:extLst>
              <a:ext uri="{FF2B5EF4-FFF2-40B4-BE49-F238E27FC236}">
                <a16:creationId xmlns:a16="http://schemas.microsoft.com/office/drawing/2014/main" id="{5FBE1658-B374-924F-A5B1-0EA698BAE8FD}"/>
              </a:ext>
            </a:extLst>
          </p:cNvPr>
          <p:cNvSpPr/>
          <p:nvPr/>
        </p:nvSpPr>
        <p:spPr>
          <a:xfrm>
            <a:off x="572000" y="4180344"/>
            <a:ext cx="4478971" cy="1631216"/>
          </a:xfrm>
          <a:prstGeom prst="rect">
            <a:avLst/>
          </a:prstGeom>
        </p:spPr>
        <p:txBody>
          <a:bodyPr wrap="square">
            <a:spAutoFit/>
          </a:bodyPr>
          <a:lstStyle/>
          <a:p>
            <a:pPr algn="l"/>
            <a:r>
              <a:rPr lang="sv-SE" sz="2000" dirty="0">
                <a:solidFill>
                  <a:schemeClr val="accent2"/>
                </a:solidFill>
                <a:ea typeface="Verdana" panose="020B0604030504040204" pitchFamily="34" charset="0"/>
                <a:cs typeface="Verdana" panose="020B0604030504040204" pitchFamily="34" charset="0"/>
              </a:rPr>
              <a:t>Vad kan du göra inom din verksamhet för digitaliseringen inom hälso- och sjukvård med sikte på år 2040 </a:t>
            </a:r>
            <a:r>
              <a:rPr lang="sv-SE" sz="2000" dirty="0">
                <a:solidFill>
                  <a:schemeClr val="accent2"/>
                </a:solidFill>
              </a:rPr>
              <a:t>(t.ex. börja med, sluta med, fortsätta med)?</a:t>
            </a:r>
          </a:p>
        </p:txBody>
      </p:sp>
      <p:pic>
        <p:nvPicPr>
          <p:cNvPr id="4" name="Bildobjekt 3">
            <a:extLst>
              <a:ext uri="{FF2B5EF4-FFF2-40B4-BE49-F238E27FC236}">
                <a16:creationId xmlns:a16="http://schemas.microsoft.com/office/drawing/2014/main" id="{7AEE3333-1159-D94C-9478-638D73BEB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71" y="3450740"/>
            <a:ext cx="6096000" cy="2934538"/>
          </a:xfrm>
          <a:prstGeom prst="rect">
            <a:avLst/>
          </a:prstGeom>
        </p:spPr>
      </p:pic>
    </p:spTree>
    <p:extLst>
      <p:ext uri="{BB962C8B-B14F-4D97-AF65-F5344CB8AC3E}">
        <p14:creationId xmlns:p14="http://schemas.microsoft.com/office/powerpoint/2010/main" val="250555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94D573-75BE-1F42-B163-C0023A128748}"/>
              </a:ext>
            </a:extLst>
          </p:cNvPr>
          <p:cNvSpPr>
            <a:spLocks noGrp="1"/>
          </p:cNvSpPr>
          <p:nvPr>
            <p:ph type="title"/>
          </p:nvPr>
        </p:nvSpPr>
        <p:spPr>
          <a:xfrm>
            <a:off x="2159001" y="2506473"/>
            <a:ext cx="5784849" cy="2336987"/>
          </a:xfrm>
        </p:spPr>
        <p:txBody>
          <a:bodyPr/>
          <a:lstStyle/>
          <a:p>
            <a:r>
              <a:rPr lang="sv-SE" dirty="0"/>
              <a:t>- Nästa steg?</a:t>
            </a:r>
            <a:br>
              <a:rPr lang="sv-SE" dirty="0"/>
            </a:br>
            <a:br>
              <a:rPr lang="sv-SE" dirty="0"/>
            </a:br>
            <a:r>
              <a:rPr lang="sv-SE" dirty="0"/>
              <a:t>- Tack för idag!</a:t>
            </a:r>
          </a:p>
        </p:txBody>
      </p:sp>
      <p:sp>
        <p:nvSpPr>
          <p:cNvPr id="5" name="Platshållare för sidfot 4">
            <a:extLst>
              <a:ext uri="{FF2B5EF4-FFF2-40B4-BE49-F238E27FC236}">
                <a16:creationId xmlns:a16="http://schemas.microsoft.com/office/drawing/2014/main" id="{FA7D0FA9-030A-4E48-989F-245F916DC714}"/>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F2F7AC8-F4EF-864C-A698-D9916F65CE08}"/>
              </a:ext>
            </a:extLst>
          </p:cNvPr>
          <p:cNvSpPr>
            <a:spLocks noGrp="1"/>
          </p:cNvSpPr>
          <p:nvPr>
            <p:ph type="sldNum" sz="quarter" idx="12"/>
          </p:nvPr>
        </p:nvSpPr>
        <p:spPr/>
        <p:txBody>
          <a:bodyPr/>
          <a:lstStyle/>
          <a:p>
            <a:fld id="{DDBEBB44-B4B5-45AD-87A9-3B8A569A17F0}" type="slidenum">
              <a:rPr lang="sv-SE" smtClean="0"/>
              <a:pPr/>
              <a:t>18</a:t>
            </a:fld>
            <a:endParaRPr lang="sv-SE" dirty="0"/>
          </a:p>
        </p:txBody>
      </p:sp>
      <p:sp>
        <p:nvSpPr>
          <p:cNvPr id="19" name="Rectangle 2">
            <a:extLst>
              <a:ext uri="{FF2B5EF4-FFF2-40B4-BE49-F238E27FC236}">
                <a16:creationId xmlns:a16="http://schemas.microsoft.com/office/drawing/2014/main" id="{BC2F2B17-7374-6E4A-9C2F-D71E3DF56728}"/>
              </a:ext>
            </a:extLst>
          </p:cNvPr>
          <p:cNvSpPr>
            <a:spLocks noChangeArrowheads="1"/>
          </p:cNvSpPr>
          <p:nvPr/>
        </p:nvSpPr>
        <p:spPr bwMode="auto">
          <a:xfrm>
            <a:off x="7671450" y="26431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pic>
        <p:nvPicPr>
          <p:cNvPr id="16" name="Bildobjekt 15">
            <a:extLst>
              <a:ext uri="{FF2B5EF4-FFF2-40B4-BE49-F238E27FC236}">
                <a16:creationId xmlns:a16="http://schemas.microsoft.com/office/drawing/2014/main" id="{C70B2469-AEDA-5C44-B664-ADE624D7F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pic>
        <p:nvPicPr>
          <p:cNvPr id="17" name="Bildobjekt 16">
            <a:extLst>
              <a:ext uri="{FF2B5EF4-FFF2-40B4-BE49-F238E27FC236}">
                <a16:creationId xmlns:a16="http://schemas.microsoft.com/office/drawing/2014/main" id="{6191B26D-77C7-D741-8FAB-42425A182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313" y="924749"/>
            <a:ext cx="4823687" cy="5933251"/>
          </a:xfrm>
          <a:prstGeom prst="rect">
            <a:avLst/>
          </a:prstGeom>
        </p:spPr>
      </p:pic>
    </p:spTree>
    <p:extLst>
      <p:ext uri="{BB962C8B-B14F-4D97-AF65-F5344CB8AC3E}">
        <p14:creationId xmlns:p14="http://schemas.microsoft.com/office/powerpoint/2010/main" val="421121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94D573-75BE-1F42-B163-C0023A128748}"/>
              </a:ext>
            </a:extLst>
          </p:cNvPr>
          <p:cNvSpPr>
            <a:spLocks noGrp="1"/>
          </p:cNvSpPr>
          <p:nvPr>
            <p:ph type="title"/>
          </p:nvPr>
        </p:nvSpPr>
        <p:spPr>
          <a:xfrm>
            <a:off x="848939" y="1408136"/>
            <a:ext cx="11044613" cy="836613"/>
          </a:xfrm>
        </p:spPr>
        <p:txBody>
          <a:bodyPr/>
          <a:lstStyle/>
          <a:p>
            <a:r>
              <a:rPr lang="sv-SE" dirty="0"/>
              <a:t>Verksamhetsutveckling för en digitalisering – år 2040</a:t>
            </a:r>
          </a:p>
        </p:txBody>
      </p:sp>
      <p:sp>
        <p:nvSpPr>
          <p:cNvPr id="5" name="Platshållare för sidfot 4">
            <a:extLst>
              <a:ext uri="{FF2B5EF4-FFF2-40B4-BE49-F238E27FC236}">
                <a16:creationId xmlns:a16="http://schemas.microsoft.com/office/drawing/2014/main" id="{FA7D0FA9-030A-4E48-989F-245F916DC714}"/>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F2F7AC8-F4EF-864C-A698-D9916F65CE08}"/>
              </a:ext>
            </a:extLst>
          </p:cNvPr>
          <p:cNvSpPr>
            <a:spLocks noGrp="1"/>
          </p:cNvSpPr>
          <p:nvPr>
            <p:ph type="sldNum" sz="quarter" idx="12"/>
          </p:nvPr>
        </p:nvSpPr>
        <p:spPr/>
        <p:txBody>
          <a:bodyPr/>
          <a:lstStyle/>
          <a:p>
            <a:fld id="{DDBEBB44-B4B5-45AD-87A9-3B8A569A17F0}" type="slidenum">
              <a:rPr lang="sv-SE" smtClean="0"/>
              <a:pPr/>
              <a:t>2</a:t>
            </a:fld>
            <a:endParaRPr lang="sv-SE" dirty="0"/>
          </a:p>
        </p:txBody>
      </p:sp>
      <p:sp>
        <p:nvSpPr>
          <p:cNvPr id="19" name="Rectangle 2">
            <a:extLst>
              <a:ext uri="{FF2B5EF4-FFF2-40B4-BE49-F238E27FC236}">
                <a16:creationId xmlns:a16="http://schemas.microsoft.com/office/drawing/2014/main" id="{BC2F2B17-7374-6E4A-9C2F-D71E3DF56728}"/>
              </a:ext>
            </a:extLst>
          </p:cNvPr>
          <p:cNvSpPr>
            <a:spLocks noChangeArrowheads="1"/>
          </p:cNvSpPr>
          <p:nvPr/>
        </p:nvSpPr>
        <p:spPr bwMode="auto">
          <a:xfrm>
            <a:off x="7671450" y="26431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sp>
        <p:nvSpPr>
          <p:cNvPr id="3" name="Rektangel 2">
            <a:extLst>
              <a:ext uri="{FF2B5EF4-FFF2-40B4-BE49-F238E27FC236}">
                <a16:creationId xmlns:a16="http://schemas.microsoft.com/office/drawing/2014/main" id="{60C2805F-AAB0-294E-8E27-4CC31F87DCCD}"/>
              </a:ext>
            </a:extLst>
          </p:cNvPr>
          <p:cNvSpPr/>
          <p:nvPr/>
        </p:nvSpPr>
        <p:spPr>
          <a:xfrm>
            <a:off x="837257" y="2497835"/>
            <a:ext cx="10279631" cy="410241"/>
          </a:xfrm>
          <a:prstGeom prst="rect">
            <a:avLst/>
          </a:prstGeom>
        </p:spPr>
        <p:txBody>
          <a:bodyPr wrap="square" anchor="t">
            <a:spAutoFit/>
          </a:bodyPr>
          <a:lstStyle/>
          <a:p>
            <a:pPr algn="l">
              <a:lnSpc>
                <a:spcPct val="130000"/>
              </a:lnSpc>
              <a:spcBef>
                <a:spcPts val="500"/>
              </a:spcBef>
              <a:spcAft>
                <a:spcPts val="200"/>
              </a:spcAft>
            </a:pPr>
            <a:r>
              <a:rPr lang="sv-SE" sz="1800" dirty="0"/>
              <a:t>Övningen har delats in i tre diskussionsområden:</a:t>
            </a:r>
          </a:p>
        </p:txBody>
      </p:sp>
      <p:grpSp>
        <p:nvGrpSpPr>
          <p:cNvPr id="16" name="Group 222">
            <a:extLst>
              <a:ext uri="{FF2B5EF4-FFF2-40B4-BE49-F238E27FC236}">
                <a16:creationId xmlns:a16="http://schemas.microsoft.com/office/drawing/2014/main" id="{B9E41AEC-E40F-354E-B87B-740EB8F50A01}"/>
              </a:ext>
            </a:extLst>
          </p:cNvPr>
          <p:cNvGrpSpPr>
            <a:grpSpLocks/>
          </p:cNvGrpSpPr>
          <p:nvPr/>
        </p:nvGrpSpPr>
        <p:grpSpPr bwMode="auto">
          <a:xfrm>
            <a:off x="7795315" y="3135897"/>
            <a:ext cx="3165728" cy="3898448"/>
            <a:chOff x="6094" y="237"/>
            <a:chExt cx="4247" cy="2156"/>
          </a:xfrm>
        </p:grpSpPr>
        <p:sp>
          <p:nvSpPr>
            <p:cNvPr id="17" name="Freeform 224">
              <a:extLst>
                <a:ext uri="{FF2B5EF4-FFF2-40B4-BE49-F238E27FC236}">
                  <a16:creationId xmlns:a16="http://schemas.microsoft.com/office/drawing/2014/main" id="{94F71A9A-7560-B045-956A-8499E43D0B11}"/>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8" name="Text Box 223">
              <a:extLst>
                <a:ext uri="{FF2B5EF4-FFF2-40B4-BE49-F238E27FC236}">
                  <a16:creationId xmlns:a16="http://schemas.microsoft.com/office/drawing/2014/main" id="{A9F96C2D-C15D-5D4D-8CCC-EAD84DBC04CD}"/>
                </a:ext>
              </a:extLst>
            </p:cNvPr>
            <p:cNvSpPr txBox="1">
              <a:spLocks/>
            </p:cNvSpPr>
            <p:nvPr/>
          </p:nvSpPr>
          <p:spPr bwMode="auto">
            <a:xfrm>
              <a:off x="6094" y="237"/>
              <a:ext cx="4247" cy="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1800" b="1" dirty="0">
                  <a:solidFill>
                    <a:srgbClr val="FFFFFF"/>
                  </a:solidFill>
                  <a:ea typeface="Verdana" panose="020B0604030504040204" pitchFamily="34" charset="0"/>
                  <a:cs typeface="Verdana" panose="020B0604030504040204" pitchFamily="34" charset="0"/>
                </a:rPr>
                <a:t>III</a:t>
              </a:r>
              <a:r>
                <a:rPr lang="sv-SE" sz="1800" b="1" dirty="0">
                  <a:solidFill>
                    <a:srgbClr val="FFFFFF"/>
                  </a:solidFill>
                  <a:latin typeface="+mn-lt"/>
                </a:rPr>
                <a:t>. FÖRLYTTNING MOT ÅR 2040</a:t>
              </a:r>
            </a:p>
          </p:txBody>
        </p:sp>
      </p:grpSp>
      <p:grpSp>
        <p:nvGrpSpPr>
          <p:cNvPr id="25" name="Group 222">
            <a:extLst>
              <a:ext uri="{FF2B5EF4-FFF2-40B4-BE49-F238E27FC236}">
                <a16:creationId xmlns:a16="http://schemas.microsoft.com/office/drawing/2014/main" id="{868A8611-EDD1-F542-A77C-8E56FD07C6A3}"/>
              </a:ext>
            </a:extLst>
          </p:cNvPr>
          <p:cNvGrpSpPr>
            <a:grpSpLocks/>
          </p:cNvGrpSpPr>
          <p:nvPr/>
        </p:nvGrpSpPr>
        <p:grpSpPr bwMode="auto">
          <a:xfrm>
            <a:off x="837257" y="3135897"/>
            <a:ext cx="2930525" cy="2774231"/>
            <a:chOff x="6094" y="237"/>
            <a:chExt cx="4247" cy="1473"/>
          </a:xfrm>
        </p:grpSpPr>
        <p:sp>
          <p:nvSpPr>
            <p:cNvPr id="26" name="Freeform 224">
              <a:extLst>
                <a:ext uri="{FF2B5EF4-FFF2-40B4-BE49-F238E27FC236}">
                  <a16:creationId xmlns:a16="http://schemas.microsoft.com/office/drawing/2014/main" id="{AB5BA95E-1033-2F40-8952-8E868A482271}"/>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27" name="Text Box 223">
              <a:extLst>
                <a:ext uri="{FF2B5EF4-FFF2-40B4-BE49-F238E27FC236}">
                  <a16:creationId xmlns:a16="http://schemas.microsoft.com/office/drawing/2014/main" id="{444DEDDC-C850-124B-93C5-7042AED91F53}"/>
                </a:ext>
              </a:extLst>
            </p:cNvPr>
            <p:cNvSpPr txBox="1">
              <a:spLocks/>
            </p:cNvSpPr>
            <p:nvPr/>
          </p:nvSpPr>
          <p:spPr bwMode="auto">
            <a:xfrm>
              <a:off x="6094" y="237"/>
              <a:ext cx="4247"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1800" b="1" dirty="0">
                  <a:solidFill>
                    <a:srgbClr val="FFFFFF"/>
                  </a:solidFill>
                  <a:ea typeface="Verdana" panose="020B0604030504040204" pitchFamily="34" charset="0"/>
                  <a:cs typeface="Verdana" panose="020B0604030504040204" pitchFamily="34" charset="0"/>
                </a:rPr>
                <a:t>I. DIGITALI-SERINGSDRIVEN STRUKTUR-OMVANDLING INOM HÄLSO- OCH SJUKVÅRD</a:t>
              </a:r>
              <a:endParaRPr lang="sv-SE" sz="2400" b="1" dirty="0">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dirty="0">
                <a:effectLst/>
                <a:ea typeface="Verdana" panose="020B0604030504040204" pitchFamily="34" charset="0"/>
                <a:cs typeface="Verdana" panose="020B0604030504040204" pitchFamily="34" charset="0"/>
              </a:endParaRPr>
            </a:p>
          </p:txBody>
        </p:sp>
      </p:grpSp>
      <p:grpSp>
        <p:nvGrpSpPr>
          <p:cNvPr id="28" name="Group 225">
            <a:extLst>
              <a:ext uri="{FF2B5EF4-FFF2-40B4-BE49-F238E27FC236}">
                <a16:creationId xmlns:a16="http://schemas.microsoft.com/office/drawing/2014/main" id="{E166E875-287B-0842-9DEE-034DFDCA65DF}"/>
              </a:ext>
            </a:extLst>
          </p:cNvPr>
          <p:cNvGrpSpPr>
            <a:grpSpLocks/>
          </p:cNvGrpSpPr>
          <p:nvPr/>
        </p:nvGrpSpPr>
        <p:grpSpPr bwMode="auto">
          <a:xfrm>
            <a:off x="4322127" y="3135897"/>
            <a:ext cx="2930525" cy="2974256"/>
            <a:chOff x="1303" y="237"/>
            <a:chExt cx="4247" cy="1618"/>
          </a:xfrm>
        </p:grpSpPr>
        <p:sp>
          <p:nvSpPr>
            <p:cNvPr id="33" name="Freeform 227">
              <a:extLst>
                <a:ext uri="{FF2B5EF4-FFF2-40B4-BE49-F238E27FC236}">
                  <a16:creationId xmlns:a16="http://schemas.microsoft.com/office/drawing/2014/main" id="{F5902451-F8E7-C745-8278-FB99A716D607}"/>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34" name="Text Box 226">
              <a:extLst>
                <a:ext uri="{FF2B5EF4-FFF2-40B4-BE49-F238E27FC236}">
                  <a16:creationId xmlns:a16="http://schemas.microsoft.com/office/drawing/2014/main" id="{FCA36615-0F67-E74D-BFBB-A38BD354F70A}"/>
                </a:ext>
              </a:extLst>
            </p:cNvPr>
            <p:cNvSpPr txBox="1">
              <a:spLocks/>
            </p:cNvSpPr>
            <p:nvPr/>
          </p:nvSpPr>
          <p:spPr bwMode="auto">
            <a:xfrm>
              <a:off x="1303" y="237"/>
              <a:ext cx="4247"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1050" b="1" dirty="0">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1800" b="1" dirty="0">
                  <a:solidFill>
                    <a:srgbClr val="FFFFFF"/>
                  </a:solidFill>
                  <a:effectLst/>
                  <a:latin typeface="+mn-lt"/>
                  <a:ea typeface="Georgia" panose="02040502050405020303" pitchFamily="18" charset="0"/>
                  <a:cs typeface="Georgia" panose="02040502050405020303" pitchFamily="18" charset="0"/>
                </a:rPr>
                <a:t>II. </a:t>
              </a:r>
              <a:r>
                <a:rPr lang="sv-SE" sz="1800" b="1" dirty="0">
                  <a:solidFill>
                    <a:srgbClr val="FFFFFF"/>
                  </a:solidFill>
                  <a:latin typeface="+mn-lt"/>
                  <a:ea typeface="Verdana" panose="020B0604030504040204" pitchFamily="34" charset="0"/>
                </a:rPr>
                <a:t>NY TEKNOLOGI DEL AV PATIENT-ERS VARDAG OCH VÅRDENS UTVECK-LING ÅR 2040</a:t>
              </a:r>
              <a:endParaRPr lang="sv-SE" sz="1800" dirty="0">
                <a:effectLst/>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5167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BFCE16-57C1-9348-BE3E-D27531315CB7}"/>
              </a:ext>
            </a:extLst>
          </p:cNvPr>
          <p:cNvSpPr>
            <a:spLocks noGrp="1"/>
          </p:cNvSpPr>
          <p:nvPr>
            <p:ph type="title"/>
          </p:nvPr>
        </p:nvSpPr>
        <p:spPr>
          <a:xfrm>
            <a:off x="2287588" y="3010693"/>
            <a:ext cx="8556625" cy="836613"/>
          </a:xfrm>
        </p:spPr>
        <p:txBody>
          <a:bodyPr/>
          <a:lstStyle/>
          <a:p>
            <a:pPr algn="ctr"/>
            <a:r>
              <a:rPr lang="sv-SE" dirty="0"/>
              <a:t>Logga in på menti.com via din telefon eller dator med koden </a:t>
            </a:r>
            <a:r>
              <a:rPr lang="sv-SE" dirty="0">
                <a:solidFill>
                  <a:schemeClr val="accent2"/>
                </a:solidFill>
              </a:rPr>
              <a:t>XXXXXX (finns på de interaktiva sliden du skapar i Mentimeter)</a:t>
            </a:r>
          </a:p>
        </p:txBody>
      </p:sp>
      <p:sp>
        <p:nvSpPr>
          <p:cNvPr id="4" name="Platshållare för datum 3">
            <a:extLst>
              <a:ext uri="{FF2B5EF4-FFF2-40B4-BE49-F238E27FC236}">
                <a16:creationId xmlns:a16="http://schemas.microsoft.com/office/drawing/2014/main" id="{8876AF96-CAC9-6742-8AC6-E5C483C982C8}"/>
              </a:ext>
            </a:extLst>
          </p:cNvPr>
          <p:cNvSpPr>
            <a:spLocks noGrp="1"/>
          </p:cNvSpPr>
          <p:nvPr>
            <p:ph type="dt" sz="half" idx="10"/>
          </p:nvPr>
        </p:nvSpPr>
        <p:spPr/>
        <p:txBody>
          <a:bodyPr/>
          <a:lstStyle/>
          <a:p>
            <a:r>
              <a:rPr lang="sv-SE" dirty="0"/>
              <a:t>2019-11-11</a:t>
            </a:r>
          </a:p>
        </p:txBody>
      </p:sp>
      <p:sp>
        <p:nvSpPr>
          <p:cNvPr id="5" name="Platshållare för sidfot 4">
            <a:extLst>
              <a:ext uri="{FF2B5EF4-FFF2-40B4-BE49-F238E27FC236}">
                <a16:creationId xmlns:a16="http://schemas.microsoft.com/office/drawing/2014/main" id="{F388226C-2228-8C42-AE48-EC2284F0F3EC}"/>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E3BC0459-7876-8243-8B93-82183CA3DE1D}"/>
              </a:ext>
            </a:extLst>
          </p:cNvPr>
          <p:cNvSpPr>
            <a:spLocks noGrp="1"/>
          </p:cNvSpPr>
          <p:nvPr>
            <p:ph type="sldNum" sz="quarter" idx="12"/>
          </p:nvPr>
        </p:nvSpPr>
        <p:spPr/>
        <p:txBody>
          <a:bodyPr/>
          <a:lstStyle/>
          <a:p>
            <a:fld id="{DDBEBB44-B4B5-45AD-87A9-3B8A569A17F0}" type="slidenum">
              <a:rPr lang="sv-SE" smtClean="0"/>
              <a:pPr/>
              <a:t>3</a:t>
            </a:fld>
            <a:endParaRPr lang="sv-SE" dirty="0"/>
          </a:p>
        </p:txBody>
      </p:sp>
    </p:spTree>
    <p:extLst>
      <p:ext uri="{BB962C8B-B14F-4D97-AF65-F5344CB8AC3E}">
        <p14:creationId xmlns:p14="http://schemas.microsoft.com/office/powerpoint/2010/main" val="325492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4AA4768-F17E-9942-8C69-DB6B855BDD6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764820A-FD7C-E94B-8F7B-0D36ECDE061F}"/>
              </a:ext>
            </a:extLst>
          </p:cNvPr>
          <p:cNvSpPr>
            <a:spLocks noGrp="1"/>
          </p:cNvSpPr>
          <p:nvPr>
            <p:ph type="sldNum" sz="quarter" idx="12"/>
          </p:nvPr>
        </p:nvSpPr>
        <p:spPr/>
        <p:txBody>
          <a:bodyPr/>
          <a:lstStyle/>
          <a:p>
            <a:fld id="{DDBEBB44-B4B5-45AD-87A9-3B8A569A17F0}" type="slidenum">
              <a:rPr lang="sv-SE" smtClean="0"/>
              <a:pPr/>
              <a:t>4</a:t>
            </a:fld>
            <a:endParaRPr lang="sv-SE" dirty="0"/>
          </a:p>
        </p:txBody>
      </p:sp>
      <p:grpSp>
        <p:nvGrpSpPr>
          <p:cNvPr id="8" name="Group 222">
            <a:extLst>
              <a:ext uri="{FF2B5EF4-FFF2-40B4-BE49-F238E27FC236}">
                <a16:creationId xmlns:a16="http://schemas.microsoft.com/office/drawing/2014/main" id="{274E735C-9B92-AA45-AB16-490AD8946DA5}"/>
              </a:ext>
            </a:extLst>
          </p:cNvPr>
          <p:cNvGrpSpPr>
            <a:grpSpLocks/>
          </p:cNvGrpSpPr>
          <p:nvPr/>
        </p:nvGrpSpPr>
        <p:grpSpPr bwMode="auto">
          <a:xfrm>
            <a:off x="3894782" y="2537409"/>
            <a:ext cx="4834881" cy="3564941"/>
            <a:chOff x="6094" y="237"/>
            <a:chExt cx="4247" cy="1473"/>
          </a:xfrm>
        </p:grpSpPr>
        <p:sp>
          <p:nvSpPr>
            <p:cNvPr id="9" name="Freeform 224">
              <a:extLst>
                <a:ext uri="{FF2B5EF4-FFF2-40B4-BE49-F238E27FC236}">
                  <a16:creationId xmlns:a16="http://schemas.microsoft.com/office/drawing/2014/main" id="{522FF722-6A5B-424A-B5AC-A671B94F961D}"/>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0" name="Text Box 223">
              <a:extLst>
                <a:ext uri="{FF2B5EF4-FFF2-40B4-BE49-F238E27FC236}">
                  <a16:creationId xmlns:a16="http://schemas.microsoft.com/office/drawing/2014/main" id="{2226EB3B-C84B-254F-9BE5-CA5278BC8F71}"/>
                </a:ext>
              </a:extLst>
            </p:cNvPr>
            <p:cNvSpPr txBox="1">
              <a:spLocks/>
            </p:cNvSpPr>
            <p:nvPr/>
          </p:nvSpPr>
          <p:spPr bwMode="auto">
            <a:xfrm>
              <a:off x="6094" y="237"/>
              <a:ext cx="4247"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2400" b="1" dirty="0">
                  <a:solidFill>
                    <a:srgbClr val="FFFFFF"/>
                  </a:solidFill>
                  <a:ea typeface="Verdana" panose="020B0604030504040204" pitchFamily="34" charset="0"/>
                  <a:cs typeface="Verdana" panose="020B0604030504040204" pitchFamily="34" charset="0"/>
                </a:rPr>
                <a:t>I. DIGITALISERINGS-DRIVEN STRUKTUR-OMVANDLING INOM HÄLSO- OCH SJUKVÅRD</a:t>
              </a:r>
              <a:endParaRPr lang="sv-SE" sz="3200" b="1" dirty="0">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dirty="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28712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0947D16-E96C-674D-9CD6-784FACC4BEC9}"/>
              </a:ext>
            </a:extLst>
          </p:cNvPr>
          <p:cNvSpPr>
            <a:spLocks noGrp="1"/>
          </p:cNvSpPr>
          <p:nvPr>
            <p:ph idx="1"/>
          </p:nvPr>
        </p:nvSpPr>
        <p:spPr>
          <a:xfrm>
            <a:off x="694176" y="4237815"/>
            <a:ext cx="4705138" cy="1329795"/>
          </a:xfrm>
        </p:spPr>
        <p:txBody>
          <a:bodyPr/>
          <a:lstStyle/>
          <a:p>
            <a:pPr marL="19050" lvl="1" indent="0">
              <a:lnSpc>
                <a:spcPct val="130000"/>
              </a:lnSpc>
              <a:spcBef>
                <a:spcPts val="500"/>
              </a:spcBef>
              <a:spcAft>
                <a:spcPts val="200"/>
              </a:spcAft>
              <a:buSzPct val="100000"/>
              <a:buNone/>
            </a:pPr>
            <a:r>
              <a:rPr lang="sv-SE" dirty="0">
                <a:solidFill>
                  <a:schemeClr val="accent2"/>
                </a:solidFill>
              </a:rPr>
              <a:t>Vad tänker du på när du hör begreppet digitaliseringsdriven strukturomvandling inom hälso- och sjukvård? </a:t>
            </a:r>
          </a:p>
          <a:p>
            <a:pPr marL="0" indent="0">
              <a:buNone/>
            </a:pPr>
            <a:endParaRPr lang="sv-SE" sz="2000" dirty="0"/>
          </a:p>
        </p:txBody>
      </p:sp>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5</a:t>
            </a:fld>
            <a:endParaRPr lang="sv-SE" dirty="0"/>
          </a:p>
        </p:txBody>
      </p:sp>
      <p:sp>
        <p:nvSpPr>
          <p:cNvPr id="8" name="textruta 7">
            <a:extLst>
              <a:ext uri="{FF2B5EF4-FFF2-40B4-BE49-F238E27FC236}">
                <a16:creationId xmlns:a16="http://schemas.microsoft.com/office/drawing/2014/main" id="{2F145827-21AE-1D43-8411-648CF68550ED}"/>
              </a:ext>
            </a:extLst>
          </p:cNvPr>
          <p:cNvSpPr txBox="1"/>
          <p:nvPr/>
        </p:nvSpPr>
        <p:spPr>
          <a:xfrm>
            <a:off x="694176" y="1290390"/>
            <a:ext cx="11199376" cy="1191420"/>
          </a:xfrm>
          <a:prstGeom prst="rect">
            <a:avLst/>
          </a:prstGeom>
          <a:noFill/>
        </p:spPr>
        <p:txBody>
          <a:bodyPr wrap="square" rtlCol="0">
            <a:noAutofit/>
          </a:bodyPr>
          <a:lstStyle/>
          <a:p>
            <a:r>
              <a:rPr lang="sv-SE" sz="3200" dirty="0">
                <a:solidFill>
                  <a:srgbClr val="37A2E8"/>
                </a:solidFill>
              </a:rPr>
              <a:t>Denna slide ersätts med en interaktiv  Mentimeterslide av typen ”word cloud”.</a:t>
            </a:r>
            <a:br>
              <a:rPr lang="sv-SE" sz="3200" dirty="0">
                <a:solidFill>
                  <a:srgbClr val="37A2E8"/>
                </a:solidFill>
              </a:rPr>
            </a:br>
            <a:r>
              <a:rPr lang="sv-SE" sz="3200" dirty="0">
                <a:solidFill>
                  <a:srgbClr val="37A2E8"/>
                </a:solidFill>
              </a:rPr>
              <a:t>Klistra in nedan. Du kan under content välja hur många inlägg (entries) deltagarna kan göra.</a:t>
            </a:r>
          </a:p>
        </p:txBody>
      </p:sp>
      <p:pic>
        <p:nvPicPr>
          <p:cNvPr id="4" name="Bildobjekt 3">
            <a:extLst>
              <a:ext uri="{FF2B5EF4-FFF2-40B4-BE49-F238E27FC236}">
                <a16:creationId xmlns:a16="http://schemas.microsoft.com/office/drawing/2014/main" id="{6AC85D52-C943-A148-AF58-0024C402E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428" y="3837804"/>
            <a:ext cx="5203371" cy="2365169"/>
          </a:xfrm>
          <a:prstGeom prst="rect">
            <a:avLst/>
          </a:prstGeom>
        </p:spPr>
      </p:pic>
    </p:spTree>
    <p:extLst>
      <p:ext uri="{BB962C8B-B14F-4D97-AF65-F5344CB8AC3E}">
        <p14:creationId xmlns:p14="http://schemas.microsoft.com/office/powerpoint/2010/main" val="267727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C36238F3-6D8D-A148-94CE-3743774A1C9A}"/>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982E0AD-8833-0943-886B-AF5D7295AAB0}"/>
              </a:ext>
            </a:extLst>
          </p:cNvPr>
          <p:cNvSpPr>
            <a:spLocks noGrp="1"/>
          </p:cNvSpPr>
          <p:nvPr>
            <p:ph type="sldNum" sz="quarter" idx="12"/>
          </p:nvPr>
        </p:nvSpPr>
        <p:spPr/>
        <p:txBody>
          <a:bodyPr/>
          <a:lstStyle/>
          <a:p>
            <a:fld id="{DDBEBB44-B4B5-45AD-87A9-3B8A569A17F0}" type="slidenum">
              <a:rPr lang="sv-SE" smtClean="0"/>
              <a:pPr/>
              <a:t>6</a:t>
            </a:fld>
            <a:endParaRPr lang="sv-SE" dirty="0"/>
          </a:p>
        </p:txBody>
      </p:sp>
      <p:sp>
        <p:nvSpPr>
          <p:cNvPr id="9" name="Rektangel 8">
            <a:extLst>
              <a:ext uri="{FF2B5EF4-FFF2-40B4-BE49-F238E27FC236}">
                <a16:creationId xmlns:a16="http://schemas.microsoft.com/office/drawing/2014/main" id="{C4B54748-FDA7-E540-9D52-36B13AB0200A}"/>
              </a:ext>
            </a:extLst>
          </p:cNvPr>
          <p:cNvSpPr/>
          <p:nvPr/>
        </p:nvSpPr>
        <p:spPr>
          <a:xfrm>
            <a:off x="635937" y="2300330"/>
            <a:ext cx="10210801" cy="4708981"/>
          </a:xfrm>
          <a:prstGeom prst="rect">
            <a:avLst/>
          </a:prstGeom>
        </p:spPr>
        <p:txBody>
          <a:bodyPr wrap="square">
            <a:spAutoFit/>
          </a:bodyPr>
          <a:lstStyle/>
          <a:p>
            <a:pPr marL="285750" indent="-285750" algn="l">
              <a:buFont typeface="Arial" panose="020B0604020202020204" pitchFamily="34" charset="0"/>
              <a:buChar char="•"/>
            </a:pPr>
            <a:r>
              <a:rPr lang="sv-SE" sz="1800" b="1" dirty="0">
                <a:ea typeface="Verdana" panose="020B0604030504040204" pitchFamily="34" charset="0"/>
                <a:cs typeface="Verdana" panose="020B0604030504040204" pitchFamily="34" charset="0"/>
              </a:rPr>
              <a:t>Utbredd digitalisering. </a:t>
            </a:r>
            <a:r>
              <a:rPr lang="sv-SE" sz="1800" dirty="0">
                <a:ea typeface="Verdana" panose="020B0604030504040204" pitchFamily="34" charset="0"/>
                <a:cs typeface="Verdana" panose="020B0604030504040204" pitchFamily="34" charset="0"/>
              </a:rPr>
              <a:t>Sverige</a:t>
            </a:r>
            <a:r>
              <a:rPr lang="sv-SE" sz="1800" b="1" dirty="0">
                <a:ea typeface="Verdana" panose="020B0604030504040204" pitchFamily="34" charset="0"/>
                <a:cs typeface="Verdana" panose="020B0604030504040204" pitchFamily="34" charset="0"/>
              </a:rPr>
              <a:t> </a:t>
            </a:r>
            <a:r>
              <a:rPr lang="sv-SE" sz="1800" dirty="0">
                <a:ea typeface="Verdana" panose="020B0604030504040204" pitchFamily="34" charset="0"/>
                <a:cs typeface="Verdana" panose="020B0604030504040204" pitchFamily="34" charset="0"/>
              </a:rPr>
              <a:t>är en av de främsta digitala </a:t>
            </a:r>
            <a:br>
              <a:rPr lang="sv-SE" sz="1800" dirty="0">
                <a:ea typeface="Verdana" panose="020B0604030504040204" pitchFamily="34" charset="0"/>
                <a:cs typeface="Verdana" panose="020B0604030504040204" pitchFamily="34" charset="0"/>
              </a:rPr>
            </a:br>
            <a:r>
              <a:rPr lang="sv-SE" sz="1800" dirty="0">
                <a:ea typeface="Verdana" panose="020B0604030504040204" pitchFamily="34" charset="0"/>
                <a:cs typeface="Verdana" panose="020B0604030504040204" pitchFamily="34" charset="0"/>
              </a:rPr>
              <a:t>ekonomierna i EU och invånarna känner sig överlag delaktiga </a:t>
            </a:r>
            <a:br>
              <a:rPr lang="sv-SE" sz="1800" dirty="0">
                <a:ea typeface="Verdana" panose="020B0604030504040204" pitchFamily="34" charset="0"/>
                <a:cs typeface="Verdana" panose="020B0604030504040204" pitchFamily="34" charset="0"/>
              </a:rPr>
            </a:br>
            <a:r>
              <a:rPr lang="sv-SE" sz="1800" dirty="0">
                <a:ea typeface="Verdana" panose="020B0604030504040204" pitchFamily="34" charset="0"/>
                <a:cs typeface="Verdana" panose="020B0604030504040204" pitchFamily="34" charset="0"/>
              </a:rPr>
              <a:t>i det digitala samhället</a:t>
            </a:r>
          </a:p>
          <a:p>
            <a:pPr marL="285750" indent="-285750" algn="l">
              <a:buFont typeface="Arial" panose="020B0604020202020204" pitchFamily="34" charset="0"/>
              <a:buChar char="•"/>
            </a:pPr>
            <a:r>
              <a:rPr lang="sv-SE" sz="1800" b="1" dirty="0"/>
              <a:t>Användningen av digitala e-hälsotjänster </a:t>
            </a:r>
            <a:r>
              <a:rPr lang="sv-SE" sz="1800" dirty="0"/>
              <a:t>ökar men det</a:t>
            </a:r>
            <a:br>
              <a:rPr lang="sv-SE" sz="1800" dirty="0"/>
            </a:br>
            <a:r>
              <a:rPr lang="sv-SE" sz="1800" dirty="0"/>
              <a:t> finns ingen tydlig bild av effekterna</a:t>
            </a:r>
          </a:p>
          <a:p>
            <a:pPr marL="285750" indent="-285750" algn="l">
              <a:buFont typeface="Arial" panose="020B0604020202020204" pitchFamily="34" charset="0"/>
              <a:buChar char="•"/>
            </a:pPr>
            <a:r>
              <a:rPr lang="sv-SE" sz="1800" b="1" dirty="0">
                <a:ea typeface="Verdana" panose="020B0604030504040204" pitchFamily="34" charset="0"/>
                <a:cs typeface="Verdana" panose="020B0604030504040204" pitchFamily="34" charset="0"/>
              </a:rPr>
              <a:t>Välmående- och hälsoappar ökar. </a:t>
            </a:r>
            <a:r>
              <a:rPr lang="sv-SE" sz="1800" dirty="0">
                <a:ea typeface="Verdana" panose="020B0604030504040204" pitchFamily="34" charset="0"/>
                <a:cs typeface="Verdana" panose="020B0604030504040204" pitchFamily="34" charset="0"/>
              </a:rPr>
              <a:t>Det finns ingen samlad bild eller kartläggning av användningen</a:t>
            </a:r>
          </a:p>
          <a:p>
            <a:pPr marL="285750" indent="-285750" algn="l">
              <a:buFont typeface="Arial" panose="020B0604020202020204" pitchFamily="34" charset="0"/>
              <a:buChar char="•"/>
            </a:pPr>
            <a:r>
              <a:rPr lang="sv-SE" sz="1800" b="1" dirty="0"/>
              <a:t>Data samlas in av </a:t>
            </a:r>
            <a:r>
              <a:rPr lang="sv-SE" sz="1800" b="1" dirty="0">
                <a:ea typeface="Verdana" panose="020B0604030504040204" pitchFamily="34" charset="0"/>
                <a:cs typeface="Verdana" panose="020B0604030504040204" pitchFamily="34" charset="0"/>
              </a:rPr>
              <a:t>stora teknologibolag</a:t>
            </a:r>
            <a:r>
              <a:rPr lang="sv-SE" sz="1800" dirty="0">
                <a:ea typeface="Verdana" panose="020B0604030504040204" pitchFamily="34" charset="0"/>
                <a:cs typeface="Verdana" panose="020B0604030504040204" pitchFamily="34" charset="0"/>
              </a:rPr>
              <a:t> som blir underlag i utvecklingen av nästa generations avancerade smarta produkter </a:t>
            </a:r>
          </a:p>
          <a:p>
            <a:pPr marL="285750" indent="-285750" algn="l">
              <a:buFont typeface="Arial" panose="020B0604020202020204" pitchFamily="34" charset="0"/>
              <a:buChar char="•"/>
            </a:pPr>
            <a:r>
              <a:rPr lang="sv-SE" sz="1800" b="1" dirty="0">
                <a:ea typeface="Verdana" panose="020B0604030504040204" pitchFamily="34" charset="0"/>
                <a:cs typeface="Verdana" panose="020B0604030504040204" pitchFamily="34" charset="0"/>
              </a:rPr>
              <a:t>Många</a:t>
            </a:r>
            <a:r>
              <a:rPr lang="sv-SE" sz="1800" dirty="0">
                <a:ea typeface="Verdana" panose="020B0604030504040204" pitchFamily="34" charset="0"/>
                <a:cs typeface="Verdana" panose="020B0604030504040204" pitchFamily="34" charset="0"/>
              </a:rPr>
              <a:t> </a:t>
            </a:r>
            <a:r>
              <a:rPr lang="sv-SE" sz="1800" b="1" dirty="0">
                <a:ea typeface="Verdana" panose="020B0604030504040204" pitchFamily="34" charset="0"/>
                <a:cs typeface="Verdana" panose="020B0604030504040204" pitchFamily="34" charset="0"/>
              </a:rPr>
              <a:t>offentliga aktörer arbetar </a:t>
            </a:r>
            <a:r>
              <a:rPr lang="sv-SE" sz="1800" dirty="0">
                <a:ea typeface="Verdana" panose="020B0604030504040204" pitchFamily="34" charset="0"/>
                <a:cs typeface="Verdana" panose="020B0604030504040204" pitchFamily="34" charset="0"/>
              </a:rPr>
              <a:t>med digitaliseringsfrågor och AI-kartläggning men definitioner och tolkningar är olika</a:t>
            </a:r>
          </a:p>
          <a:p>
            <a:pPr marL="285750" indent="-285750" algn="l">
              <a:buFont typeface="Arial" panose="020B0604020202020204" pitchFamily="34" charset="0"/>
              <a:buChar char="•"/>
            </a:pPr>
            <a:r>
              <a:rPr lang="sv-SE" sz="1800" b="1" dirty="0"/>
              <a:t>Samverkan och digitalisering </a:t>
            </a:r>
            <a:r>
              <a:rPr lang="sv-SE" sz="1800" dirty="0"/>
              <a:t>över vårdgivargränser är beroende av att det finns incitament för detta</a:t>
            </a:r>
          </a:p>
          <a:p>
            <a:pPr marL="342900" indent="-342900" algn="l">
              <a:buFont typeface="Arial" panose="020B0604020202020204" pitchFamily="34" charset="0"/>
              <a:buChar char="•"/>
            </a:pPr>
            <a:endParaRPr lang="sv-SE" sz="1400" dirty="0">
              <a:ea typeface="Verdana" panose="020B0604030504040204" pitchFamily="34" charset="0"/>
              <a:cs typeface="Verdana" panose="020B0604030504040204" pitchFamily="34" charset="0"/>
            </a:endParaRPr>
          </a:p>
        </p:txBody>
      </p:sp>
      <p:sp>
        <p:nvSpPr>
          <p:cNvPr id="10" name="Rubrik 1">
            <a:extLst>
              <a:ext uri="{FF2B5EF4-FFF2-40B4-BE49-F238E27FC236}">
                <a16:creationId xmlns:a16="http://schemas.microsoft.com/office/drawing/2014/main" id="{E3F876BE-E2B8-154B-968C-56236009F349}"/>
              </a:ext>
            </a:extLst>
          </p:cNvPr>
          <p:cNvSpPr>
            <a:spLocks noGrp="1"/>
          </p:cNvSpPr>
          <p:nvPr>
            <p:ph type="title"/>
          </p:nvPr>
        </p:nvSpPr>
        <p:spPr>
          <a:xfrm>
            <a:off x="718457" y="1494691"/>
            <a:ext cx="11175095" cy="750058"/>
          </a:xfrm>
        </p:spPr>
        <p:txBody>
          <a:bodyPr/>
          <a:lstStyle/>
          <a:p>
            <a:r>
              <a:rPr lang="sv-SE" sz="3200" spc="300" dirty="0"/>
              <a:t>Välfärdens möjligheter och utmaningar 2020 </a:t>
            </a:r>
            <a:endParaRPr lang="sv-SE" dirty="0"/>
          </a:p>
        </p:txBody>
      </p:sp>
      <p:grpSp>
        <p:nvGrpSpPr>
          <p:cNvPr id="11" name="Group 222">
            <a:extLst>
              <a:ext uri="{FF2B5EF4-FFF2-40B4-BE49-F238E27FC236}">
                <a16:creationId xmlns:a16="http://schemas.microsoft.com/office/drawing/2014/main" id="{9EF520F6-5918-F64A-A3EA-2850F0075D21}"/>
              </a:ext>
            </a:extLst>
          </p:cNvPr>
          <p:cNvGrpSpPr>
            <a:grpSpLocks/>
          </p:cNvGrpSpPr>
          <p:nvPr/>
        </p:nvGrpSpPr>
        <p:grpSpPr bwMode="auto">
          <a:xfrm>
            <a:off x="9278778" y="2559295"/>
            <a:ext cx="2614774" cy="1207276"/>
            <a:chOff x="6094" y="237"/>
            <a:chExt cx="2549" cy="1473"/>
          </a:xfrm>
        </p:grpSpPr>
        <p:sp>
          <p:nvSpPr>
            <p:cNvPr id="12" name="Freeform 224">
              <a:extLst>
                <a:ext uri="{FF2B5EF4-FFF2-40B4-BE49-F238E27FC236}">
                  <a16:creationId xmlns:a16="http://schemas.microsoft.com/office/drawing/2014/main" id="{2E5EB997-D7A8-F047-9E18-AF626F671684}"/>
                </a:ext>
              </a:extLst>
            </p:cNvPr>
            <p:cNvSpPr>
              <a:spLocks/>
            </p:cNvSpPr>
            <p:nvPr/>
          </p:nvSpPr>
          <p:spPr bwMode="auto">
            <a:xfrm>
              <a:off x="6094" y="237"/>
              <a:ext cx="2549"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3" name="Text Box 223">
              <a:extLst>
                <a:ext uri="{FF2B5EF4-FFF2-40B4-BE49-F238E27FC236}">
                  <a16:creationId xmlns:a16="http://schemas.microsoft.com/office/drawing/2014/main" id="{A7DB44C0-DC60-9246-9661-22B3660D7558}"/>
                </a:ext>
              </a:extLst>
            </p:cNvPr>
            <p:cNvSpPr txBox="1">
              <a:spLocks/>
            </p:cNvSpPr>
            <p:nvPr/>
          </p:nvSpPr>
          <p:spPr bwMode="auto">
            <a:xfrm>
              <a:off x="6094" y="237"/>
              <a:ext cx="2549"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2400" b="1" dirty="0">
                  <a:solidFill>
                    <a:srgbClr val="FFFFFF"/>
                  </a:solidFill>
                  <a:ea typeface="Verdana" panose="020B0604030504040204" pitchFamily="34" charset="0"/>
                  <a:cs typeface="Verdana" panose="020B0604030504040204" pitchFamily="34" charset="0"/>
                </a:rPr>
                <a:t>Gå igenom!</a:t>
              </a:r>
              <a:endParaRPr lang="sv-SE" sz="3200" b="1" dirty="0">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dirty="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0236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7</a:t>
            </a:fld>
            <a:endParaRPr lang="sv-SE" dirty="0"/>
          </a:p>
        </p:txBody>
      </p:sp>
      <p:sp>
        <p:nvSpPr>
          <p:cNvPr id="8" name="textruta 7">
            <a:extLst>
              <a:ext uri="{FF2B5EF4-FFF2-40B4-BE49-F238E27FC236}">
                <a16:creationId xmlns:a16="http://schemas.microsoft.com/office/drawing/2014/main" id="{2F145827-21AE-1D43-8411-648CF68550ED}"/>
              </a:ext>
            </a:extLst>
          </p:cNvPr>
          <p:cNvSpPr txBox="1"/>
          <p:nvPr/>
        </p:nvSpPr>
        <p:spPr>
          <a:xfrm>
            <a:off x="572000" y="1137444"/>
            <a:ext cx="10202560" cy="1961054"/>
          </a:xfrm>
          <a:prstGeom prst="rect">
            <a:avLst/>
          </a:prstGeom>
          <a:noFill/>
        </p:spPr>
        <p:txBody>
          <a:bodyPr wrap="square" rtlCol="0">
            <a:noAutofit/>
          </a:bodyPr>
          <a:lstStyle/>
          <a:p>
            <a:r>
              <a:rPr lang="sv-SE" sz="3200" dirty="0">
                <a:solidFill>
                  <a:srgbClr val="37A2E8"/>
                </a:solidFill>
              </a:rPr>
              <a:t>Denna slide ersätts med en interaktiv  Mentimeterslide av typen ”Open Ended”, exempelvis follow-grid. Klistra in nedan. Låt gärna deltagarna göra fler inlägg - Let participants submit mutiple times. </a:t>
            </a:r>
          </a:p>
        </p:txBody>
      </p:sp>
      <p:sp>
        <p:nvSpPr>
          <p:cNvPr id="7" name="textruta 6">
            <a:extLst>
              <a:ext uri="{FF2B5EF4-FFF2-40B4-BE49-F238E27FC236}">
                <a16:creationId xmlns:a16="http://schemas.microsoft.com/office/drawing/2014/main" id="{31762028-2707-2041-8AA1-F04111B941BF}"/>
              </a:ext>
            </a:extLst>
          </p:cNvPr>
          <p:cNvSpPr txBox="1"/>
          <p:nvPr/>
        </p:nvSpPr>
        <p:spPr>
          <a:xfrm>
            <a:off x="572001" y="4260932"/>
            <a:ext cx="4217714" cy="1459624"/>
          </a:xfrm>
          <a:prstGeom prst="rect">
            <a:avLst/>
          </a:prstGeom>
          <a:noFill/>
        </p:spPr>
        <p:txBody>
          <a:bodyPr wrap="square" rtlCol="0">
            <a:noAutofit/>
          </a:bodyPr>
          <a:lstStyle/>
          <a:p>
            <a:pPr algn="l"/>
            <a:r>
              <a:rPr lang="sv-SE" sz="2000" dirty="0">
                <a:solidFill>
                  <a:schemeClr val="accent2"/>
                </a:solidFill>
              </a:rPr>
              <a:t>Reflektera t.ex. saknas det några möjligheter eller utmaningar? Ange möjligheter, alternativt utmaningar som saknas.</a:t>
            </a:r>
          </a:p>
          <a:p>
            <a:pPr algn="l"/>
            <a:endParaRPr lang="sv-SE" sz="2000" dirty="0"/>
          </a:p>
          <a:p>
            <a:pPr algn="l"/>
            <a:endParaRPr lang="sv-SE" dirty="0"/>
          </a:p>
        </p:txBody>
      </p:sp>
      <p:pic>
        <p:nvPicPr>
          <p:cNvPr id="3" name="Bildobjekt 2">
            <a:extLst>
              <a:ext uri="{FF2B5EF4-FFF2-40B4-BE49-F238E27FC236}">
                <a16:creationId xmlns:a16="http://schemas.microsoft.com/office/drawing/2014/main" id="{ABC7DF2C-E007-C34F-B25A-C27676D6E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314" y="3759503"/>
            <a:ext cx="5660571" cy="2580836"/>
          </a:xfrm>
          <a:prstGeom prst="rect">
            <a:avLst/>
          </a:prstGeom>
        </p:spPr>
      </p:pic>
    </p:spTree>
    <p:extLst>
      <p:ext uri="{BB962C8B-B14F-4D97-AF65-F5344CB8AC3E}">
        <p14:creationId xmlns:p14="http://schemas.microsoft.com/office/powerpoint/2010/main" val="97680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4AA4768-F17E-9942-8C69-DB6B855BDD6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764820A-FD7C-E94B-8F7B-0D36ECDE061F}"/>
              </a:ext>
            </a:extLst>
          </p:cNvPr>
          <p:cNvSpPr>
            <a:spLocks noGrp="1"/>
          </p:cNvSpPr>
          <p:nvPr>
            <p:ph type="sldNum" sz="quarter" idx="12"/>
          </p:nvPr>
        </p:nvSpPr>
        <p:spPr/>
        <p:txBody>
          <a:bodyPr/>
          <a:lstStyle/>
          <a:p>
            <a:fld id="{DDBEBB44-B4B5-45AD-87A9-3B8A569A17F0}" type="slidenum">
              <a:rPr lang="sv-SE" smtClean="0"/>
              <a:pPr/>
              <a:t>8</a:t>
            </a:fld>
            <a:endParaRPr lang="sv-SE" dirty="0"/>
          </a:p>
        </p:txBody>
      </p:sp>
      <p:grpSp>
        <p:nvGrpSpPr>
          <p:cNvPr id="7" name="Group 225">
            <a:extLst>
              <a:ext uri="{FF2B5EF4-FFF2-40B4-BE49-F238E27FC236}">
                <a16:creationId xmlns:a16="http://schemas.microsoft.com/office/drawing/2014/main" id="{3FD3602F-CB27-FA41-B4E1-5A6AF1C55EAE}"/>
              </a:ext>
            </a:extLst>
          </p:cNvPr>
          <p:cNvGrpSpPr>
            <a:grpSpLocks/>
          </p:cNvGrpSpPr>
          <p:nvPr/>
        </p:nvGrpSpPr>
        <p:grpSpPr bwMode="auto">
          <a:xfrm>
            <a:off x="3908469" y="2564383"/>
            <a:ext cx="4930730" cy="3998778"/>
            <a:chOff x="1303" y="237"/>
            <a:chExt cx="4247" cy="1618"/>
          </a:xfrm>
        </p:grpSpPr>
        <p:sp>
          <p:nvSpPr>
            <p:cNvPr id="8" name="Freeform 227">
              <a:extLst>
                <a:ext uri="{FF2B5EF4-FFF2-40B4-BE49-F238E27FC236}">
                  <a16:creationId xmlns:a16="http://schemas.microsoft.com/office/drawing/2014/main" id="{21ABFC48-3991-0942-818F-5EA7262F92A5}"/>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2400" dirty="0"/>
            </a:p>
          </p:txBody>
        </p:sp>
        <p:sp>
          <p:nvSpPr>
            <p:cNvPr id="9" name="Text Box 226">
              <a:extLst>
                <a:ext uri="{FF2B5EF4-FFF2-40B4-BE49-F238E27FC236}">
                  <a16:creationId xmlns:a16="http://schemas.microsoft.com/office/drawing/2014/main" id="{BD299671-CA59-F745-AFEF-42824ACC7714}"/>
                </a:ext>
              </a:extLst>
            </p:cNvPr>
            <p:cNvSpPr txBox="1">
              <a:spLocks/>
            </p:cNvSpPr>
            <p:nvPr/>
          </p:nvSpPr>
          <p:spPr bwMode="auto">
            <a:xfrm>
              <a:off x="1303" y="237"/>
              <a:ext cx="4247"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2400" b="1" dirty="0">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2400" b="1" dirty="0">
                  <a:solidFill>
                    <a:srgbClr val="FFFFFF"/>
                  </a:solidFill>
                  <a:effectLst/>
                  <a:latin typeface="+mn-lt"/>
                  <a:ea typeface="Georgia" panose="02040502050405020303" pitchFamily="18" charset="0"/>
                  <a:cs typeface="Georgia" panose="02040502050405020303" pitchFamily="18" charset="0"/>
                </a:rPr>
                <a:t>II. </a:t>
              </a:r>
              <a:r>
                <a:rPr lang="sv-SE" sz="2400" b="1" dirty="0">
                  <a:solidFill>
                    <a:srgbClr val="FFFFFF"/>
                  </a:solidFill>
                  <a:latin typeface="+mn-lt"/>
                  <a:ea typeface="Verdana" panose="020B0604030504040204" pitchFamily="34" charset="0"/>
                </a:rPr>
                <a:t>NY TEKNOLOGI DEL AV PATIENTERS VARDAG OCH VÅRDENS UTVECK-LING ÅR 2040</a:t>
              </a:r>
              <a:endParaRPr lang="sv-SE" sz="2400" dirty="0">
                <a:effectLst/>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400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9</a:t>
            </a:fld>
            <a:endParaRPr lang="sv-SE" dirty="0"/>
          </a:p>
        </p:txBody>
      </p:sp>
      <p:sp>
        <p:nvSpPr>
          <p:cNvPr id="8" name="textruta 7">
            <a:extLst>
              <a:ext uri="{FF2B5EF4-FFF2-40B4-BE49-F238E27FC236}">
                <a16:creationId xmlns:a16="http://schemas.microsoft.com/office/drawing/2014/main" id="{2F145827-21AE-1D43-8411-648CF68550ED}"/>
              </a:ext>
            </a:extLst>
          </p:cNvPr>
          <p:cNvSpPr txBox="1"/>
          <p:nvPr/>
        </p:nvSpPr>
        <p:spPr>
          <a:xfrm>
            <a:off x="572000" y="1137444"/>
            <a:ext cx="10705600" cy="1961054"/>
          </a:xfrm>
          <a:prstGeom prst="rect">
            <a:avLst/>
          </a:prstGeom>
          <a:noFill/>
        </p:spPr>
        <p:txBody>
          <a:bodyPr wrap="square" rtlCol="0">
            <a:noAutofit/>
          </a:bodyPr>
          <a:lstStyle/>
          <a:p>
            <a:r>
              <a:rPr lang="sv-SE" sz="3200" dirty="0">
                <a:solidFill>
                  <a:schemeClr val="accent2"/>
                </a:solidFill>
              </a:rPr>
              <a:t>Denna och nästa slide ersätts med en interaktiv  Mentimeterslide av typen med ”Multiple Question”, exempelvis med ”</a:t>
            </a:r>
            <a:r>
              <a:rPr lang="sv-SE" sz="3200" dirty="0" err="1">
                <a:solidFill>
                  <a:schemeClr val="accent2"/>
                </a:solidFill>
              </a:rPr>
              <a:t>Dots</a:t>
            </a:r>
            <a:r>
              <a:rPr lang="sv-SE" sz="3200" dirty="0">
                <a:solidFill>
                  <a:schemeClr val="accent2"/>
                </a:solidFill>
              </a:rPr>
              <a:t>”. Klistra in nedan (frågan till vänster och valen/options till höger).</a:t>
            </a:r>
          </a:p>
        </p:txBody>
      </p:sp>
      <p:sp>
        <p:nvSpPr>
          <p:cNvPr id="7" name="textruta 6">
            <a:extLst>
              <a:ext uri="{FF2B5EF4-FFF2-40B4-BE49-F238E27FC236}">
                <a16:creationId xmlns:a16="http://schemas.microsoft.com/office/drawing/2014/main" id="{31762028-2707-2041-8AA1-F04111B941BF}"/>
              </a:ext>
            </a:extLst>
          </p:cNvPr>
          <p:cNvSpPr txBox="1"/>
          <p:nvPr/>
        </p:nvSpPr>
        <p:spPr>
          <a:xfrm>
            <a:off x="298447" y="3648518"/>
            <a:ext cx="4186466" cy="1601221"/>
          </a:xfrm>
          <a:prstGeom prst="rect">
            <a:avLst/>
          </a:prstGeom>
          <a:noFill/>
        </p:spPr>
        <p:txBody>
          <a:bodyPr wrap="square" rtlCol="0">
            <a:noAutofit/>
          </a:bodyPr>
          <a:lstStyle/>
          <a:p>
            <a:pPr algn="l"/>
            <a:r>
              <a:rPr lang="sv-SE" sz="2000" dirty="0">
                <a:solidFill>
                  <a:schemeClr val="accent2"/>
                </a:solidFill>
              </a:rPr>
              <a:t>Tror att någon av följande teknologier kommer att påverka hälso- och sjukvård </a:t>
            </a:r>
            <a:r>
              <a:rPr lang="sv-SE" sz="2000">
                <a:solidFill>
                  <a:schemeClr val="accent2"/>
                </a:solidFill>
              </a:rPr>
              <a:t>framtill år 2040</a:t>
            </a:r>
            <a:r>
              <a:rPr lang="sv-SE" sz="2000" dirty="0">
                <a:solidFill>
                  <a:schemeClr val="accent2"/>
                </a:solidFill>
              </a:rPr>
              <a:t>? </a:t>
            </a:r>
          </a:p>
        </p:txBody>
      </p:sp>
      <p:sp>
        <p:nvSpPr>
          <p:cNvPr id="9" name="Platshållare för innehåll 2">
            <a:extLst>
              <a:ext uri="{FF2B5EF4-FFF2-40B4-BE49-F238E27FC236}">
                <a16:creationId xmlns:a16="http://schemas.microsoft.com/office/drawing/2014/main" id="{4628AF08-9E80-2A4E-9981-25979B928F0D}"/>
              </a:ext>
            </a:extLst>
          </p:cNvPr>
          <p:cNvSpPr>
            <a:spLocks noGrp="1"/>
          </p:cNvSpPr>
          <p:nvPr>
            <p:ph idx="1"/>
          </p:nvPr>
        </p:nvSpPr>
        <p:spPr>
          <a:xfrm>
            <a:off x="4928053" y="3319447"/>
            <a:ext cx="7212696" cy="5545960"/>
          </a:xfrm>
        </p:spPr>
        <p:txBody>
          <a:bodyPr/>
          <a:lstStyle/>
          <a:p>
            <a:pPr marL="0" indent="0">
              <a:spcBef>
                <a:spcPts val="0"/>
              </a:spcBef>
              <a:spcAft>
                <a:spcPts val="0"/>
              </a:spcAft>
              <a:buNone/>
            </a:pPr>
            <a:r>
              <a:rPr lang="sv-SE" sz="1600" b="1" dirty="0">
                <a:solidFill>
                  <a:schemeClr val="accent2"/>
                </a:solidFill>
              </a:rPr>
              <a:t>Options</a:t>
            </a:r>
          </a:p>
          <a:p>
            <a:pPr>
              <a:spcBef>
                <a:spcPts val="0"/>
              </a:spcBef>
              <a:spcAft>
                <a:spcPts val="0"/>
              </a:spcAft>
              <a:buFont typeface="Arial" panose="020B0604020202020204" pitchFamily="34" charset="0"/>
              <a:buChar char="•"/>
            </a:pPr>
            <a:r>
              <a:rPr lang="sv-SE" sz="1600" dirty="0">
                <a:solidFill>
                  <a:schemeClr val="accent2"/>
                </a:solidFill>
              </a:rPr>
              <a:t>Artificiell Intelligens (AI), inkl maskininlärning</a:t>
            </a:r>
          </a:p>
          <a:p>
            <a:pPr>
              <a:spcBef>
                <a:spcPts val="0"/>
              </a:spcBef>
              <a:spcAft>
                <a:spcPts val="0"/>
              </a:spcAft>
              <a:buFont typeface="Arial" panose="020B0604020202020204" pitchFamily="34" charset="0"/>
              <a:buChar char="•"/>
            </a:pPr>
            <a:r>
              <a:rPr lang="sv-SE" sz="1600" dirty="0">
                <a:solidFill>
                  <a:schemeClr val="accent2"/>
                </a:solidFill>
              </a:rPr>
              <a:t>Automatisering &amp; Robotisering</a:t>
            </a:r>
          </a:p>
          <a:p>
            <a:pPr>
              <a:spcBef>
                <a:spcPts val="0"/>
              </a:spcBef>
              <a:spcAft>
                <a:spcPts val="0"/>
              </a:spcAft>
              <a:buFont typeface="Arial" panose="020B0604020202020204" pitchFamily="34" charset="0"/>
              <a:buChar char="•"/>
            </a:pPr>
            <a:r>
              <a:rPr lang="sv-SE" sz="1600" dirty="0">
                <a:solidFill>
                  <a:schemeClr val="accent2"/>
                </a:solidFill>
              </a:rPr>
              <a:t>Bioelektronisk medicin</a:t>
            </a:r>
          </a:p>
          <a:p>
            <a:pPr>
              <a:spcBef>
                <a:spcPts val="0"/>
              </a:spcBef>
              <a:spcAft>
                <a:spcPts val="0"/>
              </a:spcAft>
              <a:buFont typeface="Arial" panose="020B0604020202020204" pitchFamily="34" charset="0"/>
              <a:buChar char="•"/>
            </a:pPr>
            <a:r>
              <a:rPr lang="sv-SE" sz="1600" dirty="0">
                <a:solidFill>
                  <a:schemeClr val="accent2"/>
                </a:solidFill>
              </a:rPr>
              <a:t>Internet of </a:t>
            </a:r>
            <a:r>
              <a:rPr lang="sv-SE" sz="1600" dirty="0" err="1">
                <a:solidFill>
                  <a:schemeClr val="accent2"/>
                </a:solidFill>
              </a:rPr>
              <a:t>things</a:t>
            </a:r>
            <a:r>
              <a:rPr lang="sv-SE" sz="1600" dirty="0">
                <a:solidFill>
                  <a:schemeClr val="accent2"/>
                </a:solidFill>
              </a:rPr>
              <a:t> (</a:t>
            </a:r>
            <a:r>
              <a:rPr lang="sv-SE" sz="1600" dirty="0" err="1">
                <a:solidFill>
                  <a:schemeClr val="accent2"/>
                </a:solidFill>
              </a:rPr>
              <a:t>IoT</a:t>
            </a:r>
            <a:r>
              <a:rPr lang="sv-SE" sz="1600" dirty="0">
                <a:solidFill>
                  <a:schemeClr val="accent2"/>
                </a:solidFill>
              </a:rPr>
              <a:t>)</a:t>
            </a:r>
          </a:p>
          <a:p>
            <a:pPr>
              <a:spcBef>
                <a:spcPts val="0"/>
              </a:spcBef>
              <a:spcAft>
                <a:spcPts val="0"/>
              </a:spcAft>
              <a:buFont typeface="Arial" panose="020B0604020202020204" pitchFamily="34" charset="0"/>
              <a:buChar char="•"/>
            </a:pPr>
            <a:r>
              <a:rPr lang="sv-SE" sz="1600" dirty="0">
                <a:solidFill>
                  <a:schemeClr val="accent2"/>
                </a:solidFill>
              </a:rPr>
              <a:t>Kvantdatorer</a:t>
            </a:r>
          </a:p>
          <a:p>
            <a:pPr>
              <a:spcBef>
                <a:spcPts val="0"/>
              </a:spcBef>
              <a:spcAft>
                <a:spcPts val="0"/>
              </a:spcAft>
              <a:buFont typeface="Arial" panose="020B0604020202020204" pitchFamily="34" charset="0"/>
              <a:buChar char="•"/>
            </a:pPr>
            <a:r>
              <a:rPr lang="sv-SE" sz="1600" dirty="0">
                <a:solidFill>
                  <a:schemeClr val="accent2"/>
                </a:solidFill>
              </a:rPr>
              <a:t>Nanoteknik, </a:t>
            </a:r>
            <a:r>
              <a:rPr lang="sv-SE" sz="1600" dirty="0" err="1">
                <a:solidFill>
                  <a:schemeClr val="accent2"/>
                </a:solidFill>
              </a:rPr>
              <a:t>nanomedicin</a:t>
            </a:r>
            <a:endParaRPr lang="sv-SE" sz="1600" dirty="0">
              <a:solidFill>
                <a:schemeClr val="accent2"/>
              </a:solidFill>
            </a:endParaRPr>
          </a:p>
          <a:p>
            <a:pPr>
              <a:spcBef>
                <a:spcPts val="0"/>
              </a:spcBef>
              <a:spcAft>
                <a:spcPts val="0"/>
              </a:spcAft>
              <a:buFont typeface="Arial" panose="020B0604020202020204" pitchFamily="34" charset="0"/>
              <a:buChar char="•"/>
            </a:pPr>
            <a:r>
              <a:rPr lang="sv-SE" sz="1600" dirty="0">
                <a:solidFill>
                  <a:schemeClr val="accent2"/>
                </a:solidFill>
              </a:rPr>
              <a:t>Nästa fas av mobila telekommunikationsstandarder </a:t>
            </a:r>
            <a:r>
              <a:rPr lang="sv-SE" sz="1600" dirty="0" err="1">
                <a:solidFill>
                  <a:schemeClr val="accent2"/>
                </a:solidFill>
              </a:rPr>
              <a:t>t.ex</a:t>
            </a:r>
            <a:r>
              <a:rPr lang="sv-SE" sz="1600" dirty="0">
                <a:solidFill>
                  <a:schemeClr val="accent2"/>
                </a:solidFill>
              </a:rPr>
              <a:t> 5G</a:t>
            </a:r>
          </a:p>
          <a:p>
            <a:pPr>
              <a:spcBef>
                <a:spcPts val="0"/>
              </a:spcBef>
              <a:spcAft>
                <a:spcPts val="0"/>
              </a:spcAft>
              <a:buFont typeface="Arial" panose="020B0604020202020204" pitchFamily="34" charset="0"/>
              <a:buChar char="•"/>
            </a:pPr>
            <a:r>
              <a:rPr lang="sv-SE" sz="1600" dirty="0" err="1">
                <a:solidFill>
                  <a:schemeClr val="accent2"/>
                </a:solidFill>
              </a:rPr>
              <a:t>Virtual</a:t>
            </a:r>
            <a:r>
              <a:rPr lang="sv-SE" sz="1600" dirty="0">
                <a:solidFill>
                  <a:schemeClr val="accent2"/>
                </a:solidFill>
              </a:rPr>
              <a:t> </a:t>
            </a:r>
            <a:r>
              <a:rPr lang="sv-SE" sz="1600" dirty="0" err="1">
                <a:solidFill>
                  <a:schemeClr val="accent2"/>
                </a:solidFill>
              </a:rPr>
              <a:t>reality</a:t>
            </a:r>
            <a:r>
              <a:rPr lang="sv-SE" sz="1600" dirty="0">
                <a:solidFill>
                  <a:schemeClr val="accent2"/>
                </a:solidFill>
              </a:rPr>
              <a:t> (VR), </a:t>
            </a:r>
            <a:r>
              <a:rPr lang="sv-SE" sz="1600" dirty="0" err="1">
                <a:solidFill>
                  <a:schemeClr val="accent2"/>
                </a:solidFill>
              </a:rPr>
              <a:t>Augmented</a:t>
            </a:r>
            <a:r>
              <a:rPr lang="sv-SE" sz="1600" dirty="0">
                <a:solidFill>
                  <a:schemeClr val="accent2"/>
                </a:solidFill>
              </a:rPr>
              <a:t> </a:t>
            </a:r>
            <a:r>
              <a:rPr lang="sv-SE" sz="1600" dirty="0" err="1">
                <a:solidFill>
                  <a:schemeClr val="accent2"/>
                </a:solidFill>
              </a:rPr>
              <a:t>reality</a:t>
            </a:r>
            <a:r>
              <a:rPr lang="sv-SE" sz="1600" dirty="0">
                <a:solidFill>
                  <a:schemeClr val="accent2"/>
                </a:solidFill>
              </a:rPr>
              <a:t> (AR)</a:t>
            </a:r>
          </a:p>
          <a:p>
            <a:pPr>
              <a:spcBef>
                <a:spcPts val="0"/>
              </a:spcBef>
              <a:spcAft>
                <a:spcPts val="0"/>
              </a:spcAft>
              <a:buFont typeface="Arial" panose="020B0604020202020204" pitchFamily="34" charset="0"/>
              <a:buChar char="•"/>
            </a:pPr>
            <a:r>
              <a:rPr lang="sv-SE" sz="1600" dirty="0">
                <a:solidFill>
                  <a:schemeClr val="accent2"/>
                </a:solidFill>
              </a:rPr>
              <a:t>3D-,4D-printing, </a:t>
            </a:r>
            <a:r>
              <a:rPr lang="sv-SE" sz="1600" dirty="0" err="1">
                <a:solidFill>
                  <a:schemeClr val="accent2"/>
                </a:solidFill>
              </a:rPr>
              <a:t>bioprinting</a:t>
            </a:r>
            <a:endParaRPr lang="sv-SE" sz="1600" dirty="0">
              <a:solidFill>
                <a:schemeClr val="accent2"/>
              </a:solidFill>
            </a:endParaRPr>
          </a:p>
          <a:p>
            <a:pPr marL="0" indent="0">
              <a:spcBef>
                <a:spcPts val="0"/>
              </a:spcBef>
              <a:spcAft>
                <a:spcPts val="0"/>
              </a:spcAft>
              <a:buNone/>
            </a:pPr>
            <a:endParaRPr lang="sv-SE" sz="1400" dirty="0"/>
          </a:p>
        </p:txBody>
      </p:sp>
    </p:spTree>
    <p:extLst>
      <p:ext uri="{BB962C8B-B14F-4D97-AF65-F5344CB8AC3E}">
        <p14:creationId xmlns:p14="http://schemas.microsoft.com/office/powerpoint/2010/main" val="1471900072"/>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15465</TotalTime>
  <Words>801</Words>
  <Application>Microsoft Macintosh PowerPoint</Application>
  <PresentationFormat>Bredbild</PresentationFormat>
  <Paragraphs>126</Paragraphs>
  <Slides>18</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Georgia</vt:lpstr>
      <vt:lpstr>Verdana</vt:lpstr>
      <vt:lpstr>Wingdings</vt:lpstr>
      <vt:lpstr>Standardformgivning</vt:lpstr>
      <vt:lpstr>KUNSKAPSSTYRNING</vt:lpstr>
      <vt:lpstr>Verksamhetsutveckling för en digitalisering – år 2040</vt:lpstr>
      <vt:lpstr>Logga in på menti.com via din telefon eller dator med koden XXXXXX (finns på de interaktiva sliden du skapar i Mentimeter)</vt:lpstr>
      <vt:lpstr>PowerPoint-presentation</vt:lpstr>
      <vt:lpstr>PowerPoint-presentation</vt:lpstr>
      <vt:lpstr>Välfärdens möjligheter och utmaningar 2020 </vt:lpstr>
      <vt:lpstr>PowerPoint-presentation</vt:lpstr>
      <vt:lpstr>PowerPoint-presentation</vt:lpstr>
      <vt:lpstr>PowerPoint-presentation</vt:lpstr>
      <vt:lpstr>Så här ser det ut i Mentimeter med ”Multiple Questions” och ”Dots”. Radera denna när alla är inlagda i Mentimeter.</vt:lpstr>
      <vt:lpstr>Smarta digitala hälsotjänster är en del av en smart stad</vt:lpstr>
      <vt:lpstr>PowerPoint-presentation</vt:lpstr>
      <vt:lpstr>Statements tillhörande förra sliden. Radera denna när alla är inlagda i mentimeter.com</vt:lpstr>
      <vt:lpstr>PowerPoint-presentation</vt:lpstr>
      <vt:lpstr>PowerPoint-presentation</vt:lpstr>
      <vt:lpstr>Några tankar om och inför framtiden år 2040 </vt:lpstr>
      <vt:lpstr>PowerPoint-presentation</vt:lpstr>
      <vt:lpstr>- Nästa steg?  - 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creator>Ylva Tegner</dc:creator>
  <cp:lastModifiedBy>Ylva Tegner</cp:lastModifiedBy>
  <cp:revision>381</cp:revision>
  <cp:lastPrinted>2020-05-08T13:18:21Z</cp:lastPrinted>
  <dcterms:created xsi:type="dcterms:W3CDTF">2020-05-05T16:52:19Z</dcterms:created>
  <dcterms:modified xsi:type="dcterms:W3CDTF">2020-06-16T19:28:14Z</dcterms:modified>
</cp:coreProperties>
</file>