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372" r:id="rId2"/>
    <p:sldId id="264" r:id="rId3"/>
    <p:sldId id="267" r:id="rId4"/>
    <p:sldId id="268" r:id="rId5"/>
    <p:sldId id="357" r:id="rId6"/>
    <p:sldId id="358" r:id="rId7"/>
    <p:sldId id="359" r:id="rId8"/>
    <p:sldId id="269" r:id="rId9"/>
    <p:sldId id="270" r:id="rId10"/>
    <p:sldId id="271" r:id="rId11"/>
    <p:sldId id="362" r:id="rId12"/>
    <p:sldId id="363" r:id="rId13"/>
    <p:sldId id="364" r:id="rId14"/>
    <p:sldId id="371" r:id="rId15"/>
  </p:sldIdLst>
  <p:sldSz cx="12192000" cy="6858000"/>
  <p:notesSz cx="6858000" cy="9144000"/>
  <p:defaultTextStyle>
    <a:defPPr>
      <a:defRPr lang="sv-SE"/>
    </a:defPPr>
    <a:lvl1pPr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34" userDrawn="1">
          <p15:clr>
            <a:srgbClr val="A4A3A4"/>
          </p15:clr>
        </p15:guide>
        <p15:guide id="3" orient="horz" pos="981" userDrawn="1">
          <p15:clr>
            <a:srgbClr val="A4A3A4"/>
          </p15:clr>
        </p15:guide>
        <p15:guide id="4" orient="horz" pos="2523" userDrawn="1">
          <p15:clr>
            <a:srgbClr val="A4A3A4"/>
          </p15:clr>
        </p15:guide>
        <p15:guide id="5" orient="horz" pos="1570" userDrawn="1">
          <p15:clr>
            <a:srgbClr val="A4A3A4"/>
          </p15:clr>
        </p15:guide>
        <p15:guide id="6" pos="5065" userDrawn="1">
          <p15:clr>
            <a:srgbClr val="A4A3A4"/>
          </p15:clr>
        </p15:guide>
        <p15:guide id="7" orient="horz" pos="200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-Christine Berg" initials="AB" lastIdx="0" clrIdx="0">
    <p:extLst>
      <p:ext uri="{19B8F6BF-5375-455C-9EA6-DF929625EA0E}">
        <p15:presenceInfo xmlns:p15="http://schemas.microsoft.com/office/powerpoint/2012/main" userId="S-1-5-21-613775786-3661600701-2283250920-166425" providerId="AD"/>
      </p:ext>
    </p:extLst>
  </p:cmAuthor>
  <p:cmAuthor id="2" name="Tjede Funk" initials="TF" lastIdx="1" clrIdx="1">
    <p:extLst>
      <p:ext uri="{19B8F6BF-5375-455C-9EA6-DF929625EA0E}">
        <p15:presenceInfo xmlns:p15="http://schemas.microsoft.com/office/powerpoint/2012/main" userId="S-1-5-21-613775786-3661600701-2283250920-325508" providerId="AD"/>
      </p:ext>
    </p:extLst>
  </p:cmAuthor>
  <p:cmAuthor id="3" name="Anne Siltamäki" initials="AS" lastIdx="1" clrIdx="2">
    <p:extLst>
      <p:ext uri="{19B8F6BF-5375-455C-9EA6-DF929625EA0E}">
        <p15:presenceInfo xmlns:p15="http://schemas.microsoft.com/office/powerpoint/2012/main" userId="S-1-5-21-613775786-3661600701-2283250920-147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000"/>
    <a:srgbClr val="008CC8"/>
    <a:srgbClr val="E66400"/>
    <a:srgbClr val="E9E3DC"/>
    <a:srgbClr val="003468"/>
    <a:srgbClr val="00A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9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444" y="72"/>
      </p:cViewPr>
      <p:guideLst>
        <p:guide orient="horz" pos="2160"/>
        <p:guide pos="234"/>
        <p:guide orient="horz" pos="981"/>
        <p:guide orient="horz" pos="2523"/>
        <p:guide orient="horz" pos="1570"/>
        <p:guide pos="5065"/>
        <p:guide orient="horz" pos="2001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fld id="{39F56C83-3508-4DF3-A02B-BBBCC8BE386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836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Detta är ett diskussionsunderlag som kompletterar rapporten Hälso- och sjukvårdens kvalitet, som också finns sammanfattad i en PPT-presentation.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Rapport, sammanfattande PPT med talarstöd och detta diskussionsunderlag finns tillgängligt på vårdgivarguiden.se </a:t>
            </a:r>
            <a:r>
              <a:rPr lang="sv-SE" dirty="0">
                <a:solidFill>
                  <a:srgbClr val="FF0000"/>
                </a:solidFill>
                <a:highlight>
                  <a:srgbClr val="FFFF00"/>
                </a:highlight>
              </a:rPr>
              <a:t>(länk ska läggas in  här)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Materialet finns också på Region Stockholms intranät (länk).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Här följer en kort handledning som ska underlätta för dig att använda diskussionsunderlaget och förbereda och leda diskussioner.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Diskussionsunderlaget kan användas vid möten i såväl större som i mindre grupper och är tänkt att fungera för olika målgrupper; förtroendevalda, tjänstemän, vårdgivare och experter.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Det kan vara en fördel om gruppen har läst rapporten innan diskussionen, men det är inte nödvändigt.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Diskussionsunderlaget baseras på ett antal motsatsförhållanden och paradoxer kring kvalitet i vården som finns belysta rapporten.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Underlaget är upplagt för diskussion kring fyra olika motsatsförhållanden och paradoxer. De presenteras i rubrikform och med kompletterande text som stegvis växer fram. Du kan använda en, två, tre eller alla motsatsförhållandena. Testa genom att klicka på visningsläge och klicka dig framåt.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När båda rubrikerna och de kompletterande texterna ligger uppe är det dags för diskussion.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Du behöver själv anpassa diskussionsfrågor som passar gruppens storlek och sammansättning. Tidsaspekten är viktig att ta hänsyn till.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Några öppna frågor som kan användas är exempelvis:  </a:t>
            </a:r>
          </a:p>
          <a:p>
            <a:pPr marL="628650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Reflektioner? – Be om gruppens reflektioner. Vad tänker de spontant? Saknas något? Hur allvarligt är motsatsförhållandet?</a:t>
            </a:r>
          </a:p>
          <a:p>
            <a:pPr marL="628650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Hur påverkar motsatsförhållandet förutsättningarna för oss som (förtroendevalda, experter, tjänstemän, andra?) att förbättra kvaliteten i hälso- och sjukvården?</a:t>
            </a:r>
          </a:p>
          <a:p>
            <a:pPr marL="628650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Vad kan påverka att jämvikten mellan de båda motsatsförhållandena eller paradoxerna förändras?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318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8001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7760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070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1900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767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2278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91AAEDD4-F26E-4CF3-B054-5A094C52B91E}"/>
              </a:ext>
            </a:extLst>
          </p:cNvPr>
          <p:cNvSpPr/>
          <p:nvPr userDrawn="1"/>
        </p:nvSpPr>
        <p:spPr bwMode="auto">
          <a:xfrm>
            <a:off x="0" y="0"/>
            <a:ext cx="12192000" cy="949234"/>
          </a:xfrm>
          <a:prstGeom prst="rect">
            <a:avLst/>
          </a:prstGeom>
          <a:solidFill>
            <a:srgbClr val="E9E3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GB" noProof="0"/>
              <a:t>Click to edit Master title style</a:t>
            </a:r>
            <a:endParaRPr lang="sv-SE" noProof="0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  <a:endParaRPr lang="sv-SE" noProof="0" dirty="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2019-11-11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Hälso- och sjukvårdsförvaltningen</a:t>
            </a:r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A088CD-CCDE-49E5-84E6-67161CD99BDA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3E4ABABA-B778-46F8-93DF-7E9E6BAF7C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2643" y="287739"/>
            <a:ext cx="1997319" cy="357545"/>
          </a:xfrm>
          <a:prstGeom prst="rect">
            <a:avLst/>
          </a:prstGeom>
        </p:spPr>
      </p:pic>
      <p:grpSp>
        <p:nvGrpSpPr>
          <p:cNvPr id="14" name="Grupp 13">
            <a:extLst>
              <a:ext uri="{FF2B5EF4-FFF2-40B4-BE49-F238E27FC236}">
                <a16:creationId xmlns:a16="http://schemas.microsoft.com/office/drawing/2014/main" id="{20A207A8-0708-468F-BF80-AD994789F8F2}"/>
              </a:ext>
            </a:extLst>
          </p:cNvPr>
          <p:cNvGrpSpPr/>
          <p:nvPr userDrawn="1"/>
        </p:nvGrpSpPr>
        <p:grpSpPr>
          <a:xfrm>
            <a:off x="12047537" y="3175"/>
            <a:ext cx="144463" cy="788988"/>
            <a:chOff x="12047537" y="3175"/>
            <a:chExt cx="144463" cy="788988"/>
          </a:xfrm>
        </p:grpSpPr>
        <p:sp>
          <p:nvSpPr>
            <p:cNvPr id="15" name="Rectangle 30">
              <a:extLst>
                <a:ext uri="{FF2B5EF4-FFF2-40B4-BE49-F238E27FC236}">
                  <a16:creationId xmlns:a16="http://schemas.microsoft.com/office/drawing/2014/main" id="{111A3A82-8E07-4095-B962-5BDEF6B5F7F4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3175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16" name="Rectangle 31">
              <a:extLst>
                <a:ext uri="{FF2B5EF4-FFF2-40B4-BE49-F238E27FC236}">
                  <a16:creationId xmlns:a16="http://schemas.microsoft.com/office/drawing/2014/main" id="{94455EC7-1624-43B4-AF71-2F2E75FD83EC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22225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17" name="Rectangle 32">
              <a:extLst>
                <a:ext uri="{FF2B5EF4-FFF2-40B4-BE49-F238E27FC236}">
                  <a16:creationId xmlns:a16="http://schemas.microsoft.com/office/drawing/2014/main" id="{B3368510-A07F-40B2-88D9-EEDA1946AC00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434975"/>
              <a:ext cx="144463" cy="14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18" name="Rectangle 33">
              <a:extLst>
                <a:ext uri="{FF2B5EF4-FFF2-40B4-BE49-F238E27FC236}">
                  <a16:creationId xmlns:a16="http://schemas.microsoft.com/office/drawing/2014/main" id="{FCF97724-B74E-4897-A525-4DA03173708F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64770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2019-11-11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Hälso- och sjukvårdsförvaltningen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EBB44-B4B5-45AD-87A9-3B8A569A17F0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475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2019-11-11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Hälso- och sjukvårdsförvaltningen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EBB44-B4B5-45AD-87A9-3B8A569A17F0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227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2 innehållsdelar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8851" y="2159000"/>
            <a:ext cx="4957317" cy="3937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2019-11-11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Hälso- och sjukvårdsförvaltningen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EBB44-B4B5-45AD-87A9-3B8A569A17F0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FC4FDA7-B96F-420F-97B3-6843B108A8E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0659" y="2159000"/>
            <a:ext cx="4957317" cy="3937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562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2019-11-11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Hälso- och sjukvårdsförvaltningen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35897-AA38-4E5A-9DD3-4A40406CD6F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961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2019-11-11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Hälso- och sjukvårdsförvaltningen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147F2-D839-401F-8B8C-3CAF295340B5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926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6377734-D027-417D-9B38-6A99ADA49896}"/>
              </a:ext>
            </a:extLst>
          </p:cNvPr>
          <p:cNvSpPr/>
          <p:nvPr userDrawn="1"/>
        </p:nvSpPr>
        <p:spPr bwMode="auto">
          <a:xfrm>
            <a:off x="0" y="0"/>
            <a:ext cx="12192000" cy="949234"/>
          </a:xfrm>
          <a:prstGeom prst="rect">
            <a:avLst/>
          </a:prstGeom>
          <a:solidFill>
            <a:srgbClr val="E9E3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8851" y="1456594"/>
            <a:ext cx="10267949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8851" y="2159000"/>
            <a:ext cx="10267949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534401" y="237635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/>
            </a:lvl1pPr>
          </a:lstStyle>
          <a:p>
            <a:r>
              <a:rPr lang="sv-SE"/>
              <a:t>2019-11-11</a:t>
            </a:r>
            <a:endParaRPr lang="sv-S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34401" y="655027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/>
            </a:lvl1pPr>
          </a:lstStyle>
          <a:p>
            <a:r>
              <a:rPr lang="sv-SE"/>
              <a:t>Hälso- och sjukvårdsförvaltningen</a:t>
            </a:r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1" y="446332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/>
            </a:lvl1pPr>
          </a:lstStyle>
          <a:p>
            <a:fld id="{65EAC295-B5BC-4B98-BE11-8B11DB9261CC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3F9ED0BF-B3A6-4BC7-B609-557DDADF82D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2643" y="287739"/>
            <a:ext cx="1997319" cy="357545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C70EBA9E-AE82-42A5-8CD1-200207F90F49}"/>
              </a:ext>
            </a:extLst>
          </p:cNvPr>
          <p:cNvGrpSpPr/>
          <p:nvPr userDrawn="1"/>
        </p:nvGrpSpPr>
        <p:grpSpPr>
          <a:xfrm>
            <a:off x="12047537" y="3175"/>
            <a:ext cx="144463" cy="788988"/>
            <a:chOff x="12047537" y="3175"/>
            <a:chExt cx="144463" cy="788988"/>
          </a:xfrm>
        </p:grpSpPr>
        <p:sp>
          <p:nvSpPr>
            <p:cNvPr id="11" name="Rectangle 30">
              <a:extLst>
                <a:ext uri="{FF2B5EF4-FFF2-40B4-BE49-F238E27FC236}">
                  <a16:creationId xmlns:a16="http://schemas.microsoft.com/office/drawing/2014/main" id="{B9ECAAA0-1422-45F4-9A1E-03CF5A1F5668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3175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12" name="Rectangle 31">
              <a:extLst>
                <a:ext uri="{FF2B5EF4-FFF2-40B4-BE49-F238E27FC236}">
                  <a16:creationId xmlns:a16="http://schemas.microsoft.com/office/drawing/2014/main" id="{A31D8A10-BC81-4F7F-97EA-5197AEBEE131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22225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13" name="Rectangle 32">
              <a:extLst>
                <a:ext uri="{FF2B5EF4-FFF2-40B4-BE49-F238E27FC236}">
                  <a16:creationId xmlns:a16="http://schemas.microsoft.com/office/drawing/2014/main" id="{6365EC3A-FE76-4F6D-896A-5E594C635E3F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434975"/>
              <a:ext cx="144463" cy="14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14" name="Rectangle 33">
              <a:extLst>
                <a:ext uri="{FF2B5EF4-FFF2-40B4-BE49-F238E27FC236}">
                  <a16:creationId xmlns:a16="http://schemas.microsoft.com/office/drawing/2014/main" id="{30CB5A33-CE48-453A-A29D-59CA54870638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64770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7" r:id="rId4"/>
    <p:sldLayoutId id="2147483654" r:id="rId5"/>
    <p:sldLayoutId id="2147483655" r:id="rId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9pPr>
    </p:titleStyle>
    <p:bodyStyle>
      <a:lvl1pPr marL="342900" indent="-342900" algn="l" rtl="0" eaLnBrk="1" fontAlgn="base" hangingPunct="1">
        <a:lnSpc>
          <a:spcPct val="130000"/>
        </a:lnSpc>
        <a:spcBef>
          <a:spcPts val="500"/>
        </a:spcBef>
        <a:spcAft>
          <a:spcPts val="200"/>
        </a:spcAft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0955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58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D0F702EB-4341-7941-AA37-A713BB89447A}"/>
              </a:ext>
            </a:extLst>
          </p:cNvPr>
          <p:cNvSpPr txBox="1">
            <a:spLocks/>
          </p:cNvSpPr>
          <p:nvPr/>
        </p:nvSpPr>
        <p:spPr bwMode="auto">
          <a:xfrm>
            <a:off x="8534401" y="237635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fld id="{B994E8D3-EB01-4B97-B7C9-9BC7CD4011D7}" type="datetime1">
              <a:rPr lang="sv-SE" smtClean="0"/>
              <a:pPr/>
              <a:t>2020-03-18</a:t>
            </a:fld>
            <a:endParaRPr lang="sv-SE"/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3CB16122-3FA7-2C43-A01E-41657C2E4897}"/>
              </a:ext>
            </a:extLst>
          </p:cNvPr>
          <p:cNvSpPr txBox="1">
            <a:spLocks/>
          </p:cNvSpPr>
          <p:nvPr/>
        </p:nvSpPr>
        <p:spPr bwMode="auto">
          <a:xfrm>
            <a:off x="8534401" y="655027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r>
              <a:rPr lang="sv-SE"/>
              <a:t>Organisation/Namn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FEF90D2B-710D-6348-A888-21FBAC547DF8}"/>
              </a:ext>
            </a:extLst>
          </p:cNvPr>
          <p:cNvSpPr txBox="1">
            <a:spLocks/>
          </p:cNvSpPr>
          <p:nvPr/>
        </p:nvSpPr>
        <p:spPr bwMode="auto">
          <a:xfrm>
            <a:off x="8534401" y="446332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fld id="{DDBEBB44-B4B5-45AD-87A9-3B8A569A17F0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27" name="Rektangel 1">
            <a:extLst>
              <a:ext uri="{FF2B5EF4-FFF2-40B4-BE49-F238E27FC236}">
                <a16:creationId xmlns:a16="http://schemas.microsoft.com/office/drawing/2014/main" id="{1E5797B6-7456-0641-B8D4-38B263CD81A6}"/>
              </a:ext>
            </a:extLst>
          </p:cNvPr>
          <p:cNvSpPr/>
          <p:nvPr/>
        </p:nvSpPr>
        <p:spPr bwMode="auto">
          <a:xfrm>
            <a:off x="0" y="0"/>
            <a:ext cx="12192000" cy="949234"/>
          </a:xfrm>
          <a:prstGeom prst="rect">
            <a:avLst/>
          </a:prstGeom>
          <a:solidFill>
            <a:srgbClr val="E9E3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82012267-A550-9549-AD7D-6C4EFE2E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0206" y="297779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fld id="{07247E4C-788B-4A49-9CDC-725142477515}" type="datetime1">
              <a:rPr lang="sv-SE" smtClean="0"/>
              <a:pPr/>
              <a:t>2020-03-18</a:t>
            </a:fld>
            <a:endParaRPr lang="sv-SE" dirty="0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2DA67050-5BB9-AB4C-B0F9-1ACFA8792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1" y="446332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fld id="{65EAC295-B5BC-4B98-BE11-8B11DB9261CC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31" name="Bild 3">
            <a:extLst>
              <a:ext uri="{FF2B5EF4-FFF2-40B4-BE49-F238E27FC236}">
                <a16:creationId xmlns:a16="http://schemas.microsoft.com/office/drawing/2014/main" id="{1A7739AD-431B-6143-9BAD-C82A2BE16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2643" y="287739"/>
            <a:ext cx="1997319" cy="357545"/>
          </a:xfrm>
          <a:prstGeom prst="rect">
            <a:avLst/>
          </a:prstGeom>
        </p:spPr>
      </p:pic>
      <p:grpSp>
        <p:nvGrpSpPr>
          <p:cNvPr id="32" name="Grupp 2">
            <a:extLst>
              <a:ext uri="{FF2B5EF4-FFF2-40B4-BE49-F238E27FC236}">
                <a16:creationId xmlns:a16="http://schemas.microsoft.com/office/drawing/2014/main" id="{67AADB20-BAA8-AB4D-9AAC-61D761480AD5}"/>
              </a:ext>
            </a:extLst>
          </p:cNvPr>
          <p:cNvGrpSpPr/>
          <p:nvPr/>
        </p:nvGrpSpPr>
        <p:grpSpPr>
          <a:xfrm>
            <a:off x="12047537" y="3175"/>
            <a:ext cx="144463" cy="788988"/>
            <a:chOff x="12047537" y="3175"/>
            <a:chExt cx="144463" cy="788988"/>
          </a:xfrm>
        </p:grpSpPr>
        <p:sp>
          <p:nvSpPr>
            <p:cNvPr id="33" name="Rectangle 30">
              <a:extLst>
                <a:ext uri="{FF2B5EF4-FFF2-40B4-BE49-F238E27FC236}">
                  <a16:creationId xmlns:a16="http://schemas.microsoft.com/office/drawing/2014/main" id="{DE120B0D-D818-5D43-A60E-646A67BB09D5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3175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4" name="Rectangle 31">
              <a:extLst>
                <a:ext uri="{FF2B5EF4-FFF2-40B4-BE49-F238E27FC236}">
                  <a16:creationId xmlns:a16="http://schemas.microsoft.com/office/drawing/2014/main" id="{2D3BA697-F721-D54C-B4F3-FB3159471CDB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22225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5" name="Rectangle 32">
              <a:extLst>
                <a:ext uri="{FF2B5EF4-FFF2-40B4-BE49-F238E27FC236}">
                  <a16:creationId xmlns:a16="http://schemas.microsoft.com/office/drawing/2014/main" id="{0502076E-816C-1547-9E83-8D713EDB596E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434975"/>
              <a:ext cx="144463" cy="14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6" name="Rectangle 33">
              <a:extLst>
                <a:ext uri="{FF2B5EF4-FFF2-40B4-BE49-F238E27FC236}">
                  <a16:creationId xmlns:a16="http://schemas.microsoft.com/office/drawing/2014/main" id="{FADF43E3-36A0-E948-BA7F-33ED8CA64435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64770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C0DF8260-4BE7-4F12-889B-3CCEFDA1A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3965893"/>
            <a:ext cx="10363200" cy="788101"/>
          </a:xfrm>
        </p:spPr>
        <p:txBody>
          <a:bodyPr/>
          <a:lstStyle/>
          <a:p>
            <a:r>
              <a:rPr lang="sv-SE" sz="4400" b="1" spc="200" dirty="0">
                <a:solidFill>
                  <a:schemeClr val="bg1"/>
                </a:solidFill>
              </a:rPr>
              <a:t>KUNSKAPSSTYRNING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FB36B0A-2C39-214C-9701-24060C99A1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43" y="1339469"/>
            <a:ext cx="1743456" cy="1743456"/>
          </a:xfrm>
          <a:prstGeom prst="rect">
            <a:avLst/>
          </a:prstGeom>
        </p:spPr>
      </p:pic>
      <p:sp>
        <p:nvSpPr>
          <p:cNvPr id="21" name="Title 6">
            <a:extLst>
              <a:ext uri="{FF2B5EF4-FFF2-40B4-BE49-F238E27FC236}">
                <a16:creationId xmlns:a16="http://schemas.microsoft.com/office/drawing/2014/main" id="{84507F60-DED7-274D-AA71-EABFFD7905E7}"/>
              </a:ext>
            </a:extLst>
          </p:cNvPr>
          <p:cNvSpPr txBox="1">
            <a:spLocks/>
          </p:cNvSpPr>
          <p:nvPr/>
        </p:nvSpPr>
        <p:spPr bwMode="auto">
          <a:xfrm>
            <a:off x="463296" y="3965893"/>
            <a:ext cx="6083808" cy="1863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sv-SE" sz="1800" kern="0" spc="300" dirty="0"/>
              <a:t>DISKUSSIONSUNDERLAG</a:t>
            </a:r>
            <a:endParaRPr lang="sv-SE" sz="3200" kern="0" spc="300" dirty="0"/>
          </a:p>
          <a:p>
            <a:pPr algn="l">
              <a:lnSpc>
                <a:spcPct val="90000"/>
              </a:lnSpc>
            </a:pPr>
            <a:r>
              <a:rPr lang="sv-SE" sz="3200" b="1" kern="0" spc="300" dirty="0"/>
              <a:t>Hälso- och sjukvårdens kvalitet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C077D6-A90C-0C4C-AECA-4D3DA9F00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A088CD-CCDE-49E5-84E6-67161CD99BDA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AED5131-566E-9442-83A6-34433125B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Hälso- och sjukvårdsförvaltningen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10DE1ED3-954A-4FBA-8576-8E0B7E4F3B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263" y="949226"/>
            <a:ext cx="4847749" cy="590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054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2" y="1199366"/>
            <a:ext cx="4606374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Big Data ökar kvaliteten…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5" y="1199366"/>
            <a:ext cx="4959341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klarar vi kraven på integritet?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FA21170F-6F75-B943-BE56-080F4A28B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851" y="2159000"/>
            <a:ext cx="4609325" cy="39370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Big Data och AI kommer ge vården helt nya möjligheter; nya beslutsstöd, möjlighet att förutspå risker så att förebyggande insatser kan genomföras. Individuell vårdplanering och optimerad kvalitet i olika vårdprocesser blir möjliga.</a:t>
            </a:r>
          </a:p>
          <a:p>
            <a:r>
              <a:rPr lang="sv-SE" sz="1400" dirty="0">
                <a:solidFill>
                  <a:schemeClr val="bg1"/>
                </a:solidFill>
              </a:rPr>
              <a:t>Patienternas roll förändras med ökad tillgång till data från passiv mottagare till involverad i sin egen vård.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Ger möjlighet att följa upp och jämföra vårdens effekter samt skapa och sprida ny kunskap – modern kunskapsstyrning.</a:t>
            </a:r>
          </a:p>
          <a:p>
            <a:r>
              <a:rPr lang="sv-SE" sz="1400" dirty="0">
                <a:solidFill>
                  <a:schemeClr val="bg1"/>
                </a:solidFill>
              </a:rPr>
              <a:t>Möjliga miljardbesparingar genom digitalisering. 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6A483C6D-7F50-DA44-AC06-85E59AC0238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631259" y="2159000"/>
            <a:ext cx="4606717" cy="39370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Stora utmaningar med patientdata, svår att analysera och känslig. Den personliga integriteten måste respekteras.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Komplexa strukturer med data som hanteras och ägs av en mängd olika aktörer, offentliga, kommersiella och patientorganisationer.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Kräver stora investeringar och stora förändringar av arbetssätt.</a:t>
            </a:r>
          </a:p>
          <a:p>
            <a:r>
              <a:rPr lang="sv-SE" sz="1400" dirty="0">
                <a:solidFill>
                  <a:schemeClr val="bg1"/>
                </a:solidFill>
              </a:rPr>
              <a:t>Kräver moderniserad lagstiftning. </a:t>
            </a:r>
          </a:p>
          <a:p>
            <a:pPr marL="0" indent="0">
              <a:buNone/>
            </a:pPr>
            <a:endParaRPr lang="sv-SE" sz="1600" dirty="0">
              <a:solidFill>
                <a:schemeClr val="bg1"/>
              </a:solidFill>
            </a:endParaRPr>
          </a:p>
          <a:p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09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8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8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2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" grpId="0"/>
      <p:bldP spid="11" grpId="0"/>
      <p:bldP spid="6" grpId="0" uiExpand="1"/>
      <p:bldP spid="8" grpId="0"/>
      <p:bldP spid="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889091"/>
          </a:xfrm>
          <a:prstGeom prst="homePlat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1" y="949234"/>
            <a:ext cx="6095999" cy="889091"/>
          </a:xfrm>
          <a:prstGeom prst="homePlat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259" y="1199366"/>
            <a:ext cx="5029967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Precisionsmedicin är framtiden…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5115458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men vem får de stora vinsterna?</a:t>
            </a:r>
          </a:p>
        </p:txBody>
      </p:sp>
      <p:pic>
        <p:nvPicPr>
          <p:cNvPr id="3" name="Bildobjekt 2" descr="En bild som visar skärmbild&#10;&#10;Automatiskt genererad beskrivning">
            <a:extLst>
              <a:ext uri="{FF2B5EF4-FFF2-40B4-BE49-F238E27FC236}">
                <a16:creationId xmlns:a16="http://schemas.microsoft.com/office/drawing/2014/main" id="{68FDEDDA-12BE-1046-9FDD-56C2943C6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263" y="2212491"/>
            <a:ext cx="6871472" cy="432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1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1" y="949234"/>
            <a:ext cx="6095999" cy="889091"/>
          </a:xfrm>
          <a:prstGeom prst="homePlat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FA21170F-6F75-B943-BE56-080F4A28B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851" y="2159000"/>
            <a:ext cx="4609325" cy="39370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Gentest i kombination med patientdata ger en individualiserad behandling med mesta möjliga effekt, minsta risk för biverkningar och minskade kostnader.</a:t>
            </a:r>
          </a:p>
          <a:p>
            <a:r>
              <a:rPr lang="sv-SE" sz="1400" dirty="0">
                <a:solidFill>
                  <a:schemeClr val="bg1"/>
                </a:solidFill>
              </a:rPr>
              <a:t>Bättre diagnostik </a:t>
            </a:r>
            <a:r>
              <a:rPr lang="sv-SE" sz="1400" dirty="0">
                <a:solidFill>
                  <a:schemeClr val="bg1"/>
                </a:solidFill>
                <a:sym typeface="Wingdings" pitchFamily="2" charset="2"/>
              </a:rPr>
              <a:t> tidigt bedöma risk för sjukdom och kunna förebygga. </a:t>
            </a:r>
          </a:p>
          <a:p>
            <a:r>
              <a:rPr lang="sv-SE" sz="1400" dirty="0">
                <a:solidFill>
                  <a:schemeClr val="bg1"/>
                </a:solidFill>
                <a:sym typeface="Wingdings" pitchFamily="2" charset="2"/>
              </a:rPr>
              <a:t>Snabbast utveckling inom cancer-området, ny förståelse och kunskap om hur cancer uppkommer.</a:t>
            </a:r>
          </a:p>
          <a:p>
            <a:r>
              <a:rPr lang="sv-SE" sz="1400" dirty="0">
                <a:solidFill>
                  <a:schemeClr val="bg1"/>
                </a:solidFill>
                <a:sym typeface="Wingdings" pitchFamily="2" charset="2"/>
              </a:rPr>
              <a:t>Nya produkter utvecklas som kommer revolutionera synen på kvalitet, ställa rätt diagnos och ge skräddarsydd behandling. </a:t>
            </a:r>
            <a:endParaRPr lang="sv-SE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E0850C-F610-2E46-B10E-DB30496B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259" y="1199366"/>
            <a:ext cx="5029967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Precisionsmedicin är framtiden…</a:t>
            </a: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95D109B4-D2C0-D841-B28F-D92B1CE3DAC9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5115458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men vem får de stora vinsterna?</a:t>
            </a:r>
          </a:p>
        </p:txBody>
      </p:sp>
    </p:spTree>
    <p:extLst>
      <p:ext uri="{BB962C8B-B14F-4D97-AF65-F5344CB8AC3E}">
        <p14:creationId xmlns:p14="http://schemas.microsoft.com/office/powerpoint/2010/main" val="375951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FA21170F-6F75-B943-BE56-080F4A28B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851" y="2159000"/>
            <a:ext cx="4609325" cy="39370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Gentest i kombination med patientdata ger en individualiserad behandling med mesta möjliga effekt, minsta risk för biverkningar och minskade kostnader.</a:t>
            </a:r>
          </a:p>
          <a:p>
            <a:r>
              <a:rPr lang="sv-SE" sz="1400" dirty="0">
                <a:solidFill>
                  <a:schemeClr val="bg1"/>
                </a:solidFill>
              </a:rPr>
              <a:t>Bättre diagnostik </a:t>
            </a:r>
            <a:r>
              <a:rPr lang="sv-SE" sz="1400" dirty="0">
                <a:solidFill>
                  <a:schemeClr val="bg1"/>
                </a:solidFill>
                <a:sym typeface="Wingdings" pitchFamily="2" charset="2"/>
              </a:rPr>
              <a:t> tidigt bedöma risk för sjukdom och kunna förebygga. </a:t>
            </a:r>
          </a:p>
          <a:p>
            <a:r>
              <a:rPr lang="sv-SE" sz="1400" dirty="0">
                <a:solidFill>
                  <a:schemeClr val="bg1"/>
                </a:solidFill>
                <a:sym typeface="Wingdings" pitchFamily="2" charset="2"/>
              </a:rPr>
              <a:t>Snabbast utveckling inom cancer-området, ny förståelse och kunskap om hur cancer uppkommer.</a:t>
            </a:r>
          </a:p>
          <a:p>
            <a:r>
              <a:rPr lang="sv-SE" sz="1400" dirty="0">
                <a:solidFill>
                  <a:schemeClr val="bg1"/>
                </a:solidFill>
                <a:sym typeface="Wingdings" pitchFamily="2" charset="2"/>
              </a:rPr>
              <a:t>Nya produkter utvecklas som kommer revolutionera synen på kvalitet, ställa rätt diagnos och ge skräddarsydd behandling. 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6A483C6D-7F50-DA44-AC06-85E59AC0238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631259" y="2159000"/>
            <a:ext cx="4606717" cy="39370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Möjligheterna med precisionsmedicin är stora men förändringen kräver omfattande förändringar i vårdens arbetssätt och digitala verktyg som stöder både vårdgivare och patienter.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Stora skillnader redan nu mellan aktuell kunskap om hur vi </a:t>
            </a:r>
            <a:r>
              <a:rPr lang="sv-SE" sz="1400" i="1" dirty="0">
                <a:solidFill>
                  <a:schemeClr val="bg1"/>
                </a:solidFill>
              </a:rPr>
              <a:t>bör</a:t>
            </a:r>
            <a:r>
              <a:rPr lang="sv-SE" sz="1400" dirty="0">
                <a:solidFill>
                  <a:schemeClr val="bg1"/>
                </a:solidFill>
              </a:rPr>
              <a:t> individualisera behandlingar, t ex utifrån patienternas samsjuklighet och njurfunktion, och vad som de facto sker.</a:t>
            </a:r>
          </a:p>
          <a:p>
            <a:r>
              <a:rPr lang="sv-SE" sz="1400" dirty="0">
                <a:solidFill>
                  <a:schemeClr val="bg1"/>
                </a:solidFill>
              </a:rPr>
              <a:t>Stora investeringar behövd, men vinsten är inte alltid ekonomisk och hamnar inte nödvändigtvis hos den som investerar.</a:t>
            </a:r>
          </a:p>
          <a:p>
            <a:r>
              <a:rPr lang="sv-SE" sz="1400" dirty="0">
                <a:solidFill>
                  <a:schemeClr val="bg1"/>
                </a:solidFill>
              </a:rPr>
              <a:t>Kommer vi ha råd att erbjuda alla som behöver precisionsmedicin?</a:t>
            </a:r>
          </a:p>
          <a:p>
            <a:pPr marL="0" indent="0">
              <a:buNone/>
            </a:pPr>
            <a:endParaRPr lang="sv-SE" sz="1600" dirty="0">
              <a:solidFill>
                <a:schemeClr val="bg1"/>
              </a:solidFill>
            </a:endParaRPr>
          </a:p>
          <a:p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35846484-8EE8-414B-90D5-AAA92EC39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259" y="1199366"/>
            <a:ext cx="5029967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Precisionsmedicin är framtiden…</a:t>
            </a:r>
          </a:p>
        </p:txBody>
      </p:sp>
      <p:sp>
        <p:nvSpPr>
          <p:cNvPr id="12" name="Title 6">
            <a:extLst>
              <a:ext uri="{FF2B5EF4-FFF2-40B4-BE49-F238E27FC236}">
                <a16:creationId xmlns:a16="http://schemas.microsoft.com/office/drawing/2014/main" id="{93BEF713-4A62-0B41-8181-1C085307016B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5115458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men vem får de stora vinsterna?</a:t>
            </a:r>
          </a:p>
        </p:txBody>
      </p:sp>
    </p:spTree>
    <p:extLst>
      <p:ext uri="{BB962C8B-B14F-4D97-AF65-F5344CB8AC3E}">
        <p14:creationId xmlns:p14="http://schemas.microsoft.com/office/powerpoint/2010/main" val="31581658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8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8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6" grpId="0" uiExpand="1"/>
      <p:bldP spid="8" grpId="0"/>
      <p:bldP spid="8" grpId="1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D0F702EB-4341-7941-AA37-A713BB89447A}"/>
              </a:ext>
            </a:extLst>
          </p:cNvPr>
          <p:cNvSpPr txBox="1">
            <a:spLocks/>
          </p:cNvSpPr>
          <p:nvPr/>
        </p:nvSpPr>
        <p:spPr bwMode="auto">
          <a:xfrm>
            <a:off x="8534401" y="237635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fld id="{B994E8D3-EB01-4B97-B7C9-9BC7CD4011D7}" type="datetime1">
              <a:rPr lang="sv-SE" smtClean="0"/>
              <a:pPr/>
              <a:t>2020-03-18</a:t>
            </a:fld>
            <a:endParaRPr lang="sv-SE"/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3CB16122-3FA7-2C43-A01E-41657C2E4897}"/>
              </a:ext>
            </a:extLst>
          </p:cNvPr>
          <p:cNvSpPr txBox="1">
            <a:spLocks/>
          </p:cNvSpPr>
          <p:nvPr/>
        </p:nvSpPr>
        <p:spPr bwMode="auto">
          <a:xfrm>
            <a:off x="8534401" y="655027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r>
              <a:rPr lang="sv-SE"/>
              <a:t>Organisation/Namn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FEF90D2B-710D-6348-A888-21FBAC547DF8}"/>
              </a:ext>
            </a:extLst>
          </p:cNvPr>
          <p:cNvSpPr txBox="1">
            <a:spLocks/>
          </p:cNvSpPr>
          <p:nvPr/>
        </p:nvSpPr>
        <p:spPr bwMode="auto">
          <a:xfrm>
            <a:off x="8534401" y="446332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fld id="{DDBEBB44-B4B5-45AD-87A9-3B8A569A17F0}" type="slidenum">
              <a:rPr lang="sv-SE" smtClean="0"/>
              <a:pPr/>
              <a:t>14</a:t>
            </a:fld>
            <a:endParaRPr lang="sv-SE"/>
          </a:p>
        </p:txBody>
      </p:sp>
      <p:sp>
        <p:nvSpPr>
          <p:cNvPr id="27" name="Rektangel 1">
            <a:extLst>
              <a:ext uri="{FF2B5EF4-FFF2-40B4-BE49-F238E27FC236}">
                <a16:creationId xmlns:a16="http://schemas.microsoft.com/office/drawing/2014/main" id="{1E5797B6-7456-0641-B8D4-38B263CD81A6}"/>
              </a:ext>
            </a:extLst>
          </p:cNvPr>
          <p:cNvSpPr/>
          <p:nvPr/>
        </p:nvSpPr>
        <p:spPr bwMode="auto">
          <a:xfrm>
            <a:off x="0" y="0"/>
            <a:ext cx="12192000" cy="949234"/>
          </a:xfrm>
          <a:prstGeom prst="rect">
            <a:avLst/>
          </a:prstGeom>
          <a:solidFill>
            <a:srgbClr val="E9E3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82012267-A550-9549-AD7D-6C4EFE2E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0206" y="297779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fld id="{07247E4C-788B-4A49-9CDC-725142477515}" type="datetime1">
              <a:rPr lang="sv-SE" smtClean="0"/>
              <a:pPr/>
              <a:t>2020-03-18</a:t>
            </a:fld>
            <a:endParaRPr lang="sv-SE" dirty="0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2DA67050-5BB9-AB4C-B0F9-1ACFA8792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1" y="446332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Verdana" pitchFamily="34" charset="0"/>
                <a:ea typeface="Geneva" pitchFamily="1" charset="-128"/>
                <a:cs typeface="+mn-cs"/>
              </a:defRPr>
            </a:lvl9pPr>
          </a:lstStyle>
          <a:p>
            <a:fld id="{65EAC295-B5BC-4B98-BE11-8B11DB9261CC}" type="slidenum">
              <a:rPr lang="sv-SE" smtClean="0"/>
              <a:pPr/>
              <a:t>14</a:t>
            </a:fld>
            <a:endParaRPr lang="sv-SE"/>
          </a:p>
        </p:txBody>
      </p:sp>
      <p:pic>
        <p:nvPicPr>
          <p:cNvPr id="31" name="Bild 3">
            <a:extLst>
              <a:ext uri="{FF2B5EF4-FFF2-40B4-BE49-F238E27FC236}">
                <a16:creationId xmlns:a16="http://schemas.microsoft.com/office/drawing/2014/main" id="{1A7739AD-431B-6143-9BAD-C82A2BE16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2643" y="287739"/>
            <a:ext cx="1997319" cy="357545"/>
          </a:xfrm>
          <a:prstGeom prst="rect">
            <a:avLst/>
          </a:prstGeom>
        </p:spPr>
      </p:pic>
      <p:grpSp>
        <p:nvGrpSpPr>
          <p:cNvPr id="32" name="Grupp 2">
            <a:extLst>
              <a:ext uri="{FF2B5EF4-FFF2-40B4-BE49-F238E27FC236}">
                <a16:creationId xmlns:a16="http://schemas.microsoft.com/office/drawing/2014/main" id="{67AADB20-BAA8-AB4D-9AAC-61D761480AD5}"/>
              </a:ext>
            </a:extLst>
          </p:cNvPr>
          <p:cNvGrpSpPr/>
          <p:nvPr/>
        </p:nvGrpSpPr>
        <p:grpSpPr>
          <a:xfrm>
            <a:off x="12047537" y="3175"/>
            <a:ext cx="144463" cy="788988"/>
            <a:chOff x="12047537" y="3175"/>
            <a:chExt cx="144463" cy="788988"/>
          </a:xfrm>
        </p:grpSpPr>
        <p:sp>
          <p:nvSpPr>
            <p:cNvPr id="33" name="Rectangle 30">
              <a:extLst>
                <a:ext uri="{FF2B5EF4-FFF2-40B4-BE49-F238E27FC236}">
                  <a16:creationId xmlns:a16="http://schemas.microsoft.com/office/drawing/2014/main" id="{DE120B0D-D818-5D43-A60E-646A67BB09D5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3175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4" name="Rectangle 31">
              <a:extLst>
                <a:ext uri="{FF2B5EF4-FFF2-40B4-BE49-F238E27FC236}">
                  <a16:creationId xmlns:a16="http://schemas.microsoft.com/office/drawing/2014/main" id="{2D3BA697-F721-D54C-B4F3-FB3159471CDB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22225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5" name="Rectangle 32">
              <a:extLst>
                <a:ext uri="{FF2B5EF4-FFF2-40B4-BE49-F238E27FC236}">
                  <a16:creationId xmlns:a16="http://schemas.microsoft.com/office/drawing/2014/main" id="{0502076E-816C-1547-9E83-8D713EDB596E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434975"/>
              <a:ext cx="144463" cy="14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6" name="Rectangle 33">
              <a:extLst>
                <a:ext uri="{FF2B5EF4-FFF2-40B4-BE49-F238E27FC236}">
                  <a16:creationId xmlns:a16="http://schemas.microsoft.com/office/drawing/2014/main" id="{FADF43E3-36A0-E948-BA7F-33ED8CA64435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64770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C0DF8260-4BE7-4F12-889B-3CCEFDA1A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3965893"/>
            <a:ext cx="10363200" cy="788101"/>
          </a:xfrm>
        </p:spPr>
        <p:txBody>
          <a:bodyPr/>
          <a:lstStyle/>
          <a:p>
            <a:r>
              <a:rPr lang="sv-SE" sz="4400" b="1" spc="200" dirty="0">
                <a:solidFill>
                  <a:schemeClr val="bg1"/>
                </a:solidFill>
              </a:rPr>
              <a:t>KUNSKAPSSTYRNING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FB36B0A-2C39-214C-9701-24060C99A1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43" y="1339469"/>
            <a:ext cx="1743456" cy="1743456"/>
          </a:xfrm>
          <a:prstGeom prst="rect">
            <a:avLst/>
          </a:prstGeom>
        </p:spPr>
      </p:pic>
      <p:sp>
        <p:nvSpPr>
          <p:cNvPr id="21" name="Title 6">
            <a:extLst>
              <a:ext uri="{FF2B5EF4-FFF2-40B4-BE49-F238E27FC236}">
                <a16:creationId xmlns:a16="http://schemas.microsoft.com/office/drawing/2014/main" id="{84507F60-DED7-274D-AA71-EABFFD7905E7}"/>
              </a:ext>
            </a:extLst>
          </p:cNvPr>
          <p:cNvSpPr txBox="1">
            <a:spLocks/>
          </p:cNvSpPr>
          <p:nvPr/>
        </p:nvSpPr>
        <p:spPr bwMode="auto">
          <a:xfrm>
            <a:off x="463296" y="3965893"/>
            <a:ext cx="6083808" cy="1863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sv-SE" sz="1800" kern="0" spc="300" dirty="0"/>
              <a:t>PERSPEKTIVRAPPORT</a:t>
            </a:r>
            <a:endParaRPr lang="sv-SE" sz="3200" kern="0" spc="300" dirty="0"/>
          </a:p>
          <a:p>
            <a:pPr algn="l">
              <a:lnSpc>
                <a:spcPct val="90000"/>
              </a:lnSpc>
            </a:pPr>
            <a:r>
              <a:rPr lang="sv-SE" sz="3200" b="1" kern="0" spc="300" dirty="0"/>
              <a:t>Hälso- och sjukvårdens kvalitet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C077D6-A90C-0C4C-AECA-4D3DA9F00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A088CD-CCDE-49E5-84E6-67161CD99BDA}" type="slidenum">
              <a:rPr lang="sv-SE" smtClean="0"/>
              <a:pPr/>
              <a:t>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AED5131-566E-9442-83A6-34433125B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Hälso- och sjukvårdsförvaltningen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10DE1ED3-954A-4FBA-8576-8E0B7E4F3B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263" y="949226"/>
            <a:ext cx="4847749" cy="590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58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889091"/>
          </a:xfrm>
          <a:prstGeom prst="homePlat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1" y="949234"/>
            <a:ext cx="6095999" cy="889091"/>
          </a:xfrm>
          <a:prstGeom prst="homePlat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2" y="1199366"/>
            <a:ext cx="4606374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Kvaliteten blir bättre…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4611200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men upplevs som sämre</a:t>
            </a: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91A2E46A-BA0B-9340-B296-A6FB35C74772}"/>
              </a:ext>
            </a:extLst>
          </p:cNvPr>
          <p:cNvSpPr txBox="1">
            <a:spLocks/>
          </p:cNvSpPr>
          <p:nvPr/>
        </p:nvSpPr>
        <p:spPr bwMode="auto">
          <a:xfrm>
            <a:off x="1799959" y="2088457"/>
            <a:ext cx="8702040" cy="140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pPr>
              <a:lnSpc>
                <a:spcPct val="90000"/>
              </a:lnSpc>
            </a:pPr>
            <a:endParaRPr lang="sv-SE" sz="1800" kern="0" spc="300" dirty="0"/>
          </a:p>
          <a:p>
            <a:pPr algn="l">
              <a:lnSpc>
                <a:spcPct val="90000"/>
              </a:lnSpc>
            </a:pPr>
            <a:endParaRPr lang="sv-SE" sz="1800" kern="0" spc="300" dirty="0"/>
          </a:p>
          <a:p>
            <a:pPr algn="l">
              <a:lnSpc>
                <a:spcPct val="90000"/>
              </a:lnSpc>
            </a:pPr>
            <a:endParaRPr lang="sv-SE" sz="1800" kern="0" spc="300" dirty="0"/>
          </a:p>
          <a:p>
            <a:pPr algn="l">
              <a:lnSpc>
                <a:spcPct val="90000"/>
              </a:lnSpc>
            </a:pPr>
            <a:endParaRPr lang="sv-SE" sz="1800" kern="0" spc="300" dirty="0">
              <a:latin typeface="+mn-lt"/>
            </a:endParaRPr>
          </a:p>
          <a:p>
            <a:pPr marL="457200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sz="1800" kern="0" spc="300" dirty="0">
              <a:latin typeface="+mn-lt"/>
            </a:endParaRPr>
          </a:p>
          <a:p>
            <a:pPr algn="l">
              <a:lnSpc>
                <a:spcPct val="90000"/>
              </a:lnSpc>
            </a:pPr>
            <a:endParaRPr lang="sv-SE" sz="1800" kern="0" spc="300" dirty="0">
              <a:solidFill>
                <a:schemeClr val="tx1"/>
              </a:solidFill>
              <a:latin typeface="+mn-lt"/>
            </a:endParaRP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sz="1800" kern="0" spc="300" dirty="0">
              <a:solidFill>
                <a:schemeClr val="tx1"/>
              </a:solidFill>
              <a:latin typeface="+mn-lt"/>
            </a:endParaRPr>
          </a:p>
          <a:p>
            <a:pPr marL="457200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sz="3200" kern="0" spc="300" dirty="0"/>
          </a:p>
        </p:txBody>
      </p:sp>
    </p:spTree>
    <p:extLst>
      <p:ext uri="{BB962C8B-B14F-4D97-AF65-F5344CB8AC3E}">
        <p14:creationId xmlns:p14="http://schemas.microsoft.com/office/powerpoint/2010/main" val="353788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1" y="949234"/>
            <a:ext cx="6095999" cy="889091"/>
          </a:xfrm>
          <a:prstGeom prst="homePlat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2" y="1199366"/>
            <a:ext cx="4606374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Kvaliteten blir bättre…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4611200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men upplevs som sämre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FA21170F-6F75-B943-BE56-080F4A28B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851" y="2159000"/>
            <a:ext cx="4609325" cy="42418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Kunskapsutvecklingen i samhället, den digitala utvecklingen och en förändrad patientroll ökar kvaliteten och patientsäkerheten.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Vassare beslutsstöd integrerade med vårdinformationssystem underlättar diagnos och hänvisning till rätt vårdform.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Individbaserade behandlingar, precisionsmedicin, medicintekniska produkter och läkemedel bidrar till en bättre och mer effektiv vård.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Tillgången på digital information kan leda till bättre prevention, ökad trygghet och kontinuitet för den enskilda patienten som kan bli mer delaktighet i vård och behandling. </a:t>
            </a:r>
          </a:p>
        </p:txBody>
      </p:sp>
    </p:spTree>
    <p:extLst>
      <p:ext uri="{BB962C8B-B14F-4D97-AF65-F5344CB8AC3E}">
        <p14:creationId xmlns:p14="http://schemas.microsoft.com/office/powerpoint/2010/main" val="1038037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2" y="1199366"/>
            <a:ext cx="4606374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Kvaliteten blir bättre…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4611200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men upplevs som sämre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6A483C6D-7F50-DA44-AC06-85E59AC0238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631259" y="2159000"/>
            <a:ext cx="4606717" cy="39370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Både befolkningens och vårdgivarnas förväntningar på vården ökar (snabbare än vad vården kan leverera).</a:t>
            </a:r>
          </a:p>
          <a:p>
            <a:r>
              <a:rPr lang="sv-SE" sz="1400" dirty="0">
                <a:solidFill>
                  <a:schemeClr val="bg1"/>
                </a:solidFill>
              </a:rPr>
              <a:t>Data om vårdens kvalitet och effektivitet finns tillgänglig. Bristerna blir synliga för många.</a:t>
            </a:r>
          </a:p>
          <a:p>
            <a:r>
              <a:rPr lang="sv-SE" sz="1400" dirty="0">
                <a:solidFill>
                  <a:schemeClr val="bg1"/>
                </a:solidFill>
              </a:rPr>
              <a:t>Kraven på tillgänglighet, kontinuitet, patient-säkerhet, effektivitet och individanpassning ökar snabbt och hälso- och sjukvården förmår inte, kan inte eller har inte resurser för att möta de ökade kraven.</a:t>
            </a:r>
          </a:p>
          <a:p>
            <a:r>
              <a:rPr lang="sv-SE" sz="1400" dirty="0">
                <a:solidFill>
                  <a:schemeClr val="bg1"/>
                </a:solidFill>
              </a:rPr>
              <a:t>Resultatet är att förtroendet för den gemensamt finansierade vården riskerar minska. Kan leda till minskad vilja att finansiera vården via skatten. </a:t>
            </a:r>
          </a:p>
          <a:p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CEEEB66F-6E86-C041-8AD7-D02197159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851" y="2159000"/>
            <a:ext cx="4609325" cy="42418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Kunskapsutvecklingen i samhället, den digitala utvecklingen och en förändrad patientroll ökar kvaliteten och patientsäkerheten.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Vassare beslutsstöd integrerade med vårdinformationssystem underlättar diagnos och hänvisning till rätt vårdform.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Individbaserade behandlingar, precisionsmedicin, medicintekniska produkter och läkemedel bidrar till en bättre och mer effektiv vård.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Tillgången på digital information kan leda till bättre prevention, ökad trygghet och kontinuitet för den enskilda patienten som kan bli mer delaktighet i vård och behandling. </a:t>
            </a:r>
          </a:p>
        </p:txBody>
      </p:sp>
    </p:spTree>
    <p:extLst>
      <p:ext uri="{BB962C8B-B14F-4D97-AF65-F5344CB8AC3E}">
        <p14:creationId xmlns:p14="http://schemas.microsoft.com/office/powerpoint/2010/main" val="22461942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8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2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8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" grpId="0"/>
      <p:bldP spid="11" grpId="0"/>
      <p:bldP spid="8" grpId="0"/>
      <p:bldP spid="8" grpId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889091"/>
          </a:xfrm>
          <a:prstGeom prst="homePlat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1" y="949234"/>
            <a:ext cx="6095999" cy="889091"/>
          </a:xfrm>
          <a:prstGeom prst="homePlat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2" y="1199366"/>
            <a:ext cx="4606374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Ökad kvalitet…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5091982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men svåra målkonflikter</a:t>
            </a: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91A2E46A-BA0B-9340-B296-A6FB35C74772}"/>
              </a:ext>
            </a:extLst>
          </p:cNvPr>
          <p:cNvSpPr txBox="1">
            <a:spLocks/>
          </p:cNvSpPr>
          <p:nvPr/>
        </p:nvSpPr>
        <p:spPr bwMode="auto">
          <a:xfrm>
            <a:off x="1799959" y="2088457"/>
            <a:ext cx="8702040" cy="140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pPr>
              <a:lnSpc>
                <a:spcPct val="90000"/>
              </a:lnSpc>
            </a:pPr>
            <a:endParaRPr lang="sv-SE" sz="1800" kern="0" spc="300" dirty="0"/>
          </a:p>
          <a:p>
            <a:pPr algn="l">
              <a:lnSpc>
                <a:spcPct val="90000"/>
              </a:lnSpc>
            </a:pPr>
            <a:endParaRPr lang="sv-SE" sz="1800" kern="0" spc="300" dirty="0"/>
          </a:p>
          <a:p>
            <a:pPr algn="l">
              <a:lnSpc>
                <a:spcPct val="90000"/>
              </a:lnSpc>
            </a:pPr>
            <a:endParaRPr lang="sv-SE" sz="1800" kern="0" spc="300" dirty="0"/>
          </a:p>
          <a:p>
            <a:pPr algn="l">
              <a:lnSpc>
                <a:spcPct val="90000"/>
              </a:lnSpc>
            </a:pPr>
            <a:endParaRPr lang="sv-SE" sz="1800" kern="0" spc="300" dirty="0">
              <a:latin typeface="+mn-lt"/>
            </a:endParaRPr>
          </a:p>
          <a:p>
            <a:pPr marL="457200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sz="1800" kern="0" spc="300" dirty="0">
              <a:latin typeface="+mn-lt"/>
            </a:endParaRPr>
          </a:p>
          <a:p>
            <a:pPr algn="l">
              <a:lnSpc>
                <a:spcPct val="90000"/>
              </a:lnSpc>
            </a:pPr>
            <a:endParaRPr lang="sv-SE" sz="1800" kern="0" spc="300" dirty="0">
              <a:solidFill>
                <a:schemeClr val="tx1"/>
              </a:solidFill>
              <a:latin typeface="+mn-lt"/>
            </a:endParaRP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sz="1800" kern="0" spc="300" dirty="0">
              <a:solidFill>
                <a:schemeClr val="tx1"/>
              </a:solidFill>
              <a:latin typeface="+mn-lt"/>
            </a:endParaRPr>
          </a:p>
          <a:p>
            <a:pPr marL="457200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sz="3200" kern="0" spc="300" dirty="0"/>
          </a:p>
        </p:txBody>
      </p:sp>
    </p:spTree>
    <p:extLst>
      <p:ext uri="{BB962C8B-B14F-4D97-AF65-F5344CB8AC3E}">
        <p14:creationId xmlns:p14="http://schemas.microsoft.com/office/powerpoint/2010/main" val="54775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1" y="949234"/>
            <a:ext cx="6095999" cy="889091"/>
          </a:xfrm>
          <a:prstGeom prst="homePlat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2" y="1199366"/>
            <a:ext cx="4606374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Ökad kvalitet…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4611200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men </a:t>
            </a:r>
            <a:r>
              <a:rPr lang="sv-SE" sz="2400" strike="sngStrike" kern="0" dirty="0">
                <a:solidFill>
                  <a:schemeClr val="bg1"/>
                </a:solidFill>
              </a:rPr>
              <a:t>svåra </a:t>
            </a:r>
            <a:r>
              <a:rPr lang="sv-SE" sz="2400" kern="0" dirty="0">
                <a:solidFill>
                  <a:schemeClr val="bg1"/>
                </a:solidFill>
              </a:rPr>
              <a:t>målkonflikter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FA21170F-6F75-B943-BE56-080F4A28B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851" y="2159000"/>
            <a:ext cx="4609325" cy="39370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Kunskapsutvecklingen i samhället, den digitala utvecklingen och en förändrad patientroll ökar kvaliteten och patientsäkerheten.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Vassare beslutsstöd integrerade med vårdinformationssystem underlättar diagnos och hänvisning till rätt vårdform.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Individbaserade behandlingar, precisions-medicin, medicintekniska produkter och läke-medel bidrar till en bättre och mer effektiv vård.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Tillgången på digital information kan leda till bättre prevention, ökad trygghet och kontinuitet för den enskilda patienten som kan bli mer delaktighet i vård och behandling. </a:t>
            </a:r>
          </a:p>
        </p:txBody>
      </p:sp>
    </p:spTree>
    <p:extLst>
      <p:ext uri="{BB962C8B-B14F-4D97-AF65-F5344CB8AC3E}">
        <p14:creationId xmlns:p14="http://schemas.microsoft.com/office/powerpoint/2010/main" val="19521681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1" y="968919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2" y="1199366"/>
            <a:ext cx="4606374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Ökad kvalitet…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4611200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men </a:t>
            </a:r>
            <a:r>
              <a:rPr lang="sv-SE" sz="2400" strike="sngStrike" kern="0" dirty="0">
                <a:solidFill>
                  <a:schemeClr val="bg1"/>
                </a:solidFill>
              </a:rPr>
              <a:t>svåra </a:t>
            </a:r>
            <a:r>
              <a:rPr lang="sv-SE" sz="2400" kern="0" dirty="0">
                <a:solidFill>
                  <a:schemeClr val="bg1"/>
                </a:solidFill>
              </a:rPr>
              <a:t>målkonflikter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6A483C6D-7F50-DA44-AC06-85E59AC0238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631259" y="2159000"/>
            <a:ext cx="5154341" cy="3937000"/>
          </a:xfrm>
        </p:spPr>
        <p:txBody>
          <a:bodyPr/>
          <a:lstStyle/>
          <a:p>
            <a:r>
              <a:rPr lang="sv-SE" sz="1400" b="1" dirty="0">
                <a:solidFill>
                  <a:schemeClr val="bg1"/>
                </a:solidFill>
              </a:rPr>
              <a:t>Individanpassad vård vs effektiv vård. </a:t>
            </a:r>
            <a:r>
              <a:rPr lang="sv-SE" sz="1400" dirty="0">
                <a:solidFill>
                  <a:schemeClr val="bg1"/>
                </a:solidFill>
              </a:rPr>
              <a:t>Små mottagningar är bättre på att ge vård som motsvarar patientens förväntningar. Större mottagningar har stordriftsfördelar, högre effektivitet och mindre varierade kvalitetsutfall.</a:t>
            </a:r>
          </a:p>
          <a:p>
            <a:r>
              <a:rPr lang="sv-SE" sz="1400" b="1" dirty="0">
                <a:solidFill>
                  <a:schemeClr val="bg1"/>
                </a:solidFill>
              </a:rPr>
              <a:t>Kunskapsbaserad vård vs jämlik. </a:t>
            </a:r>
            <a:r>
              <a:rPr lang="sv-SE" sz="1400" dirty="0">
                <a:solidFill>
                  <a:schemeClr val="bg1"/>
                </a:solidFill>
              </a:rPr>
              <a:t>Precisionsmedicin och tillgången på nya dyra behandlingar gör det möjligt att rädda liv och förbättra livskvaliteten men kommer samhället ha råd att erbjuda detta för alla?</a:t>
            </a:r>
          </a:p>
          <a:p>
            <a:r>
              <a:rPr lang="sv-SE" sz="1400" b="1" dirty="0">
                <a:solidFill>
                  <a:schemeClr val="bg1"/>
                </a:solidFill>
              </a:rPr>
              <a:t>Tillgänglig vård vs kunskapsbaserad. </a:t>
            </a:r>
            <a:r>
              <a:rPr lang="sv-SE" sz="1400" dirty="0">
                <a:solidFill>
                  <a:schemeClr val="bg1"/>
                </a:solidFill>
              </a:rPr>
              <a:t>Hög tillgänglighet påverkar förtroendet för vården men konkurrens och valfrihet kan leda till överkonsumtion av vård och vårdgivare som erbjuder vård som inte är medicinskt ändamålsenlig.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67F7DB9A-3EEE-AF48-89F8-37DFB4F27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851" y="2159000"/>
            <a:ext cx="4609325" cy="39370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Kunskapsutvecklingen i samhället, den digitala utvecklingen och en förändrad patientroll ökar kvaliteten och patientsäkerheten.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Vassare beslutsstöd integrerade med vårdinformationssystem underlättar diagnos och hänvisning till rätt vårdform.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Individbaserade behandlingar, precisions-medicin, medicintekniska produkter och läke-medel bidrar till en bättre och mer effektiv vård.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Tillgången på digital information kan leda till bättre prevention, ökad trygghet och kontinuitet för den enskilda patienten som kan bli mer delaktighet i vård och behandling. </a:t>
            </a:r>
          </a:p>
        </p:txBody>
      </p:sp>
    </p:spTree>
    <p:extLst>
      <p:ext uri="{BB962C8B-B14F-4D97-AF65-F5344CB8AC3E}">
        <p14:creationId xmlns:p14="http://schemas.microsoft.com/office/powerpoint/2010/main" val="29757479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8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2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8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" grpId="0"/>
      <p:bldP spid="11" grpId="0"/>
      <p:bldP spid="8" grpId="0"/>
      <p:bldP spid="8" grpId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skärmbild&#10;&#10;Automatiskt genererad beskrivning">
            <a:extLst>
              <a:ext uri="{FF2B5EF4-FFF2-40B4-BE49-F238E27FC236}">
                <a16:creationId xmlns:a16="http://schemas.microsoft.com/office/drawing/2014/main" id="{470CD7BB-A9DE-6A4D-B09B-9E30B2899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250" y="2199117"/>
            <a:ext cx="8563052" cy="4249540"/>
          </a:xfrm>
          <a:prstGeom prst="rect">
            <a:avLst/>
          </a:prstGeom>
        </p:spPr>
      </p:pic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889091"/>
          </a:xfrm>
          <a:prstGeom prst="homePlat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1" y="949234"/>
            <a:ext cx="6095999" cy="889091"/>
          </a:xfrm>
          <a:prstGeom prst="homePlat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2" y="1199366"/>
            <a:ext cx="4606374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Big Data ökar kvaliteten…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6" y="1199366"/>
            <a:ext cx="4825526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klarar vi kraven på integritet?</a:t>
            </a:r>
          </a:p>
        </p:txBody>
      </p:sp>
    </p:spTree>
    <p:extLst>
      <p:ext uri="{BB962C8B-B14F-4D97-AF65-F5344CB8AC3E}">
        <p14:creationId xmlns:p14="http://schemas.microsoft.com/office/powerpoint/2010/main" val="25532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B61301-FE15-254C-99DD-8430E256E58C}"/>
              </a:ext>
            </a:extLst>
          </p:cNvPr>
          <p:cNvSpPr/>
          <p:nvPr/>
        </p:nvSpPr>
        <p:spPr bwMode="auto">
          <a:xfrm>
            <a:off x="0" y="949234"/>
            <a:ext cx="6095999" cy="5908766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675727AD-120A-3748-BCAC-8F799C148D80}"/>
              </a:ext>
            </a:extLst>
          </p:cNvPr>
          <p:cNvSpPr/>
          <p:nvPr/>
        </p:nvSpPr>
        <p:spPr bwMode="auto">
          <a:xfrm flipH="1">
            <a:off x="6096001" y="949234"/>
            <a:ext cx="6095999" cy="889091"/>
          </a:xfrm>
          <a:prstGeom prst="homePlat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345BC71-A2ED-BD4E-94F2-B169714CB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2" y="1199366"/>
            <a:ext cx="4606374" cy="543191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Big Data ökar kvaliteten…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A406A3B5-1495-EE46-B1F6-5A474D48B7F9}"/>
              </a:ext>
            </a:extLst>
          </p:cNvPr>
          <p:cNvSpPr txBox="1">
            <a:spLocks/>
          </p:cNvSpPr>
          <p:nvPr/>
        </p:nvSpPr>
        <p:spPr bwMode="auto">
          <a:xfrm>
            <a:off x="6626775" y="1199366"/>
            <a:ext cx="4959341" cy="54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r>
              <a:rPr lang="sv-SE" sz="2400" kern="0" dirty="0">
                <a:solidFill>
                  <a:schemeClr val="bg1"/>
                </a:solidFill>
              </a:rPr>
              <a:t>klarar vi kraven på integritet?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FA21170F-6F75-B943-BE56-080F4A28B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851" y="2159000"/>
            <a:ext cx="4609325" cy="3937000"/>
          </a:xfrm>
        </p:spPr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Big Data och AI kommer ge vården helt nya möjligheter; nya beslutsstöd, möjlighet att förutspå risker så att förebyggande insatser kan genomföras. Individuell vårdplanering och optimerad kvalitet i olika vårdprocesser blir möjliga.</a:t>
            </a:r>
          </a:p>
          <a:p>
            <a:r>
              <a:rPr lang="sv-SE" sz="1400" dirty="0">
                <a:solidFill>
                  <a:schemeClr val="bg1"/>
                </a:solidFill>
              </a:rPr>
              <a:t>Patienternas roll förändras med ökad tillgång till data från passiv mottagare till involverad i sin egen vård.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Ger möjlighet att följa upp och jämföra vårdens effekter samt skapa och sprida ny kunskap – modern kunskapsstyrning.</a:t>
            </a:r>
          </a:p>
          <a:p>
            <a:r>
              <a:rPr lang="sv-SE" sz="1400" dirty="0">
                <a:solidFill>
                  <a:schemeClr val="bg1"/>
                </a:solidFill>
              </a:rPr>
              <a:t>Möjliga miljardbesparingar genom digitalisering. </a:t>
            </a:r>
          </a:p>
          <a:p>
            <a:pPr marL="0" indent="0">
              <a:buNone/>
            </a:pP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80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/>
    </p:bldLst>
  </p:timing>
</p:sld>
</file>

<file path=ppt/theme/theme1.xml><?xml version="1.0" encoding="utf-8"?>
<a:theme xmlns:a="http://schemas.openxmlformats.org/drawingml/2006/main" name="Standardformgivning">
  <a:themeElements>
    <a:clrScheme name="SLL">
      <a:dk1>
        <a:srgbClr val="000000"/>
      </a:dk1>
      <a:lt1>
        <a:srgbClr val="FFFFFF"/>
      </a:lt1>
      <a:dk2>
        <a:srgbClr val="406618"/>
      </a:dk2>
      <a:lt2>
        <a:srgbClr val="78BE00"/>
      </a:lt2>
      <a:accent1>
        <a:srgbClr val="002D5A"/>
      </a:accent1>
      <a:accent2>
        <a:srgbClr val="00AEEF"/>
      </a:accent2>
      <a:accent3>
        <a:srgbClr val="9A0932"/>
      </a:accent3>
      <a:accent4>
        <a:srgbClr val="E1056D"/>
      </a:accent4>
      <a:accent5>
        <a:srgbClr val="EB9100"/>
      </a:accent5>
      <a:accent6>
        <a:srgbClr val="FFD400"/>
      </a:accent6>
      <a:hlink>
        <a:srgbClr val="034EA2"/>
      </a:hlink>
      <a:folHlink>
        <a:srgbClr val="034EA2"/>
      </a:folHlink>
    </a:clrScheme>
    <a:fontScheme name="Standardformgivning">
      <a:majorFont>
        <a:latin typeface="Verdana"/>
        <a:ea typeface="Geneva"/>
        <a:cs typeface=""/>
      </a:majorFont>
      <a:minorFont>
        <a:latin typeface="Verdana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rgbClr val="003468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ea typeface="Geneva" pitchFamily="1" charset="-128"/>
          </a:defRPr>
        </a:defPPr>
      </a:lstStyle>
    </a:spDef>
    <a:lnDef>
      <a:spPr bwMode="auto"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AEE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noAutofit/>
      </a:bodyPr>
      <a:lstStyle>
        <a:defPPr algn="l">
          <a:defRPr smtClean="0"/>
        </a:defPPr>
      </a:lstStyle>
    </a:tx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BAB0B9"/>
        </a:lt2>
        <a:accent1>
          <a:srgbClr val="003468"/>
        </a:accent1>
        <a:accent2>
          <a:srgbClr val="00AEEF"/>
        </a:accent2>
        <a:accent3>
          <a:srgbClr val="FFFFFF"/>
        </a:accent3>
        <a:accent4>
          <a:srgbClr val="000000"/>
        </a:accent4>
        <a:accent5>
          <a:srgbClr val="AAAEB9"/>
        </a:accent5>
        <a:accent6>
          <a:srgbClr val="009DD9"/>
        </a:accent6>
        <a:hlink>
          <a:srgbClr val="B30538"/>
        </a:hlink>
        <a:folHlink>
          <a:srgbClr val="E2001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-mall-bredformat-region-stockholm-vit till jonatan och jerker.potx" id="{80E714A1-7C46-468B-BD52-7CE0E230FD63}" vid="{C7A3CD8E-D63F-4420-AEDB-DE3522D2469C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Standardformgivning</Template>
  <TotalTime>9896</TotalTime>
  <Words>1338</Words>
  <Application>Microsoft Office PowerPoint</Application>
  <PresentationFormat>Bredbild</PresentationFormat>
  <Paragraphs>126</Paragraphs>
  <Slides>14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Geneva</vt:lpstr>
      <vt:lpstr>Verdana</vt:lpstr>
      <vt:lpstr>Wingdings</vt:lpstr>
      <vt:lpstr>Standardformgivning</vt:lpstr>
      <vt:lpstr>KUNSKAPSSTYRNING</vt:lpstr>
      <vt:lpstr>Kvaliteten blir bättre…</vt:lpstr>
      <vt:lpstr>Kvaliteten blir bättre…</vt:lpstr>
      <vt:lpstr>Kvaliteten blir bättre…</vt:lpstr>
      <vt:lpstr>Ökad kvalitet…</vt:lpstr>
      <vt:lpstr>Ökad kvalitet…</vt:lpstr>
      <vt:lpstr>Ökad kvalitet…</vt:lpstr>
      <vt:lpstr>Big Data ökar kvaliteten…</vt:lpstr>
      <vt:lpstr>Big Data ökar kvaliteten…</vt:lpstr>
      <vt:lpstr>Big Data ökar kvaliteten…</vt:lpstr>
      <vt:lpstr>Precisionsmedicin är framtiden…</vt:lpstr>
      <vt:lpstr>Precisionsmedicin är framtiden…</vt:lpstr>
      <vt:lpstr>Precisionsmedicin är framtiden…</vt:lpstr>
      <vt:lpstr>KUNSKAPSSTYRNING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Kunskapsstyrning</dc:title>
  <dc:subject/>
  <dc:creator>Region Stockholm</dc:creator>
  <cp:keywords/>
  <dc:description/>
  <cp:lastModifiedBy>Ann-Christine Berg</cp:lastModifiedBy>
  <cp:revision>218</cp:revision>
  <dcterms:created xsi:type="dcterms:W3CDTF">2019-11-01T08:50:54Z</dcterms:created>
  <dcterms:modified xsi:type="dcterms:W3CDTF">2020-03-18T14:56:00Z</dcterms:modified>
  <cp:category/>
</cp:coreProperties>
</file>