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sldIdLst>
    <p:sldId id="256" r:id="rId2"/>
    <p:sldId id="310" r:id="rId3"/>
    <p:sldId id="311" r:id="rId4"/>
    <p:sldId id="312" r:id="rId5"/>
    <p:sldId id="313" r:id="rId6"/>
    <p:sldId id="314" r:id="rId7"/>
    <p:sldId id="316" r:id="rId8"/>
    <p:sldId id="315" r:id="rId9"/>
    <p:sldId id="338" r:id="rId10"/>
    <p:sldId id="337" r:id="rId11"/>
    <p:sldId id="317" r:id="rId12"/>
    <p:sldId id="319" r:id="rId13"/>
    <p:sldId id="340" r:id="rId14"/>
    <p:sldId id="339" r:id="rId15"/>
    <p:sldId id="341" r:id="rId16"/>
    <p:sldId id="342" r:id="rId17"/>
    <p:sldId id="343" r:id="rId18"/>
    <p:sldId id="344" r:id="rId19"/>
    <p:sldId id="345" r:id="rId20"/>
    <p:sldId id="320" r:id="rId21"/>
    <p:sldId id="346" r:id="rId22"/>
    <p:sldId id="352" r:id="rId23"/>
  </p:sldIdLst>
  <p:sldSz cx="12192000" cy="6858000"/>
  <p:notesSz cx="6858000" cy="9144000"/>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34" userDrawn="1">
          <p15:clr>
            <a:srgbClr val="A4A3A4"/>
          </p15:clr>
        </p15:guide>
        <p15:guide id="3" orient="horz" pos="981" userDrawn="1">
          <p15:clr>
            <a:srgbClr val="A4A3A4"/>
          </p15:clr>
        </p15:guide>
        <p15:guide id="4" orient="horz" pos="2523" userDrawn="1">
          <p15:clr>
            <a:srgbClr val="A4A3A4"/>
          </p15:clr>
        </p15:guide>
        <p15:guide id="5" orient="horz" pos="1570" userDrawn="1">
          <p15:clr>
            <a:srgbClr val="A4A3A4"/>
          </p15:clr>
        </p15:guide>
        <p15:guide id="6" pos="5065" userDrawn="1">
          <p15:clr>
            <a:srgbClr val="A4A3A4"/>
          </p15:clr>
        </p15:guide>
        <p15:guide id="7" orient="horz" pos="200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Christine Berg" initials="AB" lastIdx="0" clrIdx="0">
    <p:extLst>
      <p:ext uri="{19B8F6BF-5375-455C-9EA6-DF929625EA0E}">
        <p15:presenceInfo xmlns:p15="http://schemas.microsoft.com/office/powerpoint/2012/main" userId="S-1-5-21-613775786-3661600701-2283250920-166425" providerId="AD"/>
      </p:ext>
    </p:extLst>
  </p:cmAuthor>
  <p:cmAuthor id="2" name="Tjede Funk" initials="TF" lastIdx="1" clrIdx="1">
    <p:extLst>
      <p:ext uri="{19B8F6BF-5375-455C-9EA6-DF929625EA0E}">
        <p15:presenceInfo xmlns:p15="http://schemas.microsoft.com/office/powerpoint/2012/main" userId="S-1-5-21-613775786-3661600701-2283250920-325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a:srgbClr val="008CC8"/>
    <a:srgbClr val="E66400"/>
    <a:srgbClr val="E9E3D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0" autoAdjust="0"/>
    <p:restoredTop sz="37753" autoAdjust="0"/>
  </p:normalViewPr>
  <p:slideViewPr>
    <p:cSldViewPr snapToGrid="0">
      <p:cViewPr varScale="1">
        <p:scale>
          <a:sx n="27" d="100"/>
          <a:sy n="27" d="100"/>
        </p:scale>
        <p:origin x="2358" y="54"/>
      </p:cViewPr>
      <p:guideLst>
        <p:guide orient="horz" pos="2160"/>
        <p:guide pos="234"/>
        <p:guide orient="horz" pos="981"/>
        <p:guide orient="horz" pos="2523"/>
        <p:guide orient="horz" pos="1570"/>
        <p:guide pos="5065"/>
        <p:guide orient="horz" pos="200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39F56C83-3508-4DF3-A02B-BBBCC8BE3867}" type="slidenum">
              <a:rPr lang="sv-SE"/>
              <a:pPr/>
              <a:t>‹#›</a:t>
            </a:fld>
            <a:endParaRPr lang="sv-SE"/>
          </a:p>
        </p:txBody>
      </p:sp>
    </p:spTree>
    <p:extLst>
      <p:ext uri="{BB962C8B-B14F-4D97-AF65-F5344CB8AC3E}">
        <p14:creationId xmlns:p14="http://schemas.microsoft.com/office/powerpoint/2010/main" val="396483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Denna presentation innehåller de tio huvudslutsatser som finns i delrapporten Hälso- och sjukvårdens kvalitet. Delrapporten är den andra i en serie av rapporter som tillsammans kommer utgöra underlag för en slutgiltig rapport från långtidsutredningen ”Hälso- och sjukvården 2040”.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a:t>
            </a:fld>
            <a:endParaRPr lang="sv-SE"/>
          </a:p>
        </p:txBody>
      </p:sp>
    </p:spTree>
    <p:extLst>
      <p:ext uri="{BB962C8B-B14F-4D97-AF65-F5344CB8AC3E}">
        <p14:creationId xmlns:p14="http://schemas.microsoft.com/office/powerpoint/2010/main" val="351678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2771A22B-5DA9-4D7F-A023-BFC5903178A1}"/>
              </a:ext>
            </a:extLst>
          </p:cNvPr>
          <p:cNvSpPr>
            <a:spLocks noGrp="1"/>
          </p:cNvSpPr>
          <p:nvPr>
            <p:ph type="body" idx="1"/>
          </p:nvPr>
        </p:nvSpPr>
        <p:spPr/>
        <p:txBody>
          <a:bodyPr/>
          <a:lstStyle/>
          <a:p>
            <a:r>
              <a:rPr lang="sv-SE" dirty="0">
                <a:highlight>
                  <a:srgbClr val="FFFF00"/>
                </a:highlight>
              </a:rPr>
              <a:t>Kvalitet är ett positivt värdeladdat begrepp som kan tolkas på många olika sätt. </a:t>
            </a:r>
          </a:p>
          <a:p>
            <a:r>
              <a:rPr lang="sv-SE" dirty="0">
                <a:highlight>
                  <a:srgbClr val="FFFF00"/>
                </a:highlight>
              </a:rPr>
              <a:t>Vad som de facto är god kvalitet varierar beroende på vilken verksamhet det gäller och ur vems perspektiv som bedömningen görs. </a:t>
            </a:r>
          </a:p>
          <a:p>
            <a:r>
              <a:rPr lang="sv-SE" dirty="0">
                <a:highlight>
                  <a:srgbClr val="FFFF00"/>
                </a:highlight>
              </a:rPr>
              <a:t>Den här rapporten utgår från de sex kvalitetsdimensionerna i Socialstyrelsens modell för kvalitetsuppföljning av god vård och omsorg. Modellen utgår från det övergripande målet för hälso- och sjukvården enligt hälso- och sjukvårdslagen: </a:t>
            </a:r>
            <a:r>
              <a:rPr lang="sv-SE" b="1" dirty="0">
                <a:highlight>
                  <a:srgbClr val="FFFF00"/>
                </a:highlight>
              </a:rPr>
              <a:t>En god hälsa och en vård på lika villkor</a:t>
            </a:r>
            <a:r>
              <a:rPr lang="sv-SE" dirty="0">
                <a:highlight>
                  <a:srgbClr val="FFFF00"/>
                </a:highlight>
              </a:rPr>
              <a:t>. </a:t>
            </a:r>
          </a:p>
          <a:p>
            <a:r>
              <a:rPr lang="sv-SE" dirty="0">
                <a:highlight>
                  <a:srgbClr val="FFFF00"/>
                </a:highlight>
              </a:rPr>
              <a:t>Modellen bygger också på ett ramverk från </a:t>
            </a:r>
            <a:r>
              <a:rPr lang="sv-SE" dirty="0" err="1">
                <a:highlight>
                  <a:srgbClr val="FFFF00"/>
                </a:highlight>
              </a:rPr>
              <a:t>Institute</a:t>
            </a:r>
            <a:r>
              <a:rPr lang="sv-SE" dirty="0">
                <a:highlight>
                  <a:srgbClr val="FFFF00"/>
                </a:highlight>
              </a:rPr>
              <a:t> for Healthcare </a:t>
            </a:r>
            <a:r>
              <a:rPr lang="sv-SE" dirty="0" err="1">
                <a:highlight>
                  <a:srgbClr val="FFFF00"/>
                </a:highlight>
              </a:rPr>
              <a:t>Improvement</a:t>
            </a:r>
            <a:r>
              <a:rPr lang="sv-SE" dirty="0">
                <a:highlight>
                  <a:srgbClr val="FFFF00"/>
                </a:highlight>
              </a:rPr>
              <a:t> i USA som betonar att alla hälso- och sjukvårdssystem har tre övergripande mål. </a:t>
            </a:r>
          </a:p>
          <a:p>
            <a:pPr marL="171450" indent="-171450">
              <a:buFontTx/>
              <a:buChar char="-"/>
            </a:pPr>
            <a:r>
              <a:rPr lang="sv-SE" dirty="0">
                <a:highlight>
                  <a:srgbClr val="FFFF00"/>
                </a:highlight>
              </a:rPr>
              <a:t>Att förbättra befolkningens hälsa</a:t>
            </a:r>
          </a:p>
          <a:p>
            <a:pPr marL="171450" indent="-171450">
              <a:buFontTx/>
              <a:buChar char="-"/>
            </a:pPr>
            <a:r>
              <a:rPr lang="sv-SE" dirty="0">
                <a:highlight>
                  <a:srgbClr val="FFFF00"/>
                </a:highlight>
              </a:rPr>
              <a:t>Att förbättra kvaliteten och patienternas upplevelser av vården</a:t>
            </a:r>
          </a:p>
          <a:p>
            <a:pPr marL="171450" indent="-171450">
              <a:buFontTx/>
              <a:buChar char="-"/>
            </a:pPr>
            <a:r>
              <a:rPr lang="sv-SE" dirty="0">
                <a:highlight>
                  <a:srgbClr val="FFFF00"/>
                </a:highlight>
              </a:rPr>
              <a:t>Att hushålla med begränsade resurser</a:t>
            </a:r>
          </a:p>
          <a:p>
            <a:endParaRPr lang="sv-S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Rapporten bygger på kunskap från tidigare rapporter och analyser om hälso- och sjukvårdens kvalitet i Region Stockholm, nationellt och internationellt. </a:t>
            </a:r>
            <a:endParaRPr lang="sv-SE" dirty="0">
              <a:highlight>
                <a:srgbClr val="FFFF00"/>
              </a:highlight>
            </a:endParaRPr>
          </a:p>
          <a:p>
            <a:pPr marL="171450" indent="-171450">
              <a:buFont typeface="Arial" panose="020B0604020202020204" pitchFamily="34" charset="0"/>
              <a:buChar char="•"/>
            </a:pPr>
            <a:r>
              <a:rPr lang="sv-SE" dirty="0">
                <a:highlight>
                  <a:srgbClr val="FFFF00"/>
                </a:highlight>
              </a:rPr>
              <a:t>Den följer Socialstyrelsens modell för kvalitetsuppföljning och varje kvalitetsindikator; kunskapsbaserad, säker, tillgänglig, individanpassad, jämlik och effektiv redovisas med tre perspektiv:</a:t>
            </a:r>
          </a:p>
          <a:p>
            <a:pPr marL="628650" lvl="1" indent="-171450">
              <a:buFont typeface="Arial" panose="020B0604020202020204" pitchFamily="34" charset="0"/>
              <a:buChar char="•"/>
            </a:pPr>
            <a:r>
              <a:rPr lang="sv-SE" dirty="0">
                <a:highlight>
                  <a:srgbClr val="FFFF00"/>
                </a:highlight>
              </a:rPr>
              <a:t>Kunskapsläget: vad vet vi, finns det indikatorer och vad vet vi om orsaker till brister?</a:t>
            </a:r>
          </a:p>
          <a:p>
            <a:pPr marL="628650" lvl="1" indent="-171450">
              <a:buFont typeface="Arial" panose="020B0604020202020204" pitchFamily="34" charset="0"/>
              <a:buChar char="•"/>
            </a:pPr>
            <a:r>
              <a:rPr lang="sv-SE" dirty="0">
                <a:highlight>
                  <a:srgbClr val="FFFF00"/>
                </a:highlight>
              </a:rPr>
              <a:t>Jämförelse Stockholm vs hela Sverige – hur står sig Region Stockholm i jämförelse med andra regioner</a:t>
            </a:r>
          </a:p>
          <a:p>
            <a:pPr marL="628650" lvl="1" indent="-171450">
              <a:buFont typeface="Arial" panose="020B0604020202020204" pitchFamily="34" charset="0"/>
              <a:buChar char="•"/>
            </a:pPr>
            <a:r>
              <a:rPr lang="sv-SE" dirty="0">
                <a:highlight>
                  <a:srgbClr val="FFFF00"/>
                </a:highlight>
              </a:rPr>
              <a:t>Utveckling och aktuell trend – hur ser utvecklingen ut sedan millennieskiftet och vad är den aktuella trenden? Försämring, varken eller, eller förbättring i olika hög grad. </a:t>
            </a:r>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11</a:t>
            </a:fld>
            <a:endParaRPr lang="sv-SE"/>
          </a:p>
        </p:txBody>
      </p:sp>
    </p:spTree>
    <p:extLst>
      <p:ext uri="{BB962C8B-B14F-4D97-AF65-F5344CB8AC3E}">
        <p14:creationId xmlns:p14="http://schemas.microsoft.com/office/powerpoint/2010/main" val="1835536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Vården ska baseras på bästa tillgängliga kunskap och bygga på beprövad erfarenhet. Inom detta kvalitetsområde finns en stor mängd vårdprogram och kvalitetsregister att granska.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Variationen är dock mycket stor mellan olika sjukdomar</a:t>
            </a:r>
          </a:p>
          <a:p>
            <a:pPr marL="628650" lvl="1" indent="-171450">
              <a:buFont typeface="Arial" panose="020B0604020202020204" pitchFamily="34" charset="0"/>
              <a:buChar char="•"/>
            </a:pPr>
            <a:r>
              <a:rPr lang="sv-SE" dirty="0"/>
              <a:t>För hjärt-kärlsjukdomar och cancer har utvecklingen kommit långt och det finns idag nationella riktlinjer och tydliga indikatorer med målvärden och de flesta patienter som vårdas på sjukhus följs upp i register med bra täckningsgrad. </a:t>
            </a:r>
          </a:p>
          <a:p>
            <a:pPr marL="628650" lvl="1" indent="-171450">
              <a:buFont typeface="Arial" panose="020B0604020202020204" pitchFamily="34" charset="0"/>
              <a:buChar char="•"/>
            </a:pPr>
            <a:r>
              <a:rPr lang="sv-SE" dirty="0"/>
              <a:t>Flera sjukhus i Stockholms län ligger i topp vad gäller kvalitetsindex för hjärtsjukvården. För patienter med hjärtinfarkt har Region Stockholm ett betydligt bättre resultat än riket till exempel avseende tid till PCI.  </a:t>
            </a:r>
            <a:r>
              <a:rPr lang="sv-SE" strike="sngStrike" dirty="0"/>
              <a:t>  </a:t>
            </a:r>
          </a:p>
          <a:p>
            <a:pPr marL="628650" lvl="1" indent="-171450">
              <a:buFont typeface="Arial" panose="020B0604020202020204" pitchFamily="34" charset="0"/>
              <a:buChar char="•"/>
            </a:pPr>
            <a:r>
              <a:rPr lang="sv-SE" dirty="0"/>
              <a:t>Inom andra sjukdomsgrupper som t ex smärta och psykisk hälsa finns behov av att utveckla uppföljning av vårdens kvalitet.</a:t>
            </a:r>
            <a:r>
              <a:rPr lang="sv-SE" strike="sngStrike" dirty="0"/>
              <a:t>  </a:t>
            </a:r>
          </a:p>
          <a:p>
            <a:pPr marL="628650" lvl="1" indent="-171450">
              <a:buFont typeface="Arial" panose="020B0604020202020204" pitchFamily="34" charset="0"/>
              <a:buChar char="•"/>
            </a:pPr>
            <a:r>
              <a:rPr lang="sv-SE" dirty="0"/>
              <a:t>Diabetes är ett område där Stockholm har en av landets högsta andelar av patienter som inte når målen för blodsockerkontroll och landets lägsta andel diabetiker som får lipidsänkande läkemedel. Utvecklingen går långsamt men Region Stockholm närmar sig riksgenomsnittet. </a:t>
            </a:r>
          </a:p>
          <a:p>
            <a:pPr marL="628650" lvl="1" indent="-171450">
              <a:buFont typeface="Arial" panose="020B0604020202020204" pitchFamily="34" charset="0"/>
              <a:buChar char="•"/>
            </a:pPr>
            <a:r>
              <a:rPr lang="sv-SE" dirty="0"/>
              <a:t>Stroke leder till fler vårddagar på svenska sjukhus än någon annan enskild sjukdom. Andelen som dör av stroke är lägst i landet i Stockholm och</a:t>
            </a:r>
            <a:r>
              <a:rPr lang="sv-SE" strike="noStrike" dirty="0"/>
              <a:t> tid </a:t>
            </a:r>
            <a:r>
              <a:rPr lang="sv-SE" dirty="0"/>
              <a:t>trombektomi- och </a:t>
            </a:r>
            <a:r>
              <a:rPr lang="sv-SE" dirty="0" err="1"/>
              <a:t>trombolysbehandling</a:t>
            </a:r>
            <a:r>
              <a:rPr lang="sv-SE" dirty="0"/>
              <a:t> har minskat. Vad gäller blodfettssänkande behandling</a:t>
            </a:r>
            <a:r>
              <a:rPr lang="sv-SE" dirty="0">
                <a:solidFill>
                  <a:srgbClr val="FF0000"/>
                </a:solidFill>
              </a:rPr>
              <a:t> </a:t>
            </a:r>
            <a:r>
              <a:rPr lang="sv-SE" b="1" dirty="0">
                <a:solidFill>
                  <a:srgbClr val="FF0000"/>
                </a:solidFill>
                <a:highlight>
                  <a:srgbClr val="FFFF00"/>
                </a:highlight>
              </a:rPr>
              <a:t>efter stroke </a:t>
            </a:r>
            <a:r>
              <a:rPr lang="sv-SE" dirty="0"/>
              <a:t>ligger Region Stockholm bland de sämsta i landet och både eftervård och rehabilitering efter stroke har stora förbättringspotentialer. Variationerna mellan sjukhusen är också stora när det gäller direktintagning till strokeenhet.</a:t>
            </a:r>
          </a:p>
        </p:txBody>
      </p:sp>
      <p:sp>
        <p:nvSpPr>
          <p:cNvPr id="4" name="Slide Number Placeholder 3"/>
          <p:cNvSpPr>
            <a:spLocks noGrp="1"/>
          </p:cNvSpPr>
          <p:nvPr>
            <p:ph type="sldNum" sz="quarter" idx="5"/>
          </p:nvPr>
        </p:nvSpPr>
        <p:spPr/>
        <p:txBody>
          <a:bodyPr/>
          <a:lstStyle/>
          <a:p>
            <a:fld id="{39F56C83-3508-4DF3-A02B-BBBCC8BE3867}" type="slidenum">
              <a:rPr lang="sv-SE" smtClean="0"/>
              <a:pPr/>
              <a:t>12</a:t>
            </a:fld>
            <a:endParaRPr lang="sv-SE"/>
          </a:p>
        </p:txBody>
      </p:sp>
    </p:spTree>
    <p:extLst>
      <p:ext uri="{BB962C8B-B14F-4D97-AF65-F5344CB8AC3E}">
        <p14:creationId xmlns:p14="http://schemas.microsoft.com/office/powerpoint/2010/main" val="1053611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Vården ska vara säker och riskförebyggande verksamhet ska förhindra skador. Kunskapsläget är varierande inom området: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Stor kunskap om patientsäkerhet inom den somatiska vården på sjukhus och det finns etablerade indikatorer och omfattande forskning på området.</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Bristande kunskap finns dock inom andra vårdformer som barnsjukvården, hemsjukvården, den prehospitala vården, primärvården, psykiatrin och tandvården.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Region Stockholm är sämre än riket vad gäller att följa basala hygienregler och klädregler.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Vi har också något </a:t>
            </a:r>
            <a:r>
              <a:rPr lang="sv-SE" b="1" dirty="0">
                <a:highlight>
                  <a:srgbClr val="FFFF00"/>
                </a:highlight>
              </a:rPr>
              <a:t>högre</a:t>
            </a:r>
            <a:r>
              <a:rPr lang="sv-SE" dirty="0">
                <a:highlight>
                  <a:srgbClr val="FFFF00"/>
                </a:highlight>
              </a:rPr>
              <a:t> </a:t>
            </a:r>
            <a:r>
              <a:rPr lang="sv-SE" dirty="0"/>
              <a:t>andel överbeläggningar- 4,1 per hundra disponibla vårdplatser inom den somatiska slutenvården och 2,7 per hundra disponibla vårdplatser i den utlokaliserade vården.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Orsaken till överbeläggningar och utlokaliseringar är främst stängda vårdplatser.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Region Stockholm är i nivå med riket vad gäller förekomst av trycksår och regionen har bästa resultat avseende riskbedömning  inom 24 timmar.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13</a:t>
            </a:fld>
            <a:endParaRPr lang="sv-SE"/>
          </a:p>
        </p:txBody>
      </p:sp>
    </p:spTree>
    <p:extLst>
      <p:ext uri="{BB962C8B-B14F-4D97-AF65-F5344CB8AC3E}">
        <p14:creationId xmlns:p14="http://schemas.microsoft.com/office/powerpoint/2010/main" val="339237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Socialstyrelsen uppskattar att 100 000 personer drabbas av vårdskador på sjukhus varje år vilket motsvarar en vårdskada vid vart 10:e vårdtillfälle.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Vårdskadorna leder till förlängda vårdtider för cirka 50 000 personer per år, 2 000 av dem får bestående men och 1 200 personer avlider med vårdskada som bidragande orsak.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Vårdskadorna kostar cirka 7 miljarder kronor per år, 14% av den totala kostnaden för den somatiska sjukhusvården.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Bilden visar vårdskadornas fördelning mätt under 2013 för alla akutsjukhus i Sverige. </a:t>
            </a:r>
          </a:p>
          <a:p>
            <a:pPr marL="171450" indent="-171450">
              <a:buFont typeface="Arial" panose="020B0604020202020204" pitchFamily="34" charset="0"/>
              <a:buChar char="•"/>
            </a:pPr>
            <a:endParaRPr lang="sv-SE" b="1" dirty="0"/>
          </a:p>
          <a:p>
            <a:pPr marL="171450" indent="-171450">
              <a:buFont typeface="Arial" panose="020B0604020202020204" pitchFamily="34" charset="0"/>
              <a:buChar char="•"/>
            </a:pPr>
            <a:r>
              <a:rPr lang="sv-SE" b="1" dirty="0"/>
              <a:t>Utlokaliserade patienter riskerar i större utsträckning att drabbas av en vårdskada (sid 23)</a:t>
            </a:r>
          </a:p>
        </p:txBody>
      </p:sp>
      <p:sp>
        <p:nvSpPr>
          <p:cNvPr id="4" name="Slide Number Placeholder 3"/>
          <p:cNvSpPr>
            <a:spLocks noGrp="1"/>
          </p:cNvSpPr>
          <p:nvPr>
            <p:ph type="sldNum" sz="quarter" idx="5"/>
          </p:nvPr>
        </p:nvSpPr>
        <p:spPr/>
        <p:txBody>
          <a:bodyPr/>
          <a:lstStyle/>
          <a:p>
            <a:fld id="{39F56C83-3508-4DF3-A02B-BBBCC8BE3867}" type="slidenum">
              <a:rPr lang="sv-SE" smtClean="0"/>
              <a:pPr/>
              <a:t>14</a:t>
            </a:fld>
            <a:endParaRPr lang="sv-SE"/>
          </a:p>
        </p:txBody>
      </p:sp>
    </p:spTree>
    <p:extLst>
      <p:ext uri="{BB962C8B-B14F-4D97-AF65-F5344CB8AC3E}">
        <p14:creationId xmlns:p14="http://schemas.microsoft.com/office/powerpoint/2010/main" val="2828126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dirty="0"/>
              <a:t>Den svenska hälso- och sjukvården har historiskt sett haft stora problem med bristande tillgänglighet. Ett talande citat från rapporten är ” </a:t>
            </a:r>
            <a:r>
              <a:rPr lang="sv-SE" sz="1200" kern="0" dirty="0"/>
              <a:t>Om vården inte är tillgänglig när den behövs spelar det ingen roll vilken medicinsk kvalitet den levererar.</a:t>
            </a:r>
            <a:endParaRPr lang="sv-SE" dirty="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Jämfört med andra länder har det varit svårt att få tid i primärvården och väntetiderna till kirurgiska ingrepp har varig långa. Tillgänglighet har länge varit en högt prioriterad fråga både nationellt och inom Region Stockholm.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Region Stockholm hör till de regioner som har högst tillgänglighet och det mest utbyggda vårdutbudet.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Tillgänglighet är också viktig för förtroendet för hälso- och sjukvården och för befolkningens vilja att fortsätta finansiera den gemensamt via skatter.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Det finns stora framtida utmaningar när det gäller vårdens tillgänglighet där demografiska förändringar och problem med kompetensförsörjningen kommer göra det svårt att upprätthålla en hög tillgänglighet.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För att lösa utmaningarna kommer det krävas omfattande förändringar i sjukvårdens arbetssätt inklusive så kallad ”task-</a:t>
            </a:r>
            <a:r>
              <a:rPr lang="sv-SE" dirty="0" err="1"/>
              <a:t>shifting</a:t>
            </a:r>
            <a:r>
              <a:rPr lang="sv-SE" dirty="0"/>
              <a:t>” mellan personalkategorier. Digitala verktyg för diagnos och behandling måste användas på ett helt annat sätt än idag.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Och det kommer krävas att vården blir bättre på att prioritera samtidigt som synen på vilka hälsoproblem som hälso- och sjukvården ska hantera behöver förändras.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15</a:t>
            </a:fld>
            <a:endParaRPr lang="sv-SE"/>
          </a:p>
        </p:txBody>
      </p:sp>
    </p:spTree>
    <p:extLst>
      <p:ext uri="{BB962C8B-B14F-4D97-AF65-F5344CB8AC3E}">
        <p14:creationId xmlns:p14="http://schemas.microsoft.com/office/powerpoint/2010/main" val="1018575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I de nationella mätningarna har Region Stockholm en högre tillgänglighet än andra regioner, främst inom den specialiserade vården. Tillgängligheten inom länet har hållit sig på en hög nivå de senaste åren medan den sjunkit i övriga delar av landet.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16</a:t>
            </a:fld>
            <a:endParaRPr lang="sv-SE"/>
          </a:p>
        </p:txBody>
      </p:sp>
    </p:spTree>
    <p:extLst>
      <p:ext uri="{BB962C8B-B14F-4D97-AF65-F5344CB8AC3E}">
        <p14:creationId xmlns:p14="http://schemas.microsoft.com/office/powerpoint/2010/main" val="353093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Vården ska ges med respekt för individens specifika behov, förväntningar och integritet och individen ska få möjlighet att vara delaktig.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Kunskapen om hur hälso- och sjukvården uppfyller detta är bristfällig. Traditionellt har vården varig mer centrerad kring vårdgivaren än patienten och få analyser görs idag av patientens väg i vården och vad som är viktigt ur hens perspektiv.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Nationella patientenkäten ger cirka 70% primärvården gott eller mycket gott betyg men variationerna är stora – mellan 49% till 98% för olika vårdcentraler.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Synen på patientens roll har förändrats från en passiv mottagare till en medskapare som är delaktig på alla nivåer av vårdsystemet och patientens ställning har förbättrats. Men det finns fortsatta brister i hur vården möter patienters individuella behov, värderingar och preferenser. Ett utvecklingsarbete kring individanpassad vård pågår just nu, bland annat kopplat till omställningen till nära vård.</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Region Stockholm har en extra stor utmaning vad gäller samordning och samverkan mellan vårdgivare eftersom vården är så fragmentiserad i Stockholm med så många vårdgivare.</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Bilden visar hur patienter och invånare uppfattar begreppet patientcentrering.</a:t>
            </a:r>
          </a:p>
        </p:txBody>
      </p:sp>
      <p:sp>
        <p:nvSpPr>
          <p:cNvPr id="4" name="Slide Number Placeholder 3"/>
          <p:cNvSpPr>
            <a:spLocks noGrp="1"/>
          </p:cNvSpPr>
          <p:nvPr>
            <p:ph type="sldNum" sz="quarter" idx="5"/>
          </p:nvPr>
        </p:nvSpPr>
        <p:spPr/>
        <p:txBody>
          <a:bodyPr/>
          <a:lstStyle/>
          <a:p>
            <a:fld id="{39F56C83-3508-4DF3-A02B-BBBCC8BE3867}" type="slidenum">
              <a:rPr lang="sv-SE" smtClean="0"/>
              <a:pPr/>
              <a:t>17</a:t>
            </a:fld>
            <a:endParaRPr lang="sv-SE"/>
          </a:p>
        </p:txBody>
      </p:sp>
    </p:spTree>
    <p:extLst>
      <p:ext uri="{BB962C8B-B14F-4D97-AF65-F5344CB8AC3E}">
        <p14:creationId xmlns:p14="http://schemas.microsoft.com/office/powerpoint/2010/main" val="855888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0" dirty="0"/>
              <a:t>Vården ska ges och fördelas på lika villkor för alla enligt Hälso- och sjukvårdslagen. </a:t>
            </a:r>
          </a:p>
          <a:p>
            <a:pPr marL="171450" indent="-171450">
              <a:buFont typeface="Arial" panose="020B0604020202020204" pitchFamily="34" charset="0"/>
              <a:buChar char="•"/>
            </a:pPr>
            <a:endParaRPr lang="sv-SE"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dirty="0"/>
              <a:t>Idag är kunskapen om hur jämlik vården är begränsad. Den kunskap som finns baseras i hög grad på forskning med kvalitetsregister. Här har Sverige goda förutsättningar att öka kunskapen, vi har bra register kan länka samman dem med personnummer. Brist på bra historiska jämförelser gör det svårt att bedöma om vården blir mer eller mindre jämlik. </a:t>
            </a:r>
          </a:p>
          <a:p>
            <a:pPr marL="171450" indent="-171450">
              <a:buFont typeface="Arial" panose="020B0604020202020204" pitchFamily="34" charset="0"/>
              <a:buChar char="•"/>
            </a:pPr>
            <a:endParaRPr lang="sv-SE"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dirty="0"/>
              <a:t>De studier som gjorts visar att det finns omotiverade skillnader mellan socioekonomiska grupper, geografiska områden och kön i vård och behandling av flera sjukdomar. </a:t>
            </a:r>
            <a:r>
              <a:rPr lang="sv-SE" sz="1200" kern="0" dirty="0"/>
              <a:t>Sjukdomsbörda, vaccinationer, screening, diagnostik och behandling är några exempel på stora skillnader.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Det finns många orsaker till att vården inte är jämlik. En förklaring är skillnader i hur vården är organiserad, tillgång till utrustning och personal samt lokala behandlingstraditioner. Oförmåga hos vårdpersonal att anpassa sig till patienters olika egenskaper och förutsättningar är också en faktor.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Hur vårdprogram och andra kunskapsstöd implementeras är också en orsak till ojämlik vård.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Och skillnaderna har varit en drivkraft bakom etableringen av det nya nationella systemet för kunskapsspridning som har visionen ”Vår framgång räknas i liv och jämlik hälsa – tillsammans gör vi varandra framgångsrika.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18</a:t>
            </a:fld>
            <a:endParaRPr lang="sv-SE"/>
          </a:p>
        </p:txBody>
      </p:sp>
    </p:spTree>
    <p:extLst>
      <p:ext uri="{BB962C8B-B14F-4D97-AF65-F5344CB8AC3E}">
        <p14:creationId xmlns:p14="http://schemas.microsoft.com/office/powerpoint/2010/main" val="2619614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Kunskapen om sjukvårdens effektivitet baseras främst på analyser och forskning inom några olika vårdområden som t ex primärvård, höftledsoperationer eller akutmottagningar. Det som saknas är hela hälso- och sjukvårdssystemets effektivitet och vad alla omfattade förändringar som genomförts har haft för effekter.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Mycket pekar på att vården har blivit mer effektiv men det finns fortsatt stora problem med ineffektiva processer hos enskilda vårdgivare men också hur de olika processerna kan samverka i en komplex vårdkedja.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Konkurrensutsättning av vården med upphandlingar i vårdvalen har sänkt kostnaderna och ökat produktiviteten inom flera områden. Dock saknas kunskap om vårdvalens effekter, studier visar på både ökad och minskad effektivitet.</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Det finns studier som visar att vårdkostnaderna till 20% består av kostnader som är till följd av kvalitetsbrister. Om hälften av dessa brister kunde åtgärdas skulle kostnaderna för hälso- och sjukvården minska med 10%. Eftersom Region Stockholm måste öka sin effektivitet  i hälso- och sjukvården är de möjliga besparingarna extra intressanta.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Vården i Stockholms län kostar  26 492 kr/invånare och år, nära rikssnittet. Västra Götalandsregionen har lägst kostnad 25 127 kr och Region Gotland har högst totalkostnad per invånare 2018 med 30 937 kr. </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19</a:t>
            </a:fld>
            <a:endParaRPr lang="sv-SE"/>
          </a:p>
        </p:txBody>
      </p:sp>
    </p:spTree>
    <p:extLst>
      <p:ext uri="{BB962C8B-B14F-4D97-AF65-F5344CB8AC3E}">
        <p14:creationId xmlns:p14="http://schemas.microsoft.com/office/powerpoint/2010/main" val="164751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Innehållet i denna presentation består först av en kort del om utredningen och därefter går vi igenom delrapporten  och dess slutsatser.  </a:t>
            </a:r>
          </a:p>
        </p:txBody>
      </p:sp>
      <p:sp>
        <p:nvSpPr>
          <p:cNvPr id="4" name="Slide Number Placeholder 3"/>
          <p:cNvSpPr>
            <a:spLocks noGrp="1"/>
          </p:cNvSpPr>
          <p:nvPr>
            <p:ph type="sldNum" sz="quarter" idx="5"/>
          </p:nvPr>
        </p:nvSpPr>
        <p:spPr/>
        <p:txBody>
          <a:bodyPr/>
          <a:lstStyle/>
          <a:p>
            <a:fld id="{39F56C83-3508-4DF3-A02B-BBBCC8BE3867}" type="slidenum">
              <a:rPr lang="sv-SE" smtClean="0"/>
              <a:pPr/>
              <a:t>2</a:t>
            </a:fld>
            <a:endParaRPr lang="sv-SE"/>
          </a:p>
        </p:txBody>
      </p:sp>
    </p:spTree>
    <p:extLst>
      <p:ext uri="{BB962C8B-B14F-4D97-AF65-F5344CB8AC3E}">
        <p14:creationId xmlns:p14="http://schemas.microsoft.com/office/powerpoint/2010/main" val="3239060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strike="noStrike" dirty="0"/>
              <a:t>Befolkningen i Stockholm är yngre och friskare än i andra län. Vi har fler läkare per tusen invånare.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strike="noStrike" dirty="0"/>
              <a:t>De senaste årens satsningar med FHS, 1177, digitala </a:t>
            </a:r>
            <a:r>
              <a:rPr lang="sv-SE" strike="noStrike" dirty="0" err="1"/>
              <a:t>vårdmöten</a:t>
            </a:r>
            <a:r>
              <a:rPr lang="sv-SE" strike="noStrike" dirty="0"/>
              <a:t> och hänvisningsstöd har bidragit till att fler patienter söker vård till den mest ändamålsenliga vårdformen vilket ger ett mer effektivt hälso- och sjukvårdssystem i länet.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b="1" strike="noStrike" dirty="0"/>
              <a:t>Det är dock svårt att göra rättvisande jämförelser mellan regioner då t ex hemsjukvården är olika organiserad i olika regioner och då huvudstadsregioner har särskilda utmaningar. </a:t>
            </a:r>
          </a:p>
        </p:txBody>
      </p:sp>
      <p:sp>
        <p:nvSpPr>
          <p:cNvPr id="4" name="Slide Number Placeholder 3"/>
          <p:cNvSpPr>
            <a:spLocks noGrp="1"/>
          </p:cNvSpPr>
          <p:nvPr>
            <p:ph type="sldNum" sz="quarter" idx="5"/>
          </p:nvPr>
        </p:nvSpPr>
        <p:spPr/>
        <p:txBody>
          <a:bodyPr/>
          <a:lstStyle/>
          <a:p>
            <a:fld id="{39F56C83-3508-4DF3-A02B-BBBCC8BE3867}" type="slidenum">
              <a:rPr lang="sv-SE" smtClean="0"/>
              <a:pPr/>
              <a:t>20</a:t>
            </a:fld>
            <a:endParaRPr lang="sv-SE"/>
          </a:p>
        </p:txBody>
      </p:sp>
    </p:spTree>
    <p:extLst>
      <p:ext uri="{BB962C8B-B14F-4D97-AF65-F5344CB8AC3E}">
        <p14:creationId xmlns:p14="http://schemas.microsoft.com/office/powerpoint/2010/main" val="3800141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Nu följer presentation av slutsatserna i rapporten om perspektivet ”Hälso- och sjukvårdens kvalitet” </a:t>
            </a:r>
          </a:p>
        </p:txBody>
      </p:sp>
      <p:sp>
        <p:nvSpPr>
          <p:cNvPr id="4" name="Slide Number Placeholder 3"/>
          <p:cNvSpPr>
            <a:spLocks noGrp="1"/>
          </p:cNvSpPr>
          <p:nvPr>
            <p:ph type="sldNum" sz="quarter" idx="5"/>
          </p:nvPr>
        </p:nvSpPr>
        <p:spPr/>
        <p:txBody>
          <a:bodyPr/>
          <a:lstStyle/>
          <a:p>
            <a:fld id="{39F56C83-3508-4DF3-A02B-BBBCC8BE3867}" type="slidenum">
              <a:rPr lang="sv-SE" smtClean="0"/>
              <a:pPr/>
              <a:t>21</a:t>
            </a:fld>
            <a:endParaRPr lang="sv-SE"/>
          </a:p>
        </p:txBody>
      </p:sp>
    </p:spTree>
    <p:extLst>
      <p:ext uri="{BB962C8B-B14F-4D97-AF65-F5344CB8AC3E}">
        <p14:creationId xmlns:p14="http://schemas.microsoft.com/office/powerpoint/2010/main" val="24172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spcAft>
                <a:spcPts val="800"/>
              </a:spcAft>
              <a:buFont typeface="Arial" panose="020B0604020202020204" pitchFamily="34" charset="0"/>
              <a:buChar char="•"/>
            </a:pPr>
            <a:r>
              <a:rPr lang="sv-SE" sz="1200" b="1" kern="0" dirty="0">
                <a:solidFill>
                  <a:schemeClr val="tx1"/>
                </a:solidFill>
                <a:latin typeface="Arial" charset="0"/>
                <a:ea typeface="Geneva" pitchFamily="1" charset="-128"/>
                <a:cs typeface="+mn-cs"/>
              </a:rPr>
              <a:t>Paradoxen</a:t>
            </a:r>
            <a:r>
              <a:rPr lang="sv-SE" sz="1200" kern="0" dirty="0">
                <a:solidFill>
                  <a:schemeClr val="tx1"/>
                </a:solidFill>
                <a:latin typeface="Arial" charset="0"/>
                <a:ea typeface="Geneva" pitchFamily="1" charset="-128"/>
                <a:cs typeface="+mn-cs"/>
              </a:rPr>
              <a:t> – kvaliteten blir bättre men kunskapsutvecklingen i kombination med högre förväntningar och ökad insyn i vården gör att den kommer upplevas som sämre. </a:t>
            </a:r>
          </a:p>
          <a:p>
            <a:pPr marL="457200" indent="-457200" algn="l">
              <a:spcAft>
                <a:spcPts val="800"/>
              </a:spcAft>
              <a:buFont typeface="Arial" panose="020B0604020202020204" pitchFamily="34" charset="0"/>
              <a:buChar char="•"/>
            </a:pPr>
            <a:r>
              <a:rPr lang="sv-SE" sz="1200" b="1" kern="0" dirty="0">
                <a:solidFill>
                  <a:schemeClr val="tx1"/>
                </a:solidFill>
                <a:latin typeface="Arial" charset="0"/>
                <a:ea typeface="Geneva" pitchFamily="1" charset="-128"/>
                <a:cs typeface="+mn-cs"/>
              </a:rPr>
              <a:t>Målkonflikter</a:t>
            </a:r>
            <a:r>
              <a:rPr lang="sv-SE" sz="1200" kern="0" dirty="0">
                <a:solidFill>
                  <a:schemeClr val="tx1"/>
                </a:solidFill>
                <a:latin typeface="Arial" charset="0"/>
                <a:ea typeface="Geneva" pitchFamily="1" charset="-128"/>
                <a:cs typeface="+mn-cs"/>
              </a:rPr>
              <a:t> mellan olika kvalitetsperspektiv kommer att bli ännu tydligare.</a:t>
            </a:r>
          </a:p>
          <a:p>
            <a:pPr marL="457200" indent="-457200" algn="l">
              <a:spcAft>
                <a:spcPts val="800"/>
              </a:spcAft>
              <a:buFont typeface="Arial" panose="020B0604020202020204" pitchFamily="34" charset="0"/>
              <a:buChar char="•"/>
            </a:pPr>
            <a:r>
              <a:rPr lang="sv-SE" sz="1200" b="1" kern="0" dirty="0">
                <a:solidFill>
                  <a:schemeClr val="tx1"/>
                </a:solidFill>
                <a:latin typeface="Arial" charset="0"/>
                <a:ea typeface="Geneva" pitchFamily="1" charset="-128"/>
                <a:cs typeface="+mn-cs"/>
              </a:rPr>
              <a:t>Kunskapsutvecklingen</a:t>
            </a:r>
            <a:r>
              <a:rPr lang="sv-SE" sz="1200" kern="0" dirty="0">
                <a:solidFill>
                  <a:schemeClr val="tx1"/>
                </a:solidFill>
                <a:latin typeface="Arial" charset="0"/>
                <a:ea typeface="Geneva" pitchFamily="1" charset="-128"/>
                <a:cs typeface="+mn-cs"/>
              </a:rPr>
              <a:t> fortsätter  vara intensiv. Precisionsmedicin, medicintekniska produkter och läkemedel ger förbättrade möjligheter att diagnosticera och behandla olika sjukdomar.</a:t>
            </a:r>
          </a:p>
          <a:p>
            <a:pPr marL="457200" indent="-457200" algn="l">
              <a:spcAft>
                <a:spcPts val="800"/>
              </a:spcAft>
              <a:buFont typeface="Arial" panose="020B0604020202020204" pitchFamily="34" charset="0"/>
              <a:buChar char="•"/>
            </a:pPr>
            <a:r>
              <a:rPr lang="sv-SE" sz="1200" b="1" kern="0" dirty="0">
                <a:solidFill>
                  <a:schemeClr val="tx1"/>
                </a:solidFill>
                <a:latin typeface="Arial" charset="0"/>
                <a:ea typeface="Geneva" pitchFamily="1" charset="-128"/>
                <a:cs typeface="+mn-cs"/>
              </a:rPr>
              <a:t>Big Data och AI </a:t>
            </a:r>
            <a:r>
              <a:rPr lang="sv-SE" sz="1200" kern="0" dirty="0">
                <a:solidFill>
                  <a:schemeClr val="tx1"/>
                </a:solidFill>
                <a:latin typeface="Arial" charset="0"/>
                <a:ea typeface="Geneva" pitchFamily="1" charset="-128"/>
                <a:cs typeface="+mn-cs"/>
              </a:rPr>
              <a:t>kommer göra stor skillnad. Sjukvårdsdata kan förbättra kvaliteten och patientsäkerheten. Utvecklingen riskerar att hämmas av alltför restriktiv hantering av vårddata och det är viktigt att hitta en väg framåt. </a:t>
            </a:r>
          </a:p>
          <a:p>
            <a:pPr marL="457200" indent="-457200" algn="l">
              <a:spcAft>
                <a:spcPts val="800"/>
              </a:spcAft>
              <a:buFont typeface="Arial" panose="020B0604020202020204" pitchFamily="34" charset="0"/>
              <a:buChar char="•"/>
            </a:pPr>
            <a:r>
              <a:rPr lang="sv-SE" sz="1200" b="1" kern="0" dirty="0">
                <a:solidFill>
                  <a:schemeClr val="tx1"/>
                </a:solidFill>
                <a:latin typeface="Arial" charset="0"/>
                <a:ea typeface="Geneva" pitchFamily="1" charset="-128"/>
                <a:cs typeface="+mn-cs"/>
              </a:rPr>
              <a:t>Nya digitala kunskapsstöd</a:t>
            </a:r>
            <a:r>
              <a:rPr lang="sv-SE" sz="1200" kern="0" dirty="0">
                <a:solidFill>
                  <a:schemeClr val="tx1"/>
                </a:solidFill>
                <a:latin typeface="Arial" charset="0"/>
                <a:ea typeface="Geneva" pitchFamily="1" charset="-128"/>
                <a:cs typeface="+mn-cs"/>
              </a:rPr>
              <a:t> för vårdgivare och patienter kan bidra till en förbättrad kvalitet. Det skapar dock nya och ännu okända patientsäkerhetsrisker. </a:t>
            </a:r>
          </a:p>
          <a:p>
            <a:pPr marL="457200" indent="-457200" algn="l">
              <a:spcAft>
                <a:spcPts val="800"/>
              </a:spcAft>
              <a:buFont typeface="Arial" panose="020B0604020202020204" pitchFamily="34" charset="0"/>
              <a:buChar char="•"/>
            </a:pPr>
            <a:r>
              <a:rPr lang="sv-SE" sz="1200" b="1" kern="0" dirty="0">
                <a:solidFill>
                  <a:schemeClr val="tx1"/>
                </a:solidFill>
                <a:latin typeface="Arial" charset="0"/>
                <a:ea typeface="Geneva" pitchFamily="1" charset="-128"/>
                <a:cs typeface="+mn-cs"/>
              </a:rPr>
              <a:t>Regionens nya system för kunskapsstyrning </a:t>
            </a:r>
            <a:r>
              <a:rPr lang="sv-SE" sz="1200" kern="0" dirty="0">
                <a:solidFill>
                  <a:schemeClr val="tx1"/>
                </a:solidFill>
                <a:latin typeface="Arial" charset="0"/>
                <a:ea typeface="Geneva" pitchFamily="1" charset="-128"/>
                <a:cs typeface="+mn-cs"/>
              </a:rPr>
              <a:t>har potential att bidra till en förbättrad kvalitet. Om det ska lyckas krävs förändringar i regionernas sätt att styra och organisera vården. Mer kraft behöver även läggas på att få en gemensam teknisk infrastruktur som är kompatibel över hela landet. </a:t>
            </a:r>
          </a:p>
          <a:p>
            <a:pPr marL="457200" indent="-457200" algn="l">
              <a:spcAft>
                <a:spcPts val="800"/>
              </a:spcAft>
              <a:buFont typeface="Arial" panose="020B0604020202020204" pitchFamily="34" charset="0"/>
              <a:buChar char="•"/>
            </a:pPr>
            <a:r>
              <a:rPr lang="sv-SE" sz="1200" b="1" kern="0" dirty="0">
                <a:solidFill>
                  <a:schemeClr val="tx1"/>
                </a:solidFill>
                <a:latin typeface="Arial" charset="0"/>
                <a:ea typeface="Geneva" pitchFamily="1" charset="-128"/>
                <a:cs typeface="+mn-cs"/>
              </a:rPr>
              <a:t>Kvalitet lönar sig men kommer också att kosta. </a:t>
            </a:r>
            <a:r>
              <a:rPr lang="sv-SE" sz="1200" kern="0" dirty="0">
                <a:solidFill>
                  <a:schemeClr val="tx1"/>
                </a:solidFill>
                <a:latin typeface="Arial" charset="0"/>
                <a:ea typeface="Geneva" pitchFamily="1" charset="-128"/>
                <a:cs typeface="+mn-cs"/>
              </a:rPr>
              <a:t>Vissa kvalitetsförbättringar kan leda till minskade kostnader men andra kräver investeringar i ny teknik och nya kompetenser. Kvalitetsvinsterna hamnar sällan hos samma vårdgivare eller ens hos samma huvudman. Det ställer krav på hälsoekonomiska modeller och nya ersättningsmodeller. </a:t>
            </a:r>
          </a:p>
          <a:p>
            <a:pPr marL="457200" indent="-457200" algn="l">
              <a:spcAft>
                <a:spcPts val="800"/>
              </a:spcAft>
              <a:buFont typeface="Arial" panose="020B0604020202020204" pitchFamily="34" charset="0"/>
              <a:buChar char="•"/>
            </a:pPr>
            <a:r>
              <a:rPr lang="sv-SE" sz="1200" b="1" kern="0" dirty="0">
                <a:solidFill>
                  <a:schemeClr val="tx1"/>
                </a:solidFill>
                <a:latin typeface="Arial" charset="0"/>
                <a:ea typeface="Geneva" pitchFamily="1" charset="-128"/>
                <a:cs typeface="+mn-cs"/>
              </a:rPr>
              <a:t>Vården i Stockholm har särskilda utmaningar </a:t>
            </a:r>
            <a:r>
              <a:rPr lang="sv-SE" sz="1200" kern="0" dirty="0">
                <a:solidFill>
                  <a:schemeClr val="tx1"/>
                </a:solidFill>
                <a:latin typeface="Arial" charset="0"/>
                <a:ea typeface="Geneva" pitchFamily="1" charset="-128"/>
                <a:cs typeface="+mn-cs"/>
              </a:rPr>
              <a:t>med en fragmentiserad vårdkedja. En ökad processtyrning i kombination med ökad tillgång till kvalitetsdata och ett nytt vårdinformationssystem har potentialen att ändra på detta. </a:t>
            </a:r>
          </a:p>
          <a:p>
            <a:pPr marL="457200" indent="-457200" algn="l">
              <a:spcAft>
                <a:spcPts val="800"/>
              </a:spcAft>
              <a:buFont typeface="Arial" panose="020B0604020202020204" pitchFamily="34" charset="0"/>
              <a:buChar char="•"/>
            </a:pPr>
            <a:r>
              <a:rPr lang="sv-SE" sz="1200" b="1" kern="0" dirty="0">
                <a:solidFill>
                  <a:schemeClr val="tx1"/>
                </a:solidFill>
                <a:latin typeface="Arial" charset="0"/>
                <a:ea typeface="Geneva" pitchFamily="1" charset="-128"/>
                <a:cs typeface="+mn-cs"/>
              </a:rPr>
              <a:t>Invånarnas och patienternas insyn i vården </a:t>
            </a:r>
            <a:r>
              <a:rPr lang="sv-SE" sz="1200" kern="0" dirty="0">
                <a:solidFill>
                  <a:schemeClr val="tx1"/>
                </a:solidFill>
                <a:latin typeface="Arial" charset="0"/>
                <a:ea typeface="Geneva" pitchFamily="1" charset="-128"/>
                <a:cs typeface="+mn-cs"/>
              </a:rPr>
              <a:t>behöver förbättras. Den digitala utvecklingen ger nya möjligheter men det finns också en risk att det offentliga systemet inte hänger med och att andra aktörer kommer att äga och sälja hälsodata. </a:t>
            </a:r>
          </a:p>
          <a:p>
            <a:pPr marL="457200" indent="-457200" algn="l">
              <a:spcAft>
                <a:spcPts val="800"/>
              </a:spcAft>
              <a:buFont typeface="Arial" panose="020B0604020202020204" pitchFamily="34" charset="0"/>
              <a:buChar char="•"/>
            </a:pPr>
            <a:r>
              <a:rPr lang="sv-SE" sz="1200" b="1" kern="0" dirty="0">
                <a:solidFill>
                  <a:schemeClr val="tx1"/>
                </a:solidFill>
                <a:latin typeface="Arial" charset="0"/>
                <a:ea typeface="Geneva" pitchFamily="1" charset="-128"/>
                <a:cs typeface="+mn-cs"/>
              </a:rPr>
              <a:t>Samverkan mellan sjukvård, akademi och näringsliv </a:t>
            </a:r>
            <a:r>
              <a:rPr lang="sv-SE" sz="1200" kern="0" dirty="0">
                <a:solidFill>
                  <a:schemeClr val="tx1"/>
                </a:solidFill>
                <a:latin typeface="Arial" charset="0"/>
                <a:ea typeface="Geneva" pitchFamily="1" charset="-128"/>
                <a:cs typeface="+mn-cs"/>
              </a:rPr>
              <a:t>är viktigt för att skapa ett innovativt klimat där nya idéer och utveckling stimuleras. Region Stockholm har goda förutsättningar. </a:t>
            </a:r>
          </a:p>
          <a:p>
            <a:pPr marL="457200" indent="-457200" algn="l">
              <a:spcAft>
                <a:spcPts val="800"/>
              </a:spcAft>
              <a:buFont typeface="Arial" panose="020B0604020202020204" pitchFamily="34" charset="0"/>
              <a:buChar char="•"/>
            </a:pPr>
            <a:endParaRPr lang="sv-SE" sz="1200" kern="0" dirty="0">
              <a:solidFill>
                <a:schemeClr val="tx1"/>
              </a:solidFill>
              <a:latin typeface="Arial" charset="0"/>
              <a:ea typeface="Geneva" pitchFamily="1" charset="-128"/>
              <a:cs typeface="+mn-cs"/>
            </a:endParaRPr>
          </a:p>
          <a:p>
            <a:pPr marL="457200" indent="-457200" algn="l">
              <a:spcAft>
                <a:spcPts val="800"/>
              </a:spcAft>
              <a:buFont typeface="Arial" panose="020B0604020202020204" pitchFamily="34" charset="0"/>
              <a:buChar char="•"/>
            </a:pPr>
            <a:endParaRPr lang="sv-SE" sz="1200" kern="0" dirty="0">
              <a:solidFill>
                <a:schemeClr val="tx1"/>
              </a:solidFill>
              <a:latin typeface="Arial" charset="0"/>
              <a:ea typeface="Geneva" pitchFamily="1" charset="-128"/>
              <a:cs typeface="+mn-cs"/>
            </a:endParaRPr>
          </a:p>
          <a:p>
            <a:pPr marL="457200" indent="-457200" algn="l">
              <a:spcAft>
                <a:spcPts val="800"/>
              </a:spcAft>
              <a:buFont typeface="Arial" panose="020B0604020202020204" pitchFamily="34" charset="0"/>
              <a:buChar char="•"/>
            </a:pPr>
            <a:endParaRPr lang="sv-SE" sz="1200" kern="0" dirty="0">
              <a:solidFill>
                <a:schemeClr val="tx1"/>
              </a:solidFill>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22</a:t>
            </a:fld>
            <a:endParaRPr lang="sv-SE"/>
          </a:p>
        </p:txBody>
      </p:sp>
    </p:spTree>
    <p:extLst>
      <p:ext uri="{BB962C8B-B14F-4D97-AF65-F5344CB8AC3E}">
        <p14:creationId xmlns:p14="http://schemas.microsoft.com/office/powerpoint/2010/main" val="307572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Hälso- och sjukvårdsnämnden beslutade i maj 2018 om att en utredning om hälso- och sjukvårdens utveckling fram till 2040 skulle genomföras i dialog med professionen, patienter och andra intressenter. </a:t>
            </a:r>
          </a:p>
          <a:p>
            <a:pPr marL="171450" indent="-171450">
              <a:buFont typeface="Arial" panose="020B0604020202020204" pitchFamily="34" charset="0"/>
              <a:buChar char="•"/>
            </a:pPr>
            <a:r>
              <a:rPr lang="sv-SE" dirty="0"/>
              <a:t>Utredningen ska beskriva, analysera och presentera utmaningar och möjliga lösningar för beslut om strategier och förslag till konkreta reformer. </a:t>
            </a:r>
          </a:p>
          <a:p>
            <a:pPr marL="171450" indent="-171450">
              <a:buFont typeface="Arial" panose="020B0604020202020204" pitchFamily="34" charset="0"/>
              <a:buChar char="•"/>
            </a:pPr>
            <a:r>
              <a:rPr lang="sv-SE" dirty="0"/>
              <a:t>Under utredningens gång tas det fram en rad delrapporter om olika perspektiv på hälso- och sjukvården vilka kommer att bilda underlag för en samlad slutrapport som beräknas vara klar 2022.</a:t>
            </a:r>
          </a:p>
        </p:txBody>
      </p:sp>
      <p:sp>
        <p:nvSpPr>
          <p:cNvPr id="4" name="Slide Number Placeholder 3"/>
          <p:cNvSpPr>
            <a:spLocks noGrp="1"/>
          </p:cNvSpPr>
          <p:nvPr>
            <p:ph type="sldNum" sz="quarter" idx="5"/>
          </p:nvPr>
        </p:nvSpPr>
        <p:spPr/>
        <p:txBody>
          <a:bodyPr/>
          <a:lstStyle/>
          <a:p>
            <a:fld id="{39F56C83-3508-4DF3-A02B-BBBCC8BE3867}" type="slidenum">
              <a:rPr lang="sv-SE" smtClean="0"/>
              <a:pPr/>
              <a:t>3</a:t>
            </a:fld>
            <a:endParaRPr lang="sv-SE"/>
          </a:p>
        </p:txBody>
      </p:sp>
    </p:spTree>
    <p:extLst>
      <p:ext uri="{BB962C8B-B14F-4D97-AF65-F5344CB8AC3E}">
        <p14:creationId xmlns:p14="http://schemas.microsoft.com/office/powerpoint/2010/main" val="172331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Utredningen använder en metodik som kan illustreras som en tratt. Den utgår från ett nuläge – var befinner vi oss idag.</a:t>
            </a:r>
          </a:p>
          <a:p>
            <a:r>
              <a:rPr lang="sv-SE" dirty="0"/>
              <a:t>Nästa steg handlar om att analysera behoven – vilka är våra utmaningar?</a:t>
            </a:r>
          </a:p>
          <a:p>
            <a:r>
              <a:rPr lang="sv-SE" dirty="0"/>
              <a:t>Tredje nivån beskriver framtidsbilden - vart ska vi?</a:t>
            </a:r>
          </a:p>
          <a:p>
            <a:r>
              <a:rPr lang="sv-SE" dirty="0"/>
              <a:t>Fjärde nivån handlar om reformvägar - vilka är huvudinriktningarna och den sista nivån handlar om planer – vad ska vi göra och när?</a:t>
            </a:r>
          </a:p>
          <a:p>
            <a:r>
              <a:rPr lang="sv-SE" dirty="0"/>
              <a:t>Utredningen levererar inte konkreta planer – vad göra och när? – utan stannar en bit in i reformfasen där de politiska diskussionerna tar vid. Uppgiften är att ge beslutsfattarna underlag för reformer och konkreta beslut.</a:t>
            </a:r>
          </a:p>
        </p:txBody>
      </p:sp>
      <p:sp>
        <p:nvSpPr>
          <p:cNvPr id="4" name="Slide Number Placeholder 3"/>
          <p:cNvSpPr>
            <a:spLocks noGrp="1"/>
          </p:cNvSpPr>
          <p:nvPr>
            <p:ph type="sldNum" sz="quarter" idx="5"/>
          </p:nvPr>
        </p:nvSpPr>
        <p:spPr/>
        <p:txBody>
          <a:bodyPr/>
          <a:lstStyle/>
          <a:p>
            <a:fld id="{39F56C83-3508-4DF3-A02B-BBBCC8BE3867}" type="slidenum">
              <a:rPr lang="sv-SE" smtClean="0"/>
              <a:pPr/>
              <a:t>4</a:t>
            </a:fld>
            <a:endParaRPr lang="sv-SE"/>
          </a:p>
        </p:txBody>
      </p:sp>
    </p:spTree>
    <p:extLst>
      <p:ext uri="{BB962C8B-B14F-4D97-AF65-F5344CB8AC3E}">
        <p14:creationId xmlns:p14="http://schemas.microsoft.com/office/powerpoint/2010/main" val="192748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Dessa är de fem huvudfrågorna som utredningen kommer besvara. </a:t>
            </a:r>
          </a:p>
        </p:txBody>
      </p:sp>
      <p:sp>
        <p:nvSpPr>
          <p:cNvPr id="4" name="Slide Number Placeholder 3"/>
          <p:cNvSpPr>
            <a:spLocks noGrp="1"/>
          </p:cNvSpPr>
          <p:nvPr>
            <p:ph type="sldNum" sz="quarter" idx="5"/>
          </p:nvPr>
        </p:nvSpPr>
        <p:spPr/>
        <p:txBody>
          <a:bodyPr/>
          <a:lstStyle/>
          <a:p>
            <a:fld id="{39F56C83-3508-4DF3-A02B-BBBCC8BE3867}" type="slidenum">
              <a:rPr lang="sv-SE" smtClean="0"/>
              <a:pPr/>
              <a:t>5</a:t>
            </a:fld>
            <a:endParaRPr lang="sv-SE"/>
          </a:p>
        </p:txBody>
      </p:sp>
    </p:spTree>
    <p:extLst>
      <p:ext uri="{BB962C8B-B14F-4D97-AF65-F5344CB8AC3E}">
        <p14:creationId xmlns:p14="http://schemas.microsoft.com/office/powerpoint/2010/main" val="340443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Utredningen ska göra framtidsanalyser kring en rad centrala perspektiv på hälso- och sjukvården – detta är några av dem</a:t>
            </a:r>
          </a:p>
          <a:p>
            <a:pPr marL="171450" indent="-171450">
              <a:buFont typeface="Arial" panose="020B0604020202020204" pitchFamily="34" charset="0"/>
              <a:buChar char="•"/>
            </a:pPr>
            <a:r>
              <a:rPr lang="sv-SE" dirty="0"/>
              <a:t>Allt perspektiv kommer presenteras i form av delrapporter som blir underlag för utveckling och beslut om hälso- och sjukvården. </a:t>
            </a:r>
          </a:p>
          <a:p>
            <a:pPr marL="171450" indent="-171450">
              <a:buFont typeface="Arial" panose="020B0604020202020204" pitchFamily="34" charset="0"/>
              <a:buChar char="•"/>
            </a:pPr>
            <a:r>
              <a:rPr lang="sv-SE" dirty="0"/>
              <a:t>Till sist kommer samtliga perspektiv att bearbetas och samlas i en slutrapport som väntas klar Q1 2022. </a:t>
            </a:r>
          </a:p>
        </p:txBody>
      </p:sp>
      <p:sp>
        <p:nvSpPr>
          <p:cNvPr id="4" name="Slide Number Placeholder 3"/>
          <p:cNvSpPr>
            <a:spLocks noGrp="1"/>
          </p:cNvSpPr>
          <p:nvPr>
            <p:ph type="sldNum" sz="quarter" idx="5"/>
          </p:nvPr>
        </p:nvSpPr>
        <p:spPr/>
        <p:txBody>
          <a:bodyPr/>
          <a:lstStyle/>
          <a:p>
            <a:fld id="{39F56C83-3508-4DF3-A02B-BBBCC8BE3867}" type="slidenum">
              <a:rPr lang="sv-SE" smtClean="0"/>
              <a:pPr/>
              <a:t>6</a:t>
            </a:fld>
            <a:endParaRPr lang="sv-SE"/>
          </a:p>
        </p:txBody>
      </p:sp>
    </p:spTree>
    <p:extLst>
      <p:ext uri="{BB962C8B-B14F-4D97-AF65-F5344CB8AC3E}">
        <p14:creationId xmlns:p14="http://schemas.microsoft.com/office/powerpoint/2010/main" val="300918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Nu följer en presentation som sammanfattar rapporten om perspektivet ”Hälso- och sjukvårdens kvalitet” </a:t>
            </a:r>
          </a:p>
        </p:txBody>
      </p:sp>
      <p:sp>
        <p:nvSpPr>
          <p:cNvPr id="4" name="Slide Number Placeholder 3"/>
          <p:cNvSpPr>
            <a:spLocks noGrp="1"/>
          </p:cNvSpPr>
          <p:nvPr>
            <p:ph type="sldNum" sz="quarter" idx="5"/>
          </p:nvPr>
        </p:nvSpPr>
        <p:spPr/>
        <p:txBody>
          <a:bodyPr/>
          <a:lstStyle/>
          <a:p>
            <a:fld id="{39F56C83-3508-4DF3-A02B-BBBCC8BE3867}" type="slidenum">
              <a:rPr lang="sv-SE" smtClean="0"/>
              <a:pPr/>
              <a:t>7</a:t>
            </a:fld>
            <a:endParaRPr lang="sv-SE"/>
          </a:p>
        </p:txBody>
      </p:sp>
    </p:spTree>
    <p:extLst>
      <p:ext uri="{BB962C8B-B14F-4D97-AF65-F5344CB8AC3E}">
        <p14:creationId xmlns:p14="http://schemas.microsoft.com/office/powerpoint/2010/main" val="323613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0" dirty="0"/>
              <a:t>Hundratals rapporter har skrivits om kvaliteten i hälso- och sjukvården och tusentals indikatorer används regelbundet för att följa upp kvaliteten och jämföra regioner, sjukhus och vårdcentraler. Trots detta är det mycket vi fortfarande inte vet om kvaliteten, orsakerna till att den brister och effekterna av olika insatser för att förbättra den.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sv-SE" sz="1200" kern="0" dirty="0"/>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0" dirty="0"/>
              <a:t>Utmaningarna i vården är samma som tidigare men det mesta har blivit bättre. Exempel är </a:t>
            </a:r>
            <a:r>
              <a:rPr lang="sv-SE" sz="1200" kern="0" dirty="0">
                <a:solidFill>
                  <a:schemeClr val="tx1"/>
                </a:solidFill>
              </a:rPr>
              <a:t>medicinska resultat, tillgänglighet och patientsäkerhet som har förbättrats rejält över tid. </a:t>
            </a:r>
            <a:r>
              <a:rPr lang="sv-SE" sz="1800" kern="0" dirty="0"/>
              <a:t>Paradoxen är att vårdgivarnas och befolkningens upplevelse att vården är i kris och att den blivit sämre. Det kan förklaras av k</a:t>
            </a:r>
            <a:r>
              <a:rPr lang="sv-SE" sz="1800" kern="0" dirty="0">
                <a:solidFill>
                  <a:schemeClr val="tx1"/>
                </a:solidFill>
              </a:rPr>
              <a:t>unskapsutvecklingen, de förändrade förväntningar på vården och den ökade tillgången till data om vårdens kvalitet och effektivitet</a:t>
            </a:r>
          </a:p>
          <a:p>
            <a:pPr marL="285750" indent="-285750" algn="l">
              <a:buFont typeface="Arial" panose="020B0604020202020204" pitchFamily="34" charset="0"/>
              <a:buChar char="•"/>
            </a:pPr>
            <a:endParaRPr lang="sv-SE" sz="1200" kern="0" dirty="0"/>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0" dirty="0"/>
              <a:t>Vi står troligen inför ett  paradigmskifte där kunskapsutvecklingen i samhället, den digitala utvecklingen och den förändrade patientrollen ger oss större möjligheter att snabbt förbättra kvaliteten och patientsäkerheten. Vi kan se fram emot vassare beslutsstöd som är integrerade i vårdinformationssystemen. De kommer underlätta diagnossättning och hänvisning av patienter till rätt vårdform. Behandlingarna kommer bli mer individanpassade och därför bli mer effektiva. Tillgången på digital information kan också leda till förbättrade strategier för prevention, ökad trygghet och kontinuitet för den enskilda patienten. </a:t>
            </a:r>
          </a:p>
          <a:p>
            <a:pPr marL="285750" indent="-285750" algn="l">
              <a:buFont typeface="Arial" panose="020B0604020202020204" pitchFamily="34" charset="0"/>
              <a:buChar char="•"/>
            </a:pPr>
            <a:endParaRPr lang="sv-SE" sz="1200" kern="0" dirty="0"/>
          </a:p>
          <a:p>
            <a:pPr marL="285750" indent="-285750" algn="l">
              <a:buFont typeface="Arial" panose="020B0604020202020204" pitchFamily="34" charset="0"/>
              <a:buChar char="•"/>
            </a:pPr>
            <a:r>
              <a:rPr lang="sv-SE" sz="1200" kern="0" dirty="0"/>
              <a:t>Bättre verktyg leder inte automatiskt till bättre kvalitet. Stuprörstänkande, kortsiktiga besparingar, otydlig rollfördelning och ogenomtänkta satsningar kan leda till försämrad kvalitet. Viktigt att alla aktörer – förtroendevalda, tjänstemän inom olika förvaltningar, vårdgivare och patienter alla tar tillvara den kunskap som finns om hur kvaliteten i vården kan förbättras. Samverkan mellan sjukvård, akademi och näringsliv är också viktiga delar för att stimulera ett innovativt klimat där nya idéer och utveckling stimuleras. </a:t>
            </a:r>
          </a:p>
        </p:txBody>
      </p:sp>
      <p:sp>
        <p:nvSpPr>
          <p:cNvPr id="4" name="Slide Number Placeholder 3"/>
          <p:cNvSpPr>
            <a:spLocks noGrp="1"/>
          </p:cNvSpPr>
          <p:nvPr>
            <p:ph type="sldNum" sz="quarter" idx="5"/>
          </p:nvPr>
        </p:nvSpPr>
        <p:spPr/>
        <p:txBody>
          <a:bodyPr/>
          <a:lstStyle/>
          <a:p>
            <a:fld id="{39F56C83-3508-4DF3-A02B-BBBCC8BE3867}" type="slidenum">
              <a:rPr lang="sv-SE" smtClean="0"/>
              <a:pPr/>
              <a:t>8</a:t>
            </a:fld>
            <a:endParaRPr lang="sv-SE"/>
          </a:p>
        </p:txBody>
      </p:sp>
    </p:spTree>
    <p:extLst>
      <p:ext uri="{BB962C8B-B14F-4D97-AF65-F5344CB8AC3E}">
        <p14:creationId xmlns:p14="http://schemas.microsoft.com/office/powerpoint/2010/main" val="2966223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Det är svårt att jämföra hälso- och sjukvård mellan olika länder på grund av att vården finansieras och organiseras på olika sätt. </a:t>
            </a:r>
          </a:p>
          <a:p>
            <a:pPr marL="171450" indent="-171450">
              <a:buFont typeface="Arial" panose="020B0604020202020204" pitchFamily="34" charset="0"/>
              <a:buChar char="•"/>
            </a:pPr>
            <a:r>
              <a:rPr lang="sv-SE" dirty="0"/>
              <a:t>SKR:s rapport ”Svensk sjukvård i internationell jämförelse 2018” jämför Sverige med 15 andra länder inom EU samt Kanada, Norge och USA. </a:t>
            </a:r>
          </a:p>
          <a:p>
            <a:pPr marL="171450" indent="-171450">
              <a:buFont typeface="Arial" panose="020B0604020202020204" pitchFamily="34" charset="0"/>
              <a:buChar char="•"/>
            </a:pPr>
            <a:r>
              <a:rPr lang="sv-SE" dirty="0"/>
              <a:t>Rapporten visar att Sverige har goda medicinska resultat men sämre tillgänglighet och patientdelaktighet.</a:t>
            </a:r>
          </a:p>
          <a:p>
            <a:pPr marL="171450" indent="-171450">
              <a:buFont typeface="Arial" panose="020B0604020202020204" pitchFamily="34" charset="0"/>
              <a:buChar char="•"/>
            </a:pPr>
            <a:r>
              <a:rPr lang="sv-SE" dirty="0"/>
              <a:t>Bristen på kontinuitet och det faktum att många saknar en fast vårdkontakt lyfts också fram. </a:t>
            </a:r>
          </a:p>
          <a:p>
            <a:pPr marL="171450" indent="-171450">
              <a:buFont typeface="Arial" panose="020B0604020202020204" pitchFamily="34" charset="0"/>
              <a:buChar char="•"/>
            </a:pPr>
            <a:r>
              <a:rPr lang="sv-SE" dirty="0"/>
              <a:t>Vi tillhör de länder som lägger mest resurser på hälso- och sjukvård men det finns inte ett entydigt samband mellan medicinsk kvalitet och resurser. </a:t>
            </a:r>
          </a:p>
          <a:p>
            <a:endParaRPr lang="sv-SE" dirty="0"/>
          </a:p>
          <a:p>
            <a:pPr marL="171450" indent="-171450">
              <a:buFont typeface="Arial" panose="020B0604020202020204" pitchFamily="34" charset="0"/>
              <a:buChar char="•"/>
            </a:pPr>
            <a:r>
              <a:rPr lang="sv-SE" dirty="0"/>
              <a:t>Diagrammet visar att Sverige toppar skalan avseende kvalitet och får ett relativt högt folkhälsoindex men att vi samtidigt har stora hälso- och sjukvårdsutgifter. </a:t>
            </a:r>
          </a:p>
        </p:txBody>
      </p:sp>
      <p:sp>
        <p:nvSpPr>
          <p:cNvPr id="4" name="Slide Number Placeholder 3"/>
          <p:cNvSpPr>
            <a:spLocks noGrp="1"/>
          </p:cNvSpPr>
          <p:nvPr>
            <p:ph type="sldNum" sz="quarter" idx="5"/>
          </p:nvPr>
        </p:nvSpPr>
        <p:spPr/>
        <p:txBody>
          <a:bodyPr/>
          <a:lstStyle/>
          <a:p>
            <a:fld id="{39F56C83-3508-4DF3-A02B-BBBCC8BE3867}" type="slidenum">
              <a:rPr lang="sv-SE" smtClean="0"/>
              <a:pPr/>
              <a:t>9</a:t>
            </a:fld>
            <a:endParaRPr lang="sv-SE"/>
          </a:p>
        </p:txBody>
      </p:sp>
    </p:spTree>
    <p:extLst>
      <p:ext uri="{BB962C8B-B14F-4D97-AF65-F5344CB8AC3E}">
        <p14:creationId xmlns:p14="http://schemas.microsoft.com/office/powerpoint/2010/main" val="143202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dirty="0"/>
          </a:p>
        </p:txBody>
      </p:sp>
      <p:sp>
        <p:nvSpPr>
          <p:cNvPr id="13321" name="Rectangle 9"/>
          <p:cNvSpPr>
            <a:spLocks noGrp="1" noChangeArrowheads="1"/>
          </p:cNvSpPr>
          <p:nvPr>
            <p:ph type="dt" sz="half" idx="2"/>
          </p:nvPr>
        </p:nvSpPr>
        <p:spPr/>
        <p:txBody>
          <a:bodyPr/>
          <a:lstStyle>
            <a:lvl1pPr>
              <a:defRPr/>
            </a:lvl1pPr>
          </a:lstStyle>
          <a:p>
            <a:r>
              <a:rPr lang="sv-SE"/>
              <a:t>2019-11-11</a:t>
            </a:r>
          </a:p>
        </p:txBody>
      </p:sp>
      <p:sp>
        <p:nvSpPr>
          <p:cNvPr id="13322" name="Rectangle 10"/>
          <p:cNvSpPr>
            <a:spLocks noGrp="1" noChangeArrowheads="1"/>
          </p:cNvSpPr>
          <p:nvPr>
            <p:ph type="ftr" sz="quarter" idx="3"/>
          </p:nvPr>
        </p:nvSpPr>
        <p:spPr/>
        <p:txBody>
          <a:bodyPr/>
          <a:lstStyle>
            <a:lvl1pPr>
              <a:defRPr/>
            </a:lvl1pPr>
          </a:lstStyle>
          <a:p>
            <a:r>
              <a:rPr lang="sv-SE"/>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a:t>2019-11-11</a:t>
            </a:r>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41247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a:t>2019-11-11</a:t>
            </a:r>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253227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a:t>2019-11-11</a:t>
            </a:r>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Tree>
    <p:extLst>
      <p:ext uri="{BB962C8B-B14F-4D97-AF65-F5344CB8AC3E}">
        <p14:creationId xmlns:p14="http://schemas.microsoft.com/office/powerpoint/2010/main" val="36656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datum 2"/>
          <p:cNvSpPr>
            <a:spLocks noGrp="1"/>
          </p:cNvSpPr>
          <p:nvPr>
            <p:ph type="dt" sz="half" idx="10"/>
          </p:nvPr>
        </p:nvSpPr>
        <p:spPr/>
        <p:txBody>
          <a:bodyPr/>
          <a:lstStyle>
            <a:lvl1pPr>
              <a:defRPr/>
            </a:lvl1pPr>
          </a:lstStyle>
          <a:p>
            <a:r>
              <a:rPr lang="sv-SE"/>
              <a:t>2019-11-11</a:t>
            </a:r>
          </a:p>
        </p:txBody>
      </p:sp>
      <p:sp>
        <p:nvSpPr>
          <p:cNvPr id="4" name="Platshållare för sidfot 3"/>
          <p:cNvSpPr>
            <a:spLocks noGrp="1"/>
          </p:cNvSpPr>
          <p:nvPr>
            <p:ph type="ftr" sz="quarter" idx="11"/>
          </p:nvPr>
        </p:nvSpPr>
        <p:spPr/>
        <p:txBody>
          <a:bodyPr/>
          <a:lstStyle>
            <a:lvl1pPr>
              <a:defRPr/>
            </a:lvl1pPr>
          </a:lstStyle>
          <a:p>
            <a:r>
              <a:rPr lang="sv-SE"/>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228961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a:t>2019-11-11</a:t>
            </a:r>
          </a:p>
        </p:txBody>
      </p:sp>
      <p:sp>
        <p:nvSpPr>
          <p:cNvPr id="3" name="Platshållare för sidfot 2"/>
          <p:cNvSpPr>
            <a:spLocks noGrp="1"/>
          </p:cNvSpPr>
          <p:nvPr>
            <p:ph type="ftr" sz="quarter" idx="11"/>
          </p:nvPr>
        </p:nvSpPr>
        <p:spPr/>
        <p:txBody>
          <a:bodyPr/>
          <a:lstStyle>
            <a:lvl1pPr>
              <a:defRPr/>
            </a:lvl1pPr>
          </a:lstStyle>
          <a:p>
            <a:r>
              <a:rPr lang="sv-SE"/>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28092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2019-11-11</a:t>
            </a:r>
            <a:endParaRPr lang="sv-SE" dirty="0"/>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Hälso- och sjukvårdsförvaltningen</a:t>
            </a:r>
            <a:endParaRPr lang="sv-SE" dirty="0"/>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6.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00206" y="297779"/>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743456" cy="1743456"/>
          </a:xfrm>
          <a:prstGeom prst="rect">
            <a:avLst/>
          </a:prstGeom>
        </p:spPr>
      </p:pic>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463296" y="3965893"/>
            <a:ext cx="6083808"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Hälso- och sjukvårdens kvalitet</a:t>
            </a:r>
          </a:p>
        </p:txBody>
      </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1</a:t>
            </a:fld>
            <a:endParaRPr lang="sv-SE"/>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a:t>Hälso- och sjukvårdsförvaltningen</a:t>
            </a:r>
          </a:p>
        </p:txBody>
      </p:sp>
      <p:pic>
        <p:nvPicPr>
          <p:cNvPr id="10" name="Bildobjekt 9">
            <a:extLst>
              <a:ext uri="{FF2B5EF4-FFF2-40B4-BE49-F238E27FC236}">
                <a16:creationId xmlns:a16="http://schemas.microsoft.com/office/drawing/2014/main" id="{10DE1ED3-954A-4FBA-8576-8E0B7E4F3B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9263" y="949226"/>
            <a:ext cx="4847749" cy="5908766"/>
          </a:xfrm>
          <a:prstGeom prst="rect">
            <a:avLst/>
          </a:prstGeom>
        </p:spPr>
      </p:pic>
    </p:spTree>
    <p:extLst>
      <p:ext uri="{BB962C8B-B14F-4D97-AF65-F5344CB8AC3E}">
        <p14:creationId xmlns:p14="http://schemas.microsoft.com/office/powerpoint/2010/main" val="201134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10</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1711569"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10</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1711569" y="1339469"/>
            <a:ext cx="9132277"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pPr>
            <a:r>
              <a:rPr lang="sv-SE" sz="1800" kern="0" spc="300" dirty="0"/>
              <a:t>GOD VÅRD OCH OMSORG</a:t>
            </a:r>
            <a:br>
              <a:rPr lang="sv-SE" sz="1800" kern="0" spc="300" dirty="0"/>
            </a:br>
            <a:br>
              <a:rPr lang="sv-SE" sz="900" kern="0" spc="300" dirty="0"/>
            </a:br>
            <a:r>
              <a:rPr lang="sv-SE" sz="1800" kern="0" spc="300" dirty="0"/>
              <a:t>SOCIALSTYRELSENS MODELL FÖR KVALITETSUPPFÖLJNING</a:t>
            </a:r>
          </a:p>
          <a:p>
            <a:pPr algn="l">
              <a:lnSpc>
                <a:spcPct val="90000"/>
              </a:lnSpc>
            </a:pPr>
            <a:endParaRPr lang="sv-SE" sz="1800" kern="0" spc="300" dirty="0"/>
          </a:p>
          <a:p>
            <a:pPr>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6602634A-321F-084D-85D7-863C22271CE0}"/>
              </a:ext>
            </a:extLst>
          </p:cNvPr>
          <p:cNvSpPr>
            <a:spLocks noGrp="1"/>
          </p:cNvSpPr>
          <p:nvPr>
            <p:ph type="sldNum" sz="quarter" idx="4"/>
          </p:nvPr>
        </p:nvSpPr>
        <p:spPr/>
        <p:txBody>
          <a:bodyPr/>
          <a:lstStyle/>
          <a:p>
            <a:fld id="{C1A088CD-CCDE-49E5-84E6-67161CD99BDA}" type="slidenum">
              <a:rPr lang="sv-SE" smtClean="0"/>
              <a:pPr/>
              <a:t>10</a:t>
            </a:fld>
            <a:endParaRPr lang="sv-SE"/>
          </a:p>
        </p:txBody>
      </p:sp>
      <p:sp>
        <p:nvSpPr>
          <p:cNvPr id="8" name="Platshållare för sidfot 7">
            <a:extLst>
              <a:ext uri="{FF2B5EF4-FFF2-40B4-BE49-F238E27FC236}">
                <a16:creationId xmlns:a16="http://schemas.microsoft.com/office/drawing/2014/main" id="{F0246C71-818D-9843-A0BE-8A00C4C1B5E4}"/>
              </a:ext>
            </a:extLst>
          </p:cNvPr>
          <p:cNvSpPr>
            <a:spLocks noGrp="1"/>
          </p:cNvSpPr>
          <p:nvPr>
            <p:ph type="ftr" sz="quarter" idx="3"/>
          </p:nvPr>
        </p:nvSpPr>
        <p:spPr/>
        <p:txBody>
          <a:bodyPr/>
          <a:lstStyle/>
          <a:p>
            <a:r>
              <a:rPr lang="sv-SE"/>
              <a:t>Hälso- och sjukvårdsförvaltningen</a:t>
            </a:r>
          </a:p>
        </p:txBody>
      </p:sp>
      <p:pic>
        <p:nvPicPr>
          <p:cNvPr id="21" name="Bildobjekt 20" descr="G:\Lsf\LSF-FSFLG2\SLL Kommunikation\Arbetsområden\Hälso- och sjukvården 2040\Delrapport kvalitet\Bilder\God_va╠èrd_1.jpg">
            <a:extLst>
              <a:ext uri="{FF2B5EF4-FFF2-40B4-BE49-F238E27FC236}">
                <a16:creationId xmlns:a16="http://schemas.microsoft.com/office/drawing/2014/main" id="{53435D19-7040-4871-9C84-133B34378358}"/>
              </a:ext>
            </a:extLst>
          </p:cNvPr>
          <p:cNvPicPr/>
          <p:nvPr/>
        </p:nvPicPr>
        <p:blipFill rotWithShape="1">
          <a:blip r:embed="rId6">
            <a:extLst>
              <a:ext uri="{28A0092B-C50C-407E-A947-70E740481C1C}">
                <a14:useLocalDpi xmlns:a14="http://schemas.microsoft.com/office/drawing/2010/main" val="0"/>
              </a:ext>
            </a:extLst>
          </a:blip>
          <a:srcRect t="16775"/>
          <a:stretch/>
        </p:blipFill>
        <p:spPr bwMode="auto">
          <a:xfrm>
            <a:off x="1711569" y="2624329"/>
            <a:ext cx="8820201" cy="3114217"/>
          </a:xfrm>
          <a:prstGeom prst="rect">
            <a:avLst/>
          </a:prstGeom>
          <a:noFill/>
          <a:ln>
            <a:noFill/>
          </a:ln>
        </p:spPr>
      </p:pic>
    </p:spTree>
    <p:extLst>
      <p:ext uri="{BB962C8B-B14F-4D97-AF65-F5344CB8AC3E}">
        <p14:creationId xmlns:p14="http://schemas.microsoft.com/office/powerpoint/2010/main" val="298759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11</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11</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227385" y="1339469"/>
            <a:ext cx="7983415"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pPr>
            <a:r>
              <a:rPr lang="sv-SE" sz="1800" kern="0" spc="300" dirty="0"/>
              <a:t>KUNSKAPSLÄGE, JÄMFÖRELSER OCH AKTUELL TREND</a:t>
            </a:r>
          </a:p>
          <a:p>
            <a:pPr algn="l">
              <a:lnSpc>
                <a:spcPct val="90000"/>
              </a:lnSpc>
            </a:pPr>
            <a:endParaRPr lang="sv-SE" sz="1800" kern="0" spc="300" dirty="0"/>
          </a:p>
          <a:p>
            <a:pPr>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6602634A-321F-084D-85D7-863C22271CE0}"/>
              </a:ext>
            </a:extLst>
          </p:cNvPr>
          <p:cNvSpPr>
            <a:spLocks noGrp="1"/>
          </p:cNvSpPr>
          <p:nvPr>
            <p:ph type="sldNum" sz="quarter" idx="4"/>
          </p:nvPr>
        </p:nvSpPr>
        <p:spPr/>
        <p:txBody>
          <a:bodyPr/>
          <a:lstStyle/>
          <a:p>
            <a:fld id="{C1A088CD-CCDE-49E5-84E6-67161CD99BDA}" type="slidenum">
              <a:rPr lang="sv-SE" smtClean="0"/>
              <a:pPr/>
              <a:t>11</a:t>
            </a:fld>
            <a:endParaRPr lang="sv-SE"/>
          </a:p>
        </p:txBody>
      </p:sp>
      <p:sp>
        <p:nvSpPr>
          <p:cNvPr id="8" name="Platshållare för sidfot 7">
            <a:extLst>
              <a:ext uri="{FF2B5EF4-FFF2-40B4-BE49-F238E27FC236}">
                <a16:creationId xmlns:a16="http://schemas.microsoft.com/office/drawing/2014/main" id="{F0246C71-818D-9843-A0BE-8A00C4C1B5E4}"/>
              </a:ext>
            </a:extLst>
          </p:cNvPr>
          <p:cNvSpPr>
            <a:spLocks noGrp="1"/>
          </p:cNvSpPr>
          <p:nvPr>
            <p:ph type="ftr" sz="quarter" idx="3"/>
          </p:nvPr>
        </p:nvSpPr>
        <p:spPr/>
        <p:txBody>
          <a:bodyPr/>
          <a:lstStyle/>
          <a:p>
            <a:r>
              <a:rPr lang="sv-SE"/>
              <a:t>Hälso- och sjukvårdsförvaltningen</a:t>
            </a:r>
          </a:p>
        </p:txBody>
      </p:sp>
      <p:pic>
        <p:nvPicPr>
          <p:cNvPr id="21" name="Bildobjekt 20" descr="G:\Lsf\LSF-FSFLG2\SLL Kommunikation\Arbetsområden\Hälso- och sjukvården 2040\Delrapport kvalitet\Bilder\Fo╠êrklaring.jpg">
            <a:extLst>
              <a:ext uri="{FF2B5EF4-FFF2-40B4-BE49-F238E27FC236}">
                <a16:creationId xmlns:a16="http://schemas.microsoft.com/office/drawing/2014/main" id="{42F177E7-73E1-4D36-8256-0FC670E5012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1507" y="2289809"/>
            <a:ext cx="8039347" cy="3642068"/>
          </a:xfrm>
          <a:prstGeom prst="rect">
            <a:avLst/>
          </a:prstGeom>
          <a:noFill/>
          <a:ln>
            <a:noFill/>
          </a:ln>
        </p:spPr>
      </p:pic>
    </p:spTree>
    <p:extLst>
      <p:ext uri="{BB962C8B-B14F-4D97-AF65-F5344CB8AC3E}">
        <p14:creationId xmlns:p14="http://schemas.microsoft.com/office/powerpoint/2010/main" val="414918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objekt 28">
            <a:extLst>
              <a:ext uri="{FF2B5EF4-FFF2-40B4-BE49-F238E27FC236}">
                <a16:creationId xmlns:a16="http://schemas.microsoft.com/office/drawing/2014/main" id="{AD7E8B2A-72C0-49C1-8987-D4BD3984F8EF}"/>
              </a:ext>
            </a:extLst>
          </p:cNvPr>
          <p:cNvPicPr>
            <a:picLocks noChangeAspect="1"/>
          </p:cNvPicPr>
          <p:nvPr/>
        </p:nvPicPr>
        <p:blipFill rotWithShape="1">
          <a:blip r:embed="rId3">
            <a:extLst>
              <a:ext uri="{28A0092B-C50C-407E-A947-70E740481C1C}">
                <a14:useLocalDpi xmlns:a14="http://schemas.microsoft.com/office/drawing/2010/main" val="0"/>
              </a:ext>
            </a:extLst>
          </a:blip>
          <a:srcRect t="107" b="-52"/>
          <a:stretch/>
        </p:blipFill>
        <p:spPr>
          <a:xfrm>
            <a:off x="8062549" y="949234"/>
            <a:ext cx="4129451" cy="5905591"/>
          </a:xfrm>
          <a:prstGeom prst="rect">
            <a:avLst/>
          </a:prstGeom>
        </p:spPr>
      </p:pic>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12</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12</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48598"/>
            <a:ext cx="74676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KVALITETSINDIKATOR 1</a:t>
            </a:r>
          </a:p>
          <a:p>
            <a:pPr algn="l">
              <a:lnSpc>
                <a:spcPct val="90000"/>
              </a:lnSpc>
            </a:pPr>
            <a:endParaRPr lang="sv-SE" sz="1000" kern="0" spc="300" dirty="0"/>
          </a:p>
          <a:p>
            <a:pPr algn="l">
              <a:lnSpc>
                <a:spcPct val="90000"/>
              </a:lnSpc>
            </a:pPr>
            <a:r>
              <a:rPr lang="sv-SE" sz="1800" kern="0" spc="300" dirty="0"/>
              <a:t>KUNSKAPSBASERAD VÅRD</a:t>
            </a:r>
          </a:p>
          <a:p>
            <a:pPr algn="l">
              <a:lnSpc>
                <a:spcPct val="90000"/>
              </a:lnSpc>
            </a:pPr>
            <a:endParaRPr lang="sv-SE" sz="1800" kern="0" spc="300" dirty="0"/>
          </a:p>
          <a:p>
            <a:pPr marL="285750" indent="-285750" algn="l">
              <a:spcAft>
                <a:spcPts val="1200"/>
              </a:spcAft>
              <a:buFont typeface="Arial" panose="020B0604020202020204" pitchFamily="34" charset="0"/>
              <a:buChar char="•"/>
            </a:pPr>
            <a:r>
              <a:rPr lang="sv-SE" sz="1800" kern="0" dirty="0"/>
              <a:t>Stor variation mellan olika sjukdomar</a:t>
            </a:r>
          </a:p>
          <a:p>
            <a:pPr marL="285750" indent="-285750" algn="l">
              <a:spcAft>
                <a:spcPts val="1200"/>
              </a:spcAft>
              <a:buFont typeface="Arial" panose="020B0604020202020204" pitchFamily="34" charset="0"/>
              <a:buChar char="•"/>
            </a:pPr>
            <a:r>
              <a:rPr lang="sv-SE" sz="1800" kern="0" dirty="0"/>
              <a:t>Bättre än riket: hjärt-kärl, infektion</a:t>
            </a:r>
          </a:p>
          <a:p>
            <a:pPr marL="285750" indent="-285750" algn="l">
              <a:spcAft>
                <a:spcPts val="1200"/>
              </a:spcAft>
              <a:buFont typeface="Arial" panose="020B0604020202020204" pitchFamily="34" charset="0"/>
              <a:buChar char="•"/>
            </a:pPr>
            <a:r>
              <a:rPr lang="sv-SE" sz="1800" kern="0" dirty="0"/>
              <a:t>Som riket: lung- och allergisjukdomar</a:t>
            </a:r>
          </a:p>
          <a:p>
            <a:pPr marL="285750" indent="-285750" algn="l">
              <a:spcAft>
                <a:spcPts val="1200"/>
              </a:spcAft>
              <a:buFont typeface="Arial" panose="020B0604020202020204" pitchFamily="34" charset="0"/>
              <a:buChar char="•"/>
            </a:pPr>
            <a:r>
              <a:rPr lang="sv-SE" sz="1800" kern="0" dirty="0"/>
              <a:t>Sämre än riket: diabetes</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1D15C215-7D96-DA4C-91B2-E5559CE6C172}"/>
              </a:ext>
            </a:extLst>
          </p:cNvPr>
          <p:cNvSpPr>
            <a:spLocks noGrp="1"/>
          </p:cNvSpPr>
          <p:nvPr>
            <p:ph type="sldNum" sz="quarter" idx="4"/>
          </p:nvPr>
        </p:nvSpPr>
        <p:spPr/>
        <p:txBody>
          <a:bodyPr/>
          <a:lstStyle/>
          <a:p>
            <a:fld id="{C1A088CD-CCDE-49E5-84E6-67161CD99BDA}" type="slidenum">
              <a:rPr lang="sv-SE" smtClean="0"/>
              <a:pPr/>
              <a:t>12</a:t>
            </a:fld>
            <a:endParaRPr lang="sv-SE"/>
          </a:p>
        </p:txBody>
      </p:sp>
      <p:sp>
        <p:nvSpPr>
          <p:cNvPr id="8" name="Platshållare för sidfot 7">
            <a:extLst>
              <a:ext uri="{FF2B5EF4-FFF2-40B4-BE49-F238E27FC236}">
                <a16:creationId xmlns:a16="http://schemas.microsoft.com/office/drawing/2014/main" id="{F74AA75F-8DE0-C040-B22A-A588F57676A0}"/>
              </a:ext>
            </a:extLst>
          </p:cNvPr>
          <p:cNvSpPr>
            <a:spLocks noGrp="1"/>
          </p:cNvSpPr>
          <p:nvPr>
            <p:ph type="ftr" sz="quarter" idx="3"/>
          </p:nvPr>
        </p:nvSpPr>
        <p:spPr/>
        <p:txBody>
          <a:bodyPr/>
          <a:lstStyle/>
          <a:p>
            <a:r>
              <a:rPr lang="sv-SE"/>
              <a:t>Hälso- och sjukvårdsförvaltningen</a:t>
            </a:r>
          </a:p>
        </p:txBody>
      </p:sp>
      <p:grpSp>
        <p:nvGrpSpPr>
          <p:cNvPr id="2" name="Grupp 1">
            <a:extLst>
              <a:ext uri="{FF2B5EF4-FFF2-40B4-BE49-F238E27FC236}">
                <a16:creationId xmlns:a16="http://schemas.microsoft.com/office/drawing/2014/main" id="{CFE04F0A-9D9A-4110-984E-FE6145B7CC6E}"/>
              </a:ext>
            </a:extLst>
          </p:cNvPr>
          <p:cNvGrpSpPr/>
          <p:nvPr/>
        </p:nvGrpSpPr>
        <p:grpSpPr>
          <a:xfrm>
            <a:off x="236278" y="3014564"/>
            <a:ext cx="1674716" cy="2168801"/>
            <a:chOff x="143810" y="3085955"/>
            <a:chExt cx="1129743" cy="1463047"/>
          </a:xfrm>
        </p:grpSpPr>
        <p:pic>
          <p:nvPicPr>
            <p:cNvPr id="9" name="Bildobjekt 8">
              <a:extLst>
                <a:ext uri="{FF2B5EF4-FFF2-40B4-BE49-F238E27FC236}">
                  <a16:creationId xmlns:a16="http://schemas.microsoft.com/office/drawing/2014/main" id="{C58BC527-68F5-4B86-B374-4359299B622E}"/>
                </a:ext>
              </a:extLst>
            </p:cNvPr>
            <p:cNvPicPr>
              <a:picLocks noChangeAspect="1"/>
            </p:cNvPicPr>
            <p:nvPr/>
          </p:nvPicPr>
          <p:blipFill rotWithShape="1">
            <a:blip r:embed="rId7">
              <a:extLst>
                <a:ext uri="{28A0092B-C50C-407E-A947-70E740481C1C}">
                  <a14:useLocalDpi xmlns:a14="http://schemas.microsoft.com/office/drawing/2010/main" val="0"/>
                </a:ext>
              </a:extLst>
            </a:blip>
            <a:srcRect l="1" r="50051"/>
            <a:stretch/>
          </p:blipFill>
          <p:spPr>
            <a:xfrm>
              <a:off x="143810" y="3085955"/>
              <a:ext cx="1119027" cy="816074"/>
            </a:xfrm>
            <a:prstGeom prst="rect">
              <a:avLst/>
            </a:prstGeom>
          </p:spPr>
        </p:pic>
        <p:pic>
          <p:nvPicPr>
            <p:cNvPr id="20" name="Bildobjekt 19">
              <a:extLst>
                <a:ext uri="{FF2B5EF4-FFF2-40B4-BE49-F238E27FC236}">
                  <a16:creationId xmlns:a16="http://schemas.microsoft.com/office/drawing/2014/main" id="{DCD5B1F7-9284-48D5-B515-EA3FCFECAEA3}"/>
                </a:ext>
              </a:extLst>
            </p:cNvPr>
            <p:cNvPicPr>
              <a:picLocks noChangeAspect="1"/>
            </p:cNvPicPr>
            <p:nvPr/>
          </p:nvPicPr>
          <p:blipFill rotWithShape="1">
            <a:blip r:embed="rId7">
              <a:extLst>
                <a:ext uri="{28A0092B-C50C-407E-A947-70E740481C1C}">
                  <a14:useLocalDpi xmlns:a14="http://schemas.microsoft.com/office/drawing/2010/main" val="0"/>
                </a:ext>
              </a:extLst>
            </a:blip>
            <a:srcRect l="49533" r="972"/>
            <a:stretch/>
          </p:blipFill>
          <p:spPr>
            <a:xfrm>
              <a:off x="154526" y="3732928"/>
              <a:ext cx="1119027" cy="816074"/>
            </a:xfrm>
            <a:prstGeom prst="rect">
              <a:avLst/>
            </a:prstGeom>
          </p:spPr>
        </p:pic>
      </p:grpSp>
    </p:spTree>
    <p:extLst>
      <p:ext uri="{BB962C8B-B14F-4D97-AF65-F5344CB8AC3E}">
        <p14:creationId xmlns:p14="http://schemas.microsoft.com/office/powerpoint/2010/main" val="2085530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13</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13</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48598"/>
            <a:ext cx="5700349"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KVALITETSINDIKATOR 2</a:t>
            </a:r>
          </a:p>
          <a:p>
            <a:pPr algn="l">
              <a:lnSpc>
                <a:spcPct val="90000"/>
              </a:lnSpc>
            </a:pPr>
            <a:endParaRPr lang="sv-SE" sz="1000" kern="0" spc="300" dirty="0"/>
          </a:p>
          <a:p>
            <a:pPr algn="l">
              <a:lnSpc>
                <a:spcPct val="90000"/>
              </a:lnSpc>
            </a:pPr>
            <a:r>
              <a:rPr lang="sv-SE" sz="1800" kern="0" spc="300" dirty="0"/>
              <a:t>SÄKER VÅRD</a:t>
            </a:r>
          </a:p>
          <a:p>
            <a:pPr algn="l">
              <a:lnSpc>
                <a:spcPct val="90000"/>
              </a:lnSpc>
            </a:pPr>
            <a:endParaRPr lang="sv-SE" sz="1800" kern="0" spc="300" dirty="0"/>
          </a:p>
          <a:p>
            <a:pPr marL="285750" indent="-285750" algn="l">
              <a:spcAft>
                <a:spcPts val="1200"/>
              </a:spcAft>
              <a:buFont typeface="Arial" panose="020B0604020202020204" pitchFamily="34" charset="0"/>
              <a:buChar char="•"/>
            </a:pPr>
            <a:r>
              <a:rPr lang="sv-SE" sz="1800" kern="0" dirty="0"/>
              <a:t>Varierande kunskapsläge</a:t>
            </a:r>
          </a:p>
          <a:p>
            <a:pPr marL="285750" indent="-285750" algn="l">
              <a:spcAft>
                <a:spcPts val="1200"/>
              </a:spcAft>
              <a:buFont typeface="Arial" panose="020B0604020202020204" pitchFamily="34" charset="0"/>
              <a:buChar char="•"/>
            </a:pPr>
            <a:r>
              <a:rPr lang="sv-SE" sz="1800" kern="0" dirty="0"/>
              <a:t>Sämre än andra regioner </a:t>
            </a:r>
            <a:br>
              <a:rPr lang="sv-SE" sz="1800" kern="0" dirty="0"/>
            </a:br>
            <a:r>
              <a:rPr lang="sv-SE" sz="1800" kern="0" dirty="0"/>
              <a:t>på flera mått inom patientsäkerhet</a:t>
            </a:r>
          </a:p>
          <a:p>
            <a:pPr marL="285750" indent="-285750" algn="l">
              <a:spcAft>
                <a:spcPts val="1200"/>
              </a:spcAft>
              <a:buFont typeface="Arial" panose="020B0604020202020204" pitchFamily="34" charset="0"/>
              <a:buChar char="•"/>
            </a:pPr>
            <a:r>
              <a:rPr lang="sv-SE" sz="1800" kern="0" dirty="0"/>
              <a:t>Trycksår i nivå med riket</a:t>
            </a:r>
          </a:p>
          <a:p>
            <a:pPr marL="285750" indent="-285750" algn="l">
              <a:spcAft>
                <a:spcPts val="1200"/>
              </a:spcAft>
              <a:buFont typeface="Arial" panose="020B0604020202020204" pitchFamily="34" charset="0"/>
              <a:buChar char="•"/>
            </a:pPr>
            <a:r>
              <a:rPr lang="sv-SE" sz="1800" kern="0" dirty="0"/>
              <a:t>Bättre än riket för vårdrelaterade infektioner</a:t>
            </a:r>
            <a:endParaRPr lang="sv-SE" sz="3200" kern="0" spc="300" dirty="0"/>
          </a:p>
        </p:txBody>
      </p:sp>
      <p:sp>
        <p:nvSpPr>
          <p:cNvPr id="7" name="Platshållare för bildnummer 6">
            <a:extLst>
              <a:ext uri="{FF2B5EF4-FFF2-40B4-BE49-F238E27FC236}">
                <a16:creationId xmlns:a16="http://schemas.microsoft.com/office/drawing/2014/main" id="{1D15C215-7D96-DA4C-91B2-E5559CE6C172}"/>
              </a:ext>
            </a:extLst>
          </p:cNvPr>
          <p:cNvSpPr>
            <a:spLocks noGrp="1"/>
          </p:cNvSpPr>
          <p:nvPr>
            <p:ph type="sldNum" sz="quarter" idx="4"/>
          </p:nvPr>
        </p:nvSpPr>
        <p:spPr/>
        <p:txBody>
          <a:bodyPr/>
          <a:lstStyle/>
          <a:p>
            <a:fld id="{C1A088CD-CCDE-49E5-84E6-67161CD99BDA}" type="slidenum">
              <a:rPr lang="sv-SE" smtClean="0"/>
              <a:pPr/>
              <a:t>13</a:t>
            </a:fld>
            <a:endParaRPr lang="sv-SE"/>
          </a:p>
        </p:txBody>
      </p:sp>
      <p:sp>
        <p:nvSpPr>
          <p:cNvPr id="8" name="Platshållare för sidfot 7">
            <a:extLst>
              <a:ext uri="{FF2B5EF4-FFF2-40B4-BE49-F238E27FC236}">
                <a16:creationId xmlns:a16="http://schemas.microsoft.com/office/drawing/2014/main" id="{F74AA75F-8DE0-C040-B22A-A588F57676A0}"/>
              </a:ext>
            </a:extLst>
          </p:cNvPr>
          <p:cNvSpPr>
            <a:spLocks noGrp="1"/>
          </p:cNvSpPr>
          <p:nvPr>
            <p:ph type="ftr" sz="quarter" idx="3"/>
          </p:nvPr>
        </p:nvSpPr>
        <p:spPr/>
        <p:txBody>
          <a:bodyPr/>
          <a:lstStyle/>
          <a:p>
            <a:r>
              <a:rPr lang="sv-SE"/>
              <a:t>Hälso- och sjukvårdsförvaltningen</a:t>
            </a:r>
          </a:p>
        </p:txBody>
      </p:sp>
      <p:grpSp>
        <p:nvGrpSpPr>
          <p:cNvPr id="5" name="Grupp 4">
            <a:extLst>
              <a:ext uri="{FF2B5EF4-FFF2-40B4-BE49-F238E27FC236}">
                <a16:creationId xmlns:a16="http://schemas.microsoft.com/office/drawing/2014/main" id="{EB407F7C-32C4-F444-80B8-6E6DAB983C1D}"/>
              </a:ext>
            </a:extLst>
          </p:cNvPr>
          <p:cNvGrpSpPr/>
          <p:nvPr/>
        </p:nvGrpSpPr>
        <p:grpSpPr>
          <a:xfrm>
            <a:off x="236279" y="3014664"/>
            <a:ext cx="1735252" cy="2120049"/>
            <a:chOff x="4089401" y="3301664"/>
            <a:chExt cx="2295768" cy="2804862"/>
          </a:xfrm>
        </p:grpSpPr>
        <p:pic>
          <p:nvPicPr>
            <p:cNvPr id="4" name="Bildobjekt 3" descr="En bild som visar klocka&#10;&#10;Automatiskt genererad beskrivning">
              <a:extLst>
                <a:ext uri="{FF2B5EF4-FFF2-40B4-BE49-F238E27FC236}">
                  <a16:creationId xmlns:a16="http://schemas.microsoft.com/office/drawing/2014/main" id="{05545588-E224-F045-B0DB-A717D86C565C}"/>
                </a:ext>
              </a:extLst>
            </p:cNvPr>
            <p:cNvPicPr>
              <a:picLocks noChangeAspect="1"/>
            </p:cNvPicPr>
            <p:nvPr/>
          </p:nvPicPr>
          <p:blipFill rotWithShape="1">
            <a:blip r:embed="rId6">
              <a:extLst>
                <a:ext uri="{28A0092B-C50C-407E-A947-70E740481C1C}">
                  <a14:useLocalDpi xmlns:a14="http://schemas.microsoft.com/office/drawing/2010/main" val="0"/>
                </a:ext>
              </a:extLst>
            </a:blip>
            <a:srcRect l="51308"/>
            <a:stretch/>
          </p:blipFill>
          <p:spPr>
            <a:xfrm>
              <a:off x="4089401" y="4671426"/>
              <a:ext cx="2164374" cy="1435100"/>
            </a:xfrm>
            <a:prstGeom prst="rect">
              <a:avLst/>
            </a:prstGeom>
          </p:spPr>
        </p:pic>
        <p:pic>
          <p:nvPicPr>
            <p:cNvPr id="37" name="Bildobjekt 36" descr="En bild som visar klocka&#10;&#10;Automatiskt genererad beskrivning">
              <a:extLst>
                <a:ext uri="{FF2B5EF4-FFF2-40B4-BE49-F238E27FC236}">
                  <a16:creationId xmlns:a16="http://schemas.microsoft.com/office/drawing/2014/main" id="{E8171616-2E8B-5547-8059-DD76A19DE789}"/>
                </a:ext>
              </a:extLst>
            </p:cNvPr>
            <p:cNvPicPr>
              <a:picLocks noChangeAspect="1"/>
            </p:cNvPicPr>
            <p:nvPr/>
          </p:nvPicPr>
          <p:blipFill rotWithShape="1">
            <a:blip r:embed="rId6">
              <a:extLst>
                <a:ext uri="{28A0092B-C50C-407E-A947-70E740481C1C}">
                  <a14:useLocalDpi xmlns:a14="http://schemas.microsoft.com/office/drawing/2010/main" val="0"/>
                </a:ext>
              </a:extLst>
            </a:blip>
            <a:srcRect r="48352"/>
            <a:stretch/>
          </p:blipFill>
          <p:spPr>
            <a:xfrm>
              <a:off x="4089401" y="3301664"/>
              <a:ext cx="2295768" cy="1435100"/>
            </a:xfrm>
            <a:prstGeom prst="rect">
              <a:avLst/>
            </a:prstGeom>
          </p:spPr>
        </p:pic>
      </p:grpSp>
      <p:pic>
        <p:nvPicPr>
          <p:cNvPr id="11" name="Bildobjekt 10" descr="En bild som visar person, inomhus, bord, man&#10;&#10;Automatiskt genererad beskrivning">
            <a:extLst>
              <a:ext uri="{FF2B5EF4-FFF2-40B4-BE49-F238E27FC236}">
                <a16:creationId xmlns:a16="http://schemas.microsoft.com/office/drawing/2014/main" id="{BA25424D-4464-BA4E-B569-5E136FCF9970}"/>
              </a:ext>
            </a:extLst>
          </p:cNvPr>
          <p:cNvPicPr>
            <a:picLocks noChangeAspect="1"/>
          </p:cNvPicPr>
          <p:nvPr/>
        </p:nvPicPr>
        <p:blipFill rotWithShape="1">
          <a:blip r:embed="rId7">
            <a:extLst>
              <a:ext uri="{28A0092B-C50C-407E-A947-70E740481C1C}">
                <a14:useLocalDpi xmlns:a14="http://schemas.microsoft.com/office/drawing/2010/main" val="0"/>
              </a:ext>
            </a:extLst>
          </a:blip>
          <a:srcRect l="20564" r="9204"/>
          <a:stretch/>
        </p:blipFill>
        <p:spPr>
          <a:xfrm>
            <a:off x="8062548" y="949235"/>
            <a:ext cx="4119813" cy="5905591"/>
          </a:xfrm>
          <a:prstGeom prst="rect">
            <a:avLst/>
          </a:prstGeom>
        </p:spPr>
      </p:pic>
    </p:spTree>
    <p:extLst>
      <p:ext uri="{BB962C8B-B14F-4D97-AF65-F5344CB8AC3E}">
        <p14:creationId xmlns:p14="http://schemas.microsoft.com/office/powerpoint/2010/main" val="3466136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14</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14</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48598"/>
            <a:ext cx="74676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KVALITETSINDIKATOR 2</a:t>
            </a:r>
          </a:p>
          <a:p>
            <a:pPr algn="l">
              <a:lnSpc>
                <a:spcPct val="90000"/>
              </a:lnSpc>
            </a:pPr>
            <a:endParaRPr lang="sv-SE" sz="1000" kern="0" spc="300" dirty="0"/>
          </a:p>
          <a:p>
            <a:pPr algn="l">
              <a:lnSpc>
                <a:spcPct val="90000"/>
              </a:lnSpc>
            </a:pPr>
            <a:r>
              <a:rPr lang="sv-SE" sz="1800" kern="0" spc="300" dirty="0"/>
              <a:t>SÄKER VÅRD – FÖRDELNING AV VÅRDSKADOR</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1D15C215-7D96-DA4C-91B2-E5559CE6C172}"/>
              </a:ext>
            </a:extLst>
          </p:cNvPr>
          <p:cNvSpPr>
            <a:spLocks noGrp="1"/>
          </p:cNvSpPr>
          <p:nvPr>
            <p:ph type="sldNum" sz="quarter" idx="4"/>
          </p:nvPr>
        </p:nvSpPr>
        <p:spPr/>
        <p:txBody>
          <a:bodyPr/>
          <a:lstStyle/>
          <a:p>
            <a:fld id="{C1A088CD-CCDE-49E5-84E6-67161CD99BDA}" type="slidenum">
              <a:rPr lang="sv-SE" smtClean="0"/>
              <a:pPr/>
              <a:t>14</a:t>
            </a:fld>
            <a:endParaRPr lang="sv-SE"/>
          </a:p>
        </p:txBody>
      </p:sp>
      <p:sp>
        <p:nvSpPr>
          <p:cNvPr id="8" name="Platshållare för sidfot 7">
            <a:extLst>
              <a:ext uri="{FF2B5EF4-FFF2-40B4-BE49-F238E27FC236}">
                <a16:creationId xmlns:a16="http://schemas.microsoft.com/office/drawing/2014/main" id="{F74AA75F-8DE0-C040-B22A-A588F57676A0}"/>
              </a:ext>
            </a:extLst>
          </p:cNvPr>
          <p:cNvSpPr>
            <a:spLocks noGrp="1"/>
          </p:cNvSpPr>
          <p:nvPr>
            <p:ph type="ftr" sz="quarter" idx="3"/>
          </p:nvPr>
        </p:nvSpPr>
        <p:spPr/>
        <p:txBody>
          <a:bodyPr/>
          <a:lstStyle/>
          <a:p>
            <a:r>
              <a:rPr lang="sv-SE"/>
              <a:t>Hälso- och sjukvårdsförvaltningen</a:t>
            </a:r>
          </a:p>
        </p:txBody>
      </p:sp>
      <p:pic>
        <p:nvPicPr>
          <p:cNvPr id="4" name="Bildobjekt 3">
            <a:extLst>
              <a:ext uri="{FF2B5EF4-FFF2-40B4-BE49-F238E27FC236}">
                <a16:creationId xmlns:a16="http://schemas.microsoft.com/office/drawing/2014/main" id="{4501ECFC-99C9-1540-8D92-7373879DB1C1}"/>
              </a:ext>
            </a:extLst>
          </p:cNvPr>
          <p:cNvPicPr>
            <a:picLocks noChangeAspect="1"/>
          </p:cNvPicPr>
          <p:nvPr/>
        </p:nvPicPr>
        <p:blipFill rotWithShape="1">
          <a:blip r:embed="rId6">
            <a:extLst>
              <a:ext uri="{28A0092B-C50C-407E-A947-70E740481C1C}">
                <a14:useLocalDpi xmlns:a14="http://schemas.microsoft.com/office/drawing/2010/main" val="0"/>
              </a:ext>
            </a:extLst>
          </a:blip>
          <a:srcRect t="17492"/>
          <a:stretch/>
        </p:blipFill>
        <p:spPr>
          <a:xfrm>
            <a:off x="2534316" y="2642713"/>
            <a:ext cx="6637386" cy="3963797"/>
          </a:xfrm>
          <a:prstGeom prst="rect">
            <a:avLst/>
          </a:prstGeom>
        </p:spPr>
      </p:pic>
    </p:spTree>
    <p:extLst>
      <p:ext uri="{BB962C8B-B14F-4D97-AF65-F5344CB8AC3E}">
        <p14:creationId xmlns:p14="http://schemas.microsoft.com/office/powerpoint/2010/main" val="10500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15</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15</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48598"/>
            <a:ext cx="5700349"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KVALITETSINDIKATOR 3</a:t>
            </a:r>
          </a:p>
          <a:p>
            <a:pPr algn="l">
              <a:lnSpc>
                <a:spcPct val="90000"/>
              </a:lnSpc>
            </a:pPr>
            <a:endParaRPr lang="sv-SE" sz="1000" kern="0" spc="300" dirty="0"/>
          </a:p>
          <a:p>
            <a:pPr algn="l">
              <a:lnSpc>
                <a:spcPct val="90000"/>
              </a:lnSpc>
            </a:pPr>
            <a:r>
              <a:rPr lang="sv-SE" sz="1800" kern="0" spc="300" dirty="0"/>
              <a:t>TILLGÄNGLIG VÅRD</a:t>
            </a:r>
          </a:p>
          <a:p>
            <a:pPr algn="l">
              <a:lnSpc>
                <a:spcPct val="90000"/>
              </a:lnSpc>
            </a:pPr>
            <a:endParaRPr lang="sv-SE" sz="1800" kern="0" spc="300" dirty="0"/>
          </a:p>
          <a:p>
            <a:pPr marL="285750" indent="-285750" algn="l">
              <a:spcAft>
                <a:spcPts val="1200"/>
              </a:spcAft>
              <a:buFont typeface="Arial" panose="020B0604020202020204" pitchFamily="34" charset="0"/>
              <a:buChar char="•"/>
            </a:pPr>
            <a:r>
              <a:rPr lang="sv-SE" sz="1600" kern="0" dirty="0"/>
              <a:t>Hög tillgänglighet och mest utbyggda vårdutbudet.</a:t>
            </a:r>
          </a:p>
          <a:p>
            <a:pPr marL="285750" indent="-285750" algn="l">
              <a:spcAft>
                <a:spcPts val="1200"/>
              </a:spcAft>
              <a:buFont typeface="Arial" panose="020B0604020202020204" pitchFamily="34" charset="0"/>
              <a:buChar char="•"/>
            </a:pPr>
            <a:r>
              <a:rPr lang="sv-SE" sz="1600" kern="0" dirty="0"/>
              <a:t>Tillgänglighet viktigt för förtroendet.</a:t>
            </a:r>
          </a:p>
          <a:p>
            <a:pPr marL="285750" indent="-285750" algn="l">
              <a:spcAft>
                <a:spcPts val="1200"/>
              </a:spcAft>
              <a:buFont typeface="Arial" panose="020B0604020202020204" pitchFamily="34" charset="0"/>
              <a:buChar char="•"/>
            </a:pPr>
            <a:r>
              <a:rPr lang="sv-SE" sz="1600" kern="0" dirty="0"/>
              <a:t>Demografiska förändringar och problem med kompetensförsörjning hotar tillgängligheten.</a:t>
            </a:r>
          </a:p>
          <a:p>
            <a:pPr marL="285750" indent="-285750" algn="l">
              <a:spcAft>
                <a:spcPts val="1200"/>
              </a:spcAft>
              <a:buFont typeface="Arial" panose="020B0604020202020204" pitchFamily="34" charset="0"/>
              <a:buChar char="•"/>
            </a:pPr>
            <a:r>
              <a:rPr lang="sv-SE" sz="1600" kern="0" dirty="0"/>
              <a:t>Förändrade arbetssätt, digitala verktyg, bättre  förmåga att prioritera krävs. </a:t>
            </a:r>
          </a:p>
          <a:p>
            <a:pPr marL="285750" indent="-285750" algn="l">
              <a:spcAft>
                <a:spcPts val="1200"/>
              </a:spcAft>
              <a:buFont typeface="Arial" panose="020B0604020202020204" pitchFamily="34" charset="0"/>
              <a:buChar char="•"/>
            </a:pPr>
            <a:r>
              <a:rPr lang="sv-SE" sz="1600" kern="0" dirty="0"/>
              <a:t>Synen på vilka hälsoproblem hälso- och sjukvården ska hantera behöver förändras. </a:t>
            </a:r>
          </a:p>
        </p:txBody>
      </p:sp>
      <p:sp>
        <p:nvSpPr>
          <p:cNvPr id="7" name="Platshållare för bildnummer 6">
            <a:extLst>
              <a:ext uri="{FF2B5EF4-FFF2-40B4-BE49-F238E27FC236}">
                <a16:creationId xmlns:a16="http://schemas.microsoft.com/office/drawing/2014/main" id="{1D15C215-7D96-DA4C-91B2-E5559CE6C172}"/>
              </a:ext>
            </a:extLst>
          </p:cNvPr>
          <p:cNvSpPr>
            <a:spLocks noGrp="1"/>
          </p:cNvSpPr>
          <p:nvPr>
            <p:ph type="sldNum" sz="quarter" idx="4"/>
          </p:nvPr>
        </p:nvSpPr>
        <p:spPr/>
        <p:txBody>
          <a:bodyPr/>
          <a:lstStyle/>
          <a:p>
            <a:fld id="{C1A088CD-CCDE-49E5-84E6-67161CD99BDA}" type="slidenum">
              <a:rPr lang="sv-SE" smtClean="0"/>
              <a:pPr/>
              <a:t>15</a:t>
            </a:fld>
            <a:endParaRPr lang="sv-SE"/>
          </a:p>
        </p:txBody>
      </p:sp>
      <p:sp>
        <p:nvSpPr>
          <p:cNvPr id="8" name="Platshållare för sidfot 7">
            <a:extLst>
              <a:ext uri="{FF2B5EF4-FFF2-40B4-BE49-F238E27FC236}">
                <a16:creationId xmlns:a16="http://schemas.microsoft.com/office/drawing/2014/main" id="{F74AA75F-8DE0-C040-B22A-A588F57676A0}"/>
              </a:ext>
            </a:extLst>
          </p:cNvPr>
          <p:cNvSpPr>
            <a:spLocks noGrp="1"/>
          </p:cNvSpPr>
          <p:nvPr>
            <p:ph type="ftr" sz="quarter" idx="3"/>
          </p:nvPr>
        </p:nvSpPr>
        <p:spPr/>
        <p:txBody>
          <a:bodyPr/>
          <a:lstStyle/>
          <a:p>
            <a:r>
              <a:rPr lang="sv-SE"/>
              <a:t>Hälso- och sjukvårdsförvaltningen</a:t>
            </a:r>
          </a:p>
        </p:txBody>
      </p:sp>
      <p:pic>
        <p:nvPicPr>
          <p:cNvPr id="11" name="Bildobjekt 10" descr="En bild som visar person, inomhus, bord, man&#10;&#10;Automatiskt genererad beskrivning">
            <a:extLst>
              <a:ext uri="{FF2B5EF4-FFF2-40B4-BE49-F238E27FC236}">
                <a16:creationId xmlns:a16="http://schemas.microsoft.com/office/drawing/2014/main" id="{BA25424D-4464-BA4E-B569-5E136FCF9970}"/>
              </a:ext>
            </a:extLst>
          </p:cNvPr>
          <p:cNvPicPr>
            <a:picLocks noChangeAspect="1"/>
          </p:cNvPicPr>
          <p:nvPr/>
        </p:nvPicPr>
        <p:blipFill rotWithShape="1">
          <a:blip r:embed="rId6">
            <a:extLst>
              <a:ext uri="{28A0092B-C50C-407E-A947-70E740481C1C}">
                <a14:useLocalDpi xmlns:a14="http://schemas.microsoft.com/office/drawing/2010/main" val="0"/>
              </a:ext>
            </a:extLst>
          </a:blip>
          <a:srcRect l="20564" r="9204"/>
          <a:stretch/>
        </p:blipFill>
        <p:spPr>
          <a:xfrm>
            <a:off x="8911634" y="1003665"/>
            <a:ext cx="4119813" cy="5905591"/>
          </a:xfrm>
          <a:prstGeom prst="rect">
            <a:avLst/>
          </a:prstGeom>
        </p:spPr>
      </p:pic>
      <p:grpSp>
        <p:nvGrpSpPr>
          <p:cNvPr id="9" name="Grupp 8">
            <a:extLst>
              <a:ext uri="{FF2B5EF4-FFF2-40B4-BE49-F238E27FC236}">
                <a16:creationId xmlns:a16="http://schemas.microsoft.com/office/drawing/2014/main" id="{7120A74C-6691-F54B-A2F4-D6CCB146291E}"/>
              </a:ext>
            </a:extLst>
          </p:cNvPr>
          <p:cNvGrpSpPr/>
          <p:nvPr/>
        </p:nvGrpSpPr>
        <p:grpSpPr>
          <a:xfrm>
            <a:off x="236280" y="2966528"/>
            <a:ext cx="1724612" cy="2222886"/>
            <a:chOff x="2834385" y="2286000"/>
            <a:chExt cx="2362782" cy="3045436"/>
          </a:xfrm>
        </p:grpSpPr>
        <p:pic>
          <p:nvPicPr>
            <p:cNvPr id="3" name="Bildobjekt 2">
              <a:extLst>
                <a:ext uri="{FF2B5EF4-FFF2-40B4-BE49-F238E27FC236}">
                  <a16:creationId xmlns:a16="http://schemas.microsoft.com/office/drawing/2014/main" id="{268DCB8B-4D53-A641-908B-A0D6D951D7D9}"/>
                </a:ext>
              </a:extLst>
            </p:cNvPr>
            <p:cNvPicPr>
              <a:picLocks noChangeAspect="1"/>
            </p:cNvPicPr>
            <p:nvPr/>
          </p:nvPicPr>
          <p:blipFill rotWithShape="1">
            <a:blip r:embed="rId7">
              <a:extLst>
                <a:ext uri="{28A0092B-C50C-407E-A947-70E740481C1C}">
                  <a14:useLocalDpi xmlns:a14="http://schemas.microsoft.com/office/drawing/2010/main" val="0"/>
                </a:ext>
              </a:extLst>
            </a:blip>
            <a:srcRect r="49226"/>
            <a:stretch/>
          </p:blipFill>
          <p:spPr>
            <a:xfrm>
              <a:off x="2933700" y="2286000"/>
              <a:ext cx="2263467" cy="1611313"/>
            </a:xfrm>
            <a:prstGeom prst="rect">
              <a:avLst/>
            </a:prstGeom>
          </p:spPr>
        </p:pic>
        <p:pic>
          <p:nvPicPr>
            <p:cNvPr id="29" name="Bildobjekt 28">
              <a:extLst>
                <a:ext uri="{FF2B5EF4-FFF2-40B4-BE49-F238E27FC236}">
                  <a16:creationId xmlns:a16="http://schemas.microsoft.com/office/drawing/2014/main" id="{F429A061-7DE3-EA49-852D-AB584D9E9AC2}"/>
                </a:ext>
              </a:extLst>
            </p:cNvPr>
            <p:cNvPicPr>
              <a:picLocks noChangeAspect="1"/>
            </p:cNvPicPr>
            <p:nvPr/>
          </p:nvPicPr>
          <p:blipFill rotWithShape="1">
            <a:blip r:embed="rId7">
              <a:extLst>
                <a:ext uri="{28A0092B-C50C-407E-A947-70E740481C1C}">
                  <a14:useLocalDpi xmlns:a14="http://schemas.microsoft.com/office/drawing/2010/main" val="0"/>
                </a:ext>
              </a:extLst>
            </a:blip>
            <a:srcRect l="49226"/>
            <a:stretch/>
          </p:blipFill>
          <p:spPr>
            <a:xfrm>
              <a:off x="2834385" y="3720123"/>
              <a:ext cx="2263467" cy="1611313"/>
            </a:xfrm>
            <a:prstGeom prst="rect">
              <a:avLst/>
            </a:prstGeom>
          </p:spPr>
        </p:pic>
      </p:grpSp>
    </p:spTree>
    <p:extLst>
      <p:ext uri="{BB962C8B-B14F-4D97-AF65-F5344CB8AC3E}">
        <p14:creationId xmlns:p14="http://schemas.microsoft.com/office/powerpoint/2010/main" val="398149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16</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16</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48598"/>
            <a:ext cx="9298354"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KVALITETSINDIKATOR 3</a:t>
            </a:r>
          </a:p>
          <a:p>
            <a:pPr algn="l">
              <a:lnSpc>
                <a:spcPct val="90000"/>
              </a:lnSpc>
            </a:pPr>
            <a:endParaRPr lang="sv-SE" sz="1000" kern="0" spc="300" dirty="0"/>
          </a:p>
          <a:p>
            <a:pPr algn="l">
              <a:lnSpc>
                <a:spcPct val="90000"/>
              </a:lnSpc>
            </a:pPr>
            <a:r>
              <a:rPr lang="sv-SE" sz="1800" kern="0" spc="300" dirty="0"/>
              <a:t>TILLGÄNGLIG VÅRD – REGION STOCKHOLM BÄTTRE ÄN RIKET</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1D15C215-7D96-DA4C-91B2-E5559CE6C172}"/>
              </a:ext>
            </a:extLst>
          </p:cNvPr>
          <p:cNvSpPr>
            <a:spLocks noGrp="1"/>
          </p:cNvSpPr>
          <p:nvPr>
            <p:ph type="sldNum" sz="quarter" idx="4"/>
          </p:nvPr>
        </p:nvSpPr>
        <p:spPr/>
        <p:txBody>
          <a:bodyPr/>
          <a:lstStyle/>
          <a:p>
            <a:fld id="{C1A088CD-CCDE-49E5-84E6-67161CD99BDA}" type="slidenum">
              <a:rPr lang="sv-SE" smtClean="0"/>
              <a:pPr/>
              <a:t>16</a:t>
            </a:fld>
            <a:endParaRPr lang="sv-SE"/>
          </a:p>
        </p:txBody>
      </p:sp>
      <p:sp>
        <p:nvSpPr>
          <p:cNvPr id="8" name="Platshållare för sidfot 7">
            <a:extLst>
              <a:ext uri="{FF2B5EF4-FFF2-40B4-BE49-F238E27FC236}">
                <a16:creationId xmlns:a16="http://schemas.microsoft.com/office/drawing/2014/main" id="{F74AA75F-8DE0-C040-B22A-A588F57676A0}"/>
              </a:ext>
            </a:extLst>
          </p:cNvPr>
          <p:cNvSpPr>
            <a:spLocks noGrp="1"/>
          </p:cNvSpPr>
          <p:nvPr>
            <p:ph type="ftr" sz="quarter" idx="3"/>
          </p:nvPr>
        </p:nvSpPr>
        <p:spPr/>
        <p:txBody>
          <a:bodyPr/>
          <a:lstStyle/>
          <a:p>
            <a:r>
              <a:rPr lang="sv-SE"/>
              <a:t>Hälso- och sjukvårdsförvaltningen</a:t>
            </a:r>
          </a:p>
        </p:txBody>
      </p:sp>
      <p:grpSp>
        <p:nvGrpSpPr>
          <p:cNvPr id="5" name="Grupp 4">
            <a:extLst>
              <a:ext uri="{FF2B5EF4-FFF2-40B4-BE49-F238E27FC236}">
                <a16:creationId xmlns:a16="http://schemas.microsoft.com/office/drawing/2014/main" id="{2DF32A5E-E5B1-E740-BF8E-A0CBB10190C3}"/>
              </a:ext>
            </a:extLst>
          </p:cNvPr>
          <p:cNvGrpSpPr/>
          <p:nvPr/>
        </p:nvGrpSpPr>
        <p:grpSpPr>
          <a:xfrm>
            <a:off x="125046" y="3014564"/>
            <a:ext cx="12176350" cy="2408336"/>
            <a:chOff x="531446" y="3014564"/>
            <a:chExt cx="10731621" cy="2122586"/>
          </a:xfrm>
        </p:grpSpPr>
        <p:pic>
          <p:nvPicPr>
            <p:cNvPr id="3" name="Bildobjekt 2" descr="En bild som visar karta, skärmbild&#10;&#10;Automatiskt genererad beskrivning">
              <a:extLst>
                <a:ext uri="{FF2B5EF4-FFF2-40B4-BE49-F238E27FC236}">
                  <a16:creationId xmlns:a16="http://schemas.microsoft.com/office/drawing/2014/main" id="{E9321CD8-141D-F048-8D35-59CF4BE551B0}"/>
                </a:ext>
              </a:extLst>
            </p:cNvPr>
            <p:cNvPicPr>
              <a:picLocks noChangeAspect="1"/>
            </p:cNvPicPr>
            <p:nvPr/>
          </p:nvPicPr>
          <p:blipFill rotWithShape="1">
            <a:blip r:embed="rId6">
              <a:extLst>
                <a:ext uri="{28A0092B-C50C-407E-A947-70E740481C1C}">
                  <a14:useLocalDpi xmlns:a14="http://schemas.microsoft.com/office/drawing/2010/main" val="0"/>
                </a:ext>
              </a:extLst>
            </a:blip>
            <a:srcRect b="70438"/>
            <a:stretch/>
          </p:blipFill>
          <p:spPr>
            <a:xfrm>
              <a:off x="531446" y="3014564"/>
              <a:ext cx="3580667" cy="2027336"/>
            </a:xfrm>
            <a:prstGeom prst="rect">
              <a:avLst/>
            </a:prstGeom>
          </p:spPr>
        </p:pic>
        <p:pic>
          <p:nvPicPr>
            <p:cNvPr id="21" name="Bildobjekt 20" descr="En bild som visar karta, skärmbild&#10;&#10;Automatiskt genererad beskrivning">
              <a:extLst>
                <a:ext uri="{FF2B5EF4-FFF2-40B4-BE49-F238E27FC236}">
                  <a16:creationId xmlns:a16="http://schemas.microsoft.com/office/drawing/2014/main" id="{8FBF5AE1-88FC-1942-864B-7BEE7445D030}"/>
                </a:ext>
              </a:extLst>
            </p:cNvPr>
            <p:cNvPicPr>
              <a:picLocks noChangeAspect="1"/>
            </p:cNvPicPr>
            <p:nvPr/>
          </p:nvPicPr>
          <p:blipFill rotWithShape="1">
            <a:blip r:embed="rId6">
              <a:extLst>
                <a:ext uri="{28A0092B-C50C-407E-A947-70E740481C1C}">
                  <a14:useLocalDpi xmlns:a14="http://schemas.microsoft.com/office/drawing/2010/main" val="0"/>
                </a:ext>
              </a:extLst>
            </a:blip>
            <a:srcRect t="34630" b="35808"/>
            <a:stretch/>
          </p:blipFill>
          <p:spPr>
            <a:xfrm>
              <a:off x="4152533" y="3014564"/>
              <a:ext cx="3580667" cy="2027336"/>
            </a:xfrm>
            <a:prstGeom prst="rect">
              <a:avLst/>
            </a:prstGeom>
          </p:spPr>
        </p:pic>
        <p:pic>
          <p:nvPicPr>
            <p:cNvPr id="22" name="Bildobjekt 21" descr="En bild som visar karta, skärmbild&#10;&#10;Automatiskt genererad beskrivning">
              <a:extLst>
                <a:ext uri="{FF2B5EF4-FFF2-40B4-BE49-F238E27FC236}">
                  <a16:creationId xmlns:a16="http://schemas.microsoft.com/office/drawing/2014/main" id="{11276143-6759-1844-A7A2-7370C100AD1B}"/>
                </a:ext>
              </a:extLst>
            </p:cNvPr>
            <p:cNvPicPr>
              <a:picLocks noChangeAspect="1"/>
            </p:cNvPicPr>
            <p:nvPr/>
          </p:nvPicPr>
          <p:blipFill rotWithShape="1">
            <a:blip r:embed="rId6">
              <a:extLst>
                <a:ext uri="{28A0092B-C50C-407E-A947-70E740481C1C}">
                  <a14:useLocalDpi xmlns:a14="http://schemas.microsoft.com/office/drawing/2010/main" val="0"/>
                </a:ext>
              </a:extLst>
            </a:blip>
            <a:srcRect t="69049"/>
            <a:stretch/>
          </p:blipFill>
          <p:spPr>
            <a:xfrm>
              <a:off x="7682400" y="3014564"/>
              <a:ext cx="3580667" cy="2122586"/>
            </a:xfrm>
            <a:prstGeom prst="rect">
              <a:avLst/>
            </a:prstGeom>
          </p:spPr>
        </p:pic>
      </p:grpSp>
    </p:spTree>
    <p:extLst>
      <p:ext uri="{BB962C8B-B14F-4D97-AF65-F5344CB8AC3E}">
        <p14:creationId xmlns:p14="http://schemas.microsoft.com/office/powerpoint/2010/main" val="314443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17</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17</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48598"/>
            <a:ext cx="5700349"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KVALITETSINDIKATOR 4</a:t>
            </a:r>
          </a:p>
          <a:p>
            <a:pPr algn="l">
              <a:lnSpc>
                <a:spcPct val="90000"/>
              </a:lnSpc>
            </a:pPr>
            <a:endParaRPr lang="sv-SE" sz="1000" kern="0" spc="300" dirty="0"/>
          </a:p>
          <a:p>
            <a:pPr algn="l">
              <a:lnSpc>
                <a:spcPct val="90000"/>
              </a:lnSpc>
            </a:pPr>
            <a:r>
              <a:rPr lang="sv-SE" sz="1800" kern="0" spc="300" dirty="0"/>
              <a:t>INDIVIDANPASSAD VÅRD</a:t>
            </a:r>
          </a:p>
          <a:p>
            <a:pPr algn="l">
              <a:lnSpc>
                <a:spcPct val="90000"/>
              </a:lnSpc>
            </a:pPr>
            <a:endParaRPr lang="sv-SE" sz="1800" kern="0" spc="300" dirty="0"/>
          </a:p>
          <a:p>
            <a:pPr marL="285750" indent="-285750" algn="l">
              <a:spcAft>
                <a:spcPts val="1200"/>
              </a:spcAft>
              <a:buFont typeface="Arial" panose="020B0604020202020204" pitchFamily="34" charset="0"/>
              <a:buChar char="•"/>
            </a:pPr>
            <a:r>
              <a:rPr lang="sv-SE" sz="1600" kern="0" dirty="0"/>
              <a:t>Oklart hur individanpassad vården är. </a:t>
            </a:r>
          </a:p>
          <a:p>
            <a:pPr marL="285750" indent="-285750" algn="l">
              <a:spcAft>
                <a:spcPts val="1200"/>
              </a:spcAft>
              <a:buFont typeface="Arial" panose="020B0604020202020204" pitchFamily="34" charset="0"/>
              <a:buChar char="•"/>
            </a:pPr>
            <a:r>
              <a:rPr lang="sv-SE" sz="1600" kern="0" dirty="0"/>
              <a:t>70% ger ett gott/mycket gott betyg men variationerna är stora</a:t>
            </a:r>
          </a:p>
          <a:p>
            <a:pPr marL="285750" indent="-285750" algn="l">
              <a:spcAft>
                <a:spcPts val="1200"/>
              </a:spcAft>
              <a:buFont typeface="Arial" panose="020B0604020202020204" pitchFamily="34" charset="0"/>
              <a:buChar char="•"/>
            </a:pPr>
            <a:r>
              <a:rPr lang="sv-SE" sz="1600" kern="0" dirty="0"/>
              <a:t>Patientens ställning har förbättrats.</a:t>
            </a:r>
          </a:p>
          <a:p>
            <a:pPr marL="285750" indent="-285750" algn="l">
              <a:spcAft>
                <a:spcPts val="1200"/>
              </a:spcAft>
              <a:buFont typeface="Arial" panose="020B0604020202020204" pitchFamily="34" charset="0"/>
              <a:buChar char="•"/>
            </a:pPr>
            <a:r>
              <a:rPr lang="sv-SE" sz="1600" kern="0" dirty="0"/>
              <a:t>Bristande förmåga möta individuella behov, värderingar och preferenser.</a:t>
            </a:r>
          </a:p>
          <a:p>
            <a:pPr marL="285750" indent="-285750" algn="l">
              <a:spcAft>
                <a:spcPts val="1200"/>
              </a:spcAft>
              <a:buFont typeface="Arial" panose="020B0604020202020204" pitchFamily="34" charset="0"/>
              <a:buChar char="•"/>
            </a:pPr>
            <a:r>
              <a:rPr lang="sv-SE" sz="1600" kern="0" dirty="0"/>
              <a:t>Bristande samordning och samverkan mellan vårdgivare stor utmaning för Region Stockholm.</a:t>
            </a:r>
          </a:p>
        </p:txBody>
      </p:sp>
      <p:sp>
        <p:nvSpPr>
          <p:cNvPr id="7" name="Platshållare för bildnummer 6">
            <a:extLst>
              <a:ext uri="{FF2B5EF4-FFF2-40B4-BE49-F238E27FC236}">
                <a16:creationId xmlns:a16="http://schemas.microsoft.com/office/drawing/2014/main" id="{1D15C215-7D96-DA4C-91B2-E5559CE6C172}"/>
              </a:ext>
            </a:extLst>
          </p:cNvPr>
          <p:cNvSpPr>
            <a:spLocks noGrp="1"/>
          </p:cNvSpPr>
          <p:nvPr>
            <p:ph type="sldNum" sz="quarter" idx="4"/>
          </p:nvPr>
        </p:nvSpPr>
        <p:spPr/>
        <p:txBody>
          <a:bodyPr/>
          <a:lstStyle/>
          <a:p>
            <a:fld id="{C1A088CD-CCDE-49E5-84E6-67161CD99BDA}" type="slidenum">
              <a:rPr lang="sv-SE" smtClean="0"/>
              <a:pPr/>
              <a:t>17</a:t>
            </a:fld>
            <a:endParaRPr lang="sv-SE"/>
          </a:p>
        </p:txBody>
      </p:sp>
      <p:sp>
        <p:nvSpPr>
          <p:cNvPr id="8" name="Platshållare för sidfot 7">
            <a:extLst>
              <a:ext uri="{FF2B5EF4-FFF2-40B4-BE49-F238E27FC236}">
                <a16:creationId xmlns:a16="http://schemas.microsoft.com/office/drawing/2014/main" id="{F74AA75F-8DE0-C040-B22A-A588F57676A0}"/>
              </a:ext>
            </a:extLst>
          </p:cNvPr>
          <p:cNvSpPr>
            <a:spLocks noGrp="1"/>
          </p:cNvSpPr>
          <p:nvPr>
            <p:ph type="ftr" sz="quarter" idx="3"/>
          </p:nvPr>
        </p:nvSpPr>
        <p:spPr/>
        <p:txBody>
          <a:bodyPr/>
          <a:lstStyle/>
          <a:p>
            <a:r>
              <a:rPr lang="sv-SE"/>
              <a:t>Hälso- och sjukvårdsförvaltningen</a:t>
            </a:r>
          </a:p>
        </p:txBody>
      </p:sp>
      <p:grpSp>
        <p:nvGrpSpPr>
          <p:cNvPr id="5" name="Grupp 4">
            <a:extLst>
              <a:ext uri="{FF2B5EF4-FFF2-40B4-BE49-F238E27FC236}">
                <a16:creationId xmlns:a16="http://schemas.microsoft.com/office/drawing/2014/main" id="{60D14779-8E53-C84B-BC3A-9010676B67CC}"/>
              </a:ext>
            </a:extLst>
          </p:cNvPr>
          <p:cNvGrpSpPr/>
          <p:nvPr/>
        </p:nvGrpSpPr>
        <p:grpSpPr>
          <a:xfrm>
            <a:off x="275778" y="3055926"/>
            <a:ext cx="1589314" cy="2082134"/>
            <a:chOff x="2901949" y="2387600"/>
            <a:chExt cx="3129644" cy="4100094"/>
          </a:xfrm>
        </p:grpSpPr>
        <p:pic>
          <p:nvPicPr>
            <p:cNvPr id="4" name="Bildobjekt 3">
              <a:extLst>
                <a:ext uri="{FF2B5EF4-FFF2-40B4-BE49-F238E27FC236}">
                  <a16:creationId xmlns:a16="http://schemas.microsoft.com/office/drawing/2014/main" id="{D8E60EB6-6CF3-3345-8B12-D42D2AE27B5C}"/>
                </a:ext>
              </a:extLst>
            </p:cNvPr>
            <p:cNvPicPr>
              <a:picLocks noChangeAspect="1"/>
            </p:cNvPicPr>
            <p:nvPr/>
          </p:nvPicPr>
          <p:blipFill rotWithShape="1">
            <a:blip r:embed="rId6">
              <a:extLst>
                <a:ext uri="{28A0092B-C50C-407E-A947-70E740481C1C}">
                  <a14:useLocalDpi xmlns:a14="http://schemas.microsoft.com/office/drawing/2010/main" val="0"/>
                </a:ext>
              </a:extLst>
            </a:blip>
            <a:srcRect r="51008"/>
            <a:stretch/>
          </p:blipFill>
          <p:spPr>
            <a:xfrm>
              <a:off x="2901950" y="2387600"/>
              <a:ext cx="3129643" cy="2082800"/>
            </a:xfrm>
            <a:prstGeom prst="rect">
              <a:avLst/>
            </a:prstGeom>
          </p:spPr>
        </p:pic>
        <p:pic>
          <p:nvPicPr>
            <p:cNvPr id="37" name="Bildobjekt 36">
              <a:extLst>
                <a:ext uri="{FF2B5EF4-FFF2-40B4-BE49-F238E27FC236}">
                  <a16:creationId xmlns:a16="http://schemas.microsoft.com/office/drawing/2014/main" id="{E4B5B4B3-6233-944A-8D13-706D3560A971}"/>
                </a:ext>
              </a:extLst>
            </p:cNvPr>
            <p:cNvPicPr>
              <a:picLocks noChangeAspect="1"/>
            </p:cNvPicPr>
            <p:nvPr/>
          </p:nvPicPr>
          <p:blipFill rotWithShape="1">
            <a:blip r:embed="rId6">
              <a:extLst>
                <a:ext uri="{28A0092B-C50C-407E-A947-70E740481C1C}">
                  <a14:useLocalDpi xmlns:a14="http://schemas.microsoft.com/office/drawing/2010/main" val="0"/>
                </a:ext>
              </a:extLst>
            </a:blip>
            <a:srcRect l="51008"/>
            <a:stretch/>
          </p:blipFill>
          <p:spPr>
            <a:xfrm>
              <a:off x="2901949" y="4404894"/>
              <a:ext cx="3129643" cy="2082800"/>
            </a:xfrm>
            <a:prstGeom prst="rect">
              <a:avLst/>
            </a:prstGeom>
          </p:spPr>
        </p:pic>
      </p:grpSp>
      <p:pic>
        <p:nvPicPr>
          <p:cNvPr id="12" name="Bildobjekt 11" descr="En bild som visar mat&#10;&#10;Automatiskt genererad beskrivning">
            <a:extLst>
              <a:ext uri="{FF2B5EF4-FFF2-40B4-BE49-F238E27FC236}">
                <a16:creationId xmlns:a16="http://schemas.microsoft.com/office/drawing/2014/main" id="{A5F72D57-AD7D-AB45-8085-BD5EF8DEDE00}"/>
              </a:ext>
            </a:extLst>
          </p:cNvPr>
          <p:cNvPicPr>
            <a:picLocks noChangeAspect="1"/>
          </p:cNvPicPr>
          <p:nvPr/>
        </p:nvPicPr>
        <p:blipFill rotWithShape="1">
          <a:blip r:embed="rId7">
            <a:extLst>
              <a:ext uri="{28A0092B-C50C-407E-A947-70E740481C1C}">
                <a14:useLocalDpi xmlns:a14="http://schemas.microsoft.com/office/drawing/2010/main" val="0"/>
              </a:ext>
            </a:extLst>
          </a:blip>
          <a:srcRect r="3106"/>
          <a:stretch/>
        </p:blipFill>
        <p:spPr>
          <a:xfrm>
            <a:off x="7895771" y="1780458"/>
            <a:ext cx="4296229" cy="4839907"/>
          </a:xfrm>
          <a:prstGeom prst="rect">
            <a:avLst/>
          </a:prstGeom>
        </p:spPr>
      </p:pic>
    </p:spTree>
    <p:extLst>
      <p:ext uri="{BB962C8B-B14F-4D97-AF65-F5344CB8AC3E}">
        <p14:creationId xmlns:p14="http://schemas.microsoft.com/office/powerpoint/2010/main" val="3003238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18</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18</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48598"/>
            <a:ext cx="5482771"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KVALITETSINDIKATOR 5</a:t>
            </a:r>
          </a:p>
          <a:p>
            <a:pPr algn="l">
              <a:lnSpc>
                <a:spcPct val="90000"/>
              </a:lnSpc>
            </a:pPr>
            <a:endParaRPr lang="sv-SE" sz="1000" kern="0" spc="300" dirty="0"/>
          </a:p>
          <a:p>
            <a:pPr algn="l">
              <a:lnSpc>
                <a:spcPct val="90000"/>
              </a:lnSpc>
            </a:pPr>
            <a:r>
              <a:rPr lang="sv-SE" sz="1800" kern="0" spc="300" dirty="0"/>
              <a:t>JÄMLIK VÅRD</a:t>
            </a:r>
          </a:p>
          <a:p>
            <a:pPr algn="l">
              <a:lnSpc>
                <a:spcPct val="90000"/>
              </a:lnSpc>
            </a:pPr>
            <a:endParaRPr lang="sv-SE" sz="1800" kern="0" spc="300" dirty="0"/>
          </a:p>
          <a:p>
            <a:pPr marL="285750" indent="-285750" algn="l">
              <a:spcAft>
                <a:spcPts val="1200"/>
              </a:spcAft>
              <a:buFont typeface="Arial" panose="020B0604020202020204" pitchFamily="34" charset="0"/>
              <a:buChar char="•"/>
            </a:pPr>
            <a:r>
              <a:rPr lang="sv-SE" sz="1600" kern="0" dirty="0"/>
              <a:t>Begränsad kunskap om hur jämlik vården är.</a:t>
            </a:r>
          </a:p>
          <a:p>
            <a:pPr marL="285750" indent="-285750" algn="l">
              <a:spcAft>
                <a:spcPts val="1200"/>
              </a:spcAft>
              <a:buFont typeface="Arial" panose="020B0604020202020204" pitchFamily="34" charset="0"/>
              <a:buChar char="•"/>
            </a:pPr>
            <a:r>
              <a:rPr lang="sv-SE" sz="1600" kern="0" dirty="0"/>
              <a:t>Stora variationer mellan olika kommuner och stadsdelar </a:t>
            </a:r>
          </a:p>
          <a:p>
            <a:pPr marL="285750" indent="-285750" algn="l">
              <a:spcAft>
                <a:spcPts val="1200"/>
              </a:spcAft>
              <a:buFont typeface="Arial" panose="020B0604020202020204" pitchFamily="34" charset="0"/>
              <a:buChar char="•"/>
            </a:pPr>
            <a:r>
              <a:rPr lang="sv-SE" sz="1600" kern="0" dirty="0"/>
              <a:t>Ojämn implementering av vårdprogram och kunskapsstöd kan ge ojämlikheter.  </a:t>
            </a:r>
          </a:p>
          <a:p>
            <a:pPr marL="285750" indent="-285750" algn="l">
              <a:spcAft>
                <a:spcPts val="1200"/>
              </a:spcAft>
              <a:buFont typeface="Arial" panose="020B0604020202020204" pitchFamily="34" charset="0"/>
              <a:buChar char="•"/>
            </a:pPr>
            <a:r>
              <a:rPr lang="sv-SE" sz="1600" kern="0" dirty="0"/>
              <a:t>Regionala skillnader en drivkraft bakom nya nationella systemet för kunskapsstyrning. </a:t>
            </a:r>
          </a:p>
        </p:txBody>
      </p:sp>
      <p:sp>
        <p:nvSpPr>
          <p:cNvPr id="7" name="Platshållare för bildnummer 6">
            <a:extLst>
              <a:ext uri="{FF2B5EF4-FFF2-40B4-BE49-F238E27FC236}">
                <a16:creationId xmlns:a16="http://schemas.microsoft.com/office/drawing/2014/main" id="{1D15C215-7D96-DA4C-91B2-E5559CE6C172}"/>
              </a:ext>
            </a:extLst>
          </p:cNvPr>
          <p:cNvSpPr>
            <a:spLocks noGrp="1"/>
          </p:cNvSpPr>
          <p:nvPr>
            <p:ph type="sldNum" sz="quarter" idx="4"/>
          </p:nvPr>
        </p:nvSpPr>
        <p:spPr/>
        <p:txBody>
          <a:bodyPr/>
          <a:lstStyle/>
          <a:p>
            <a:fld id="{C1A088CD-CCDE-49E5-84E6-67161CD99BDA}" type="slidenum">
              <a:rPr lang="sv-SE" smtClean="0"/>
              <a:pPr/>
              <a:t>18</a:t>
            </a:fld>
            <a:endParaRPr lang="sv-SE"/>
          </a:p>
        </p:txBody>
      </p:sp>
      <p:sp>
        <p:nvSpPr>
          <p:cNvPr id="8" name="Platshållare för sidfot 7">
            <a:extLst>
              <a:ext uri="{FF2B5EF4-FFF2-40B4-BE49-F238E27FC236}">
                <a16:creationId xmlns:a16="http://schemas.microsoft.com/office/drawing/2014/main" id="{F74AA75F-8DE0-C040-B22A-A588F57676A0}"/>
              </a:ext>
            </a:extLst>
          </p:cNvPr>
          <p:cNvSpPr>
            <a:spLocks noGrp="1"/>
          </p:cNvSpPr>
          <p:nvPr>
            <p:ph type="ftr" sz="quarter" idx="3"/>
          </p:nvPr>
        </p:nvSpPr>
        <p:spPr/>
        <p:txBody>
          <a:bodyPr/>
          <a:lstStyle/>
          <a:p>
            <a:r>
              <a:rPr lang="sv-SE"/>
              <a:t>Hälso- och sjukvårdsförvaltningen</a:t>
            </a:r>
          </a:p>
        </p:txBody>
      </p:sp>
      <p:pic>
        <p:nvPicPr>
          <p:cNvPr id="11" name="Bildobjekt 10" descr="En bild som visar person, inomhus, bord, man&#10;&#10;Automatiskt genererad beskrivning">
            <a:extLst>
              <a:ext uri="{FF2B5EF4-FFF2-40B4-BE49-F238E27FC236}">
                <a16:creationId xmlns:a16="http://schemas.microsoft.com/office/drawing/2014/main" id="{BA25424D-4464-BA4E-B569-5E136FCF9970}"/>
              </a:ext>
            </a:extLst>
          </p:cNvPr>
          <p:cNvPicPr>
            <a:picLocks noChangeAspect="1"/>
          </p:cNvPicPr>
          <p:nvPr/>
        </p:nvPicPr>
        <p:blipFill rotWithShape="1">
          <a:blip r:embed="rId6">
            <a:extLst>
              <a:ext uri="{28A0092B-C50C-407E-A947-70E740481C1C}">
                <a14:useLocalDpi xmlns:a14="http://schemas.microsoft.com/office/drawing/2010/main" val="0"/>
              </a:ext>
            </a:extLst>
          </a:blip>
          <a:srcRect l="20564" r="9204"/>
          <a:stretch/>
        </p:blipFill>
        <p:spPr>
          <a:xfrm>
            <a:off x="8062548" y="949235"/>
            <a:ext cx="4119813" cy="5905591"/>
          </a:xfrm>
          <a:prstGeom prst="rect">
            <a:avLst/>
          </a:prstGeom>
        </p:spPr>
      </p:pic>
      <p:pic>
        <p:nvPicPr>
          <p:cNvPr id="4" name="Bildobjekt 3" descr="En bild som visar utomhus, person, liten, rosa&#10;&#10;Automatiskt genererad beskrivning">
            <a:extLst>
              <a:ext uri="{FF2B5EF4-FFF2-40B4-BE49-F238E27FC236}">
                <a16:creationId xmlns:a16="http://schemas.microsoft.com/office/drawing/2014/main" id="{34309694-2654-6B41-982D-0F2E189B9BE2}"/>
              </a:ext>
            </a:extLst>
          </p:cNvPr>
          <p:cNvPicPr>
            <a:picLocks noChangeAspect="1"/>
          </p:cNvPicPr>
          <p:nvPr/>
        </p:nvPicPr>
        <p:blipFill rotWithShape="1">
          <a:blip r:embed="rId7">
            <a:extLst>
              <a:ext uri="{28A0092B-C50C-407E-A947-70E740481C1C}">
                <a14:useLocalDpi xmlns:a14="http://schemas.microsoft.com/office/drawing/2010/main" val="0"/>
              </a:ext>
            </a:extLst>
          </a:blip>
          <a:srcRect r="5167"/>
          <a:stretch/>
        </p:blipFill>
        <p:spPr>
          <a:xfrm>
            <a:off x="8062549" y="949234"/>
            <a:ext cx="4129452" cy="5922591"/>
          </a:xfrm>
          <a:prstGeom prst="rect">
            <a:avLst/>
          </a:prstGeom>
        </p:spPr>
      </p:pic>
      <p:grpSp>
        <p:nvGrpSpPr>
          <p:cNvPr id="12" name="Grupp 11">
            <a:extLst>
              <a:ext uri="{FF2B5EF4-FFF2-40B4-BE49-F238E27FC236}">
                <a16:creationId xmlns:a16="http://schemas.microsoft.com/office/drawing/2014/main" id="{2BDF7DD3-7A19-B045-B24F-6EAECE804691}"/>
              </a:ext>
            </a:extLst>
          </p:cNvPr>
          <p:cNvGrpSpPr/>
          <p:nvPr/>
        </p:nvGrpSpPr>
        <p:grpSpPr>
          <a:xfrm>
            <a:off x="296370" y="3086092"/>
            <a:ext cx="1561463" cy="1898900"/>
            <a:chOff x="4077336" y="2129293"/>
            <a:chExt cx="4168943" cy="5069866"/>
          </a:xfrm>
        </p:grpSpPr>
        <p:pic>
          <p:nvPicPr>
            <p:cNvPr id="10" name="Bildobjekt 9" descr="En bild som visar bord, klocka, ritning&#10;&#10;Automatiskt genererad beskrivning">
              <a:extLst>
                <a:ext uri="{FF2B5EF4-FFF2-40B4-BE49-F238E27FC236}">
                  <a16:creationId xmlns:a16="http://schemas.microsoft.com/office/drawing/2014/main" id="{206E71FF-34BC-2146-9335-BE1206B4D6E8}"/>
                </a:ext>
              </a:extLst>
            </p:cNvPr>
            <p:cNvPicPr>
              <a:picLocks noChangeAspect="1"/>
            </p:cNvPicPr>
            <p:nvPr/>
          </p:nvPicPr>
          <p:blipFill rotWithShape="1">
            <a:blip r:embed="rId8">
              <a:extLst>
                <a:ext uri="{28A0092B-C50C-407E-A947-70E740481C1C}">
                  <a14:useLocalDpi xmlns:a14="http://schemas.microsoft.com/office/drawing/2010/main" val="0"/>
                </a:ext>
              </a:extLst>
            </a:blip>
            <a:srcRect r="51082"/>
            <a:stretch/>
          </p:blipFill>
          <p:spPr>
            <a:xfrm>
              <a:off x="4201893" y="2129293"/>
              <a:ext cx="4044386" cy="2565400"/>
            </a:xfrm>
            <a:prstGeom prst="rect">
              <a:avLst/>
            </a:prstGeom>
          </p:spPr>
        </p:pic>
        <p:pic>
          <p:nvPicPr>
            <p:cNvPr id="37" name="Bildobjekt 36" descr="En bild som visar bord, klocka, ritning&#10;&#10;Automatiskt genererad beskrivning">
              <a:extLst>
                <a:ext uri="{FF2B5EF4-FFF2-40B4-BE49-F238E27FC236}">
                  <a16:creationId xmlns:a16="http://schemas.microsoft.com/office/drawing/2014/main" id="{2F1E6743-2950-C547-9B88-897BC72C40A4}"/>
                </a:ext>
              </a:extLst>
            </p:cNvPr>
            <p:cNvPicPr>
              <a:picLocks noChangeAspect="1"/>
            </p:cNvPicPr>
            <p:nvPr/>
          </p:nvPicPr>
          <p:blipFill rotWithShape="1">
            <a:blip r:embed="rId8">
              <a:extLst>
                <a:ext uri="{28A0092B-C50C-407E-A947-70E740481C1C}">
                  <a14:useLocalDpi xmlns:a14="http://schemas.microsoft.com/office/drawing/2010/main" val="0"/>
                </a:ext>
              </a:extLst>
            </a:blip>
            <a:srcRect l="51082"/>
            <a:stretch/>
          </p:blipFill>
          <p:spPr>
            <a:xfrm>
              <a:off x="4077336" y="4633759"/>
              <a:ext cx="4044386" cy="2565400"/>
            </a:xfrm>
            <a:prstGeom prst="rect">
              <a:avLst/>
            </a:prstGeom>
          </p:spPr>
        </p:pic>
      </p:grpSp>
    </p:spTree>
    <p:extLst>
      <p:ext uri="{BB962C8B-B14F-4D97-AF65-F5344CB8AC3E}">
        <p14:creationId xmlns:p14="http://schemas.microsoft.com/office/powerpoint/2010/main" val="310392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19</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19</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48598"/>
            <a:ext cx="5482771"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KVALITETSINDIKATOR 6</a:t>
            </a:r>
          </a:p>
          <a:p>
            <a:pPr algn="l">
              <a:lnSpc>
                <a:spcPct val="90000"/>
              </a:lnSpc>
            </a:pPr>
            <a:endParaRPr lang="sv-SE" sz="1000" kern="0" spc="300" dirty="0"/>
          </a:p>
          <a:p>
            <a:pPr algn="l">
              <a:lnSpc>
                <a:spcPct val="90000"/>
              </a:lnSpc>
            </a:pPr>
            <a:r>
              <a:rPr lang="sv-SE" sz="1800" kern="0" spc="300" dirty="0"/>
              <a:t>EFFEKTIV VÅRD</a:t>
            </a:r>
          </a:p>
          <a:p>
            <a:pPr algn="l">
              <a:lnSpc>
                <a:spcPct val="90000"/>
              </a:lnSpc>
            </a:pPr>
            <a:endParaRPr lang="sv-SE" sz="1800" kern="0" spc="300" dirty="0"/>
          </a:p>
          <a:p>
            <a:pPr marL="285750" indent="-285750" algn="l">
              <a:spcAft>
                <a:spcPts val="1200"/>
              </a:spcAft>
              <a:buFont typeface="Arial" panose="020B0604020202020204" pitchFamily="34" charset="0"/>
              <a:buChar char="•"/>
            </a:pPr>
            <a:r>
              <a:rPr lang="sv-SE" sz="1600" kern="0" dirty="0"/>
              <a:t>Begränsad kunskap om vårdens effektivitet.</a:t>
            </a:r>
          </a:p>
          <a:p>
            <a:pPr marL="285750" indent="-285750" algn="l">
              <a:spcAft>
                <a:spcPts val="1200"/>
              </a:spcAft>
              <a:buFont typeface="Arial" panose="020B0604020202020204" pitchFamily="34" charset="0"/>
              <a:buChar char="•"/>
            </a:pPr>
            <a:r>
              <a:rPr lang="sv-SE" sz="1600" kern="0" dirty="0"/>
              <a:t>Effektivare över tid.</a:t>
            </a:r>
          </a:p>
          <a:p>
            <a:pPr marL="285750" indent="-285750" algn="l">
              <a:spcAft>
                <a:spcPts val="1200"/>
              </a:spcAft>
              <a:buFont typeface="Arial" panose="020B0604020202020204" pitchFamily="34" charset="0"/>
              <a:buChar char="•"/>
            </a:pPr>
            <a:r>
              <a:rPr lang="sv-SE" sz="1600" kern="0" dirty="0"/>
              <a:t>Problem med ineffektiva processer hos </a:t>
            </a:r>
            <a:br>
              <a:rPr lang="sv-SE" sz="1600" kern="0" dirty="0"/>
            </a:br>
            <a:r>
              <a:rPr lang="sv-SE" sz="1600" kern="0" dirty="0"/>
              <a:t>vårdgivare och i vårdkedjor.</a:t>
            </a:r>
          </a:p>
          <a:p>
            <a:pPr marL="285750" indent="-285750" algn="l">
              <a:spcAft>
                <a:spcPts val="1200"/>
              </a:spcAft>
              <a:buFont typeface="Arial" panose="020B0604020202020204" pitchFamily="34" charset="0"/>
              <a:buChar char="•"/>
            </a:pPr>
            <a:r>
              <a:rPr lang="sv-SE" sz="1600" kern="0" dirty="0"/>
              <a:t>20% av vårdkostnaderna beror på kvalitetsbrister </a:t>
            </a:r>
            <a:r>
              <a:rPr lang="sv-SE" sz="1600" kern="0" dirty="0">
                <a:sym typeface="Wingdings" panose="05000000000000000000" pitchFamily="2" charset="2"/>
              </a:rPr>
              <a:t> stor förbättringspotential.</a:t>
            </a:r>
            <a:endParaRPr lang="sv-SE" sz="1600" kern="0" dirty="0"/>
          </a:p>
          <a:p>
            <a:pPr marL="285750" indent="-285750" algn="l">
              <a:spcAft>
                <a:spcPts val="1200"/>
              </a:spcAft>
              <a:buFont typeface="Arial" panose="020B0604020202020204" pitchFamily="34" charset="0"/>
              <a:buChar char="•"/>
            </a:pPr>
            <a:r>
              <a:rPr lang="sv-SE" sz="1600" kern="0"/>
              <a:t>Måste bli mer effektiv </a:t>
            </a:r>
            <a:r>
              <a:rPr lang="sv-SE" sz="1600" kern="0" dirty="0"/>
              <a:t>för att möte invånarnas framtida behov. </a:t>
            </a:r>
          </a:p>
          <a:p>
            <a:pPr marL="285750" indent="-285750" algn="l">
              <a:spcAft>
                <a:spcPts val="1200"/>
              </a:spcAft>
              <a:buFont typeface="Arial" panose="020B0604020202020204" pitchFamily="34" charset="0"/>
              <a:buChar char="•"/>
            </a:pPr>
            <a:r>
              <a:rPr lang="sv-SE" sz="1600" kern="0" dirty="0"/>
              <a:t>26 492 kr per invånare, i linje med rikssnittet. </a:t>
            </a:r>
          </a:p>
        </p:txBody>
      </p:sp>
      <p:sp>
        <p:nvSpPr>
          <p:cNvPr id="7" name="Platshållare för bildnummer 6">
            <a:extLst>
              <a:ext uri="{FF2B5EF4-FFF2-40B4-BE49-F238E27FC236}">
                <a16:creationId xmlns:a16="http://schemas.microsoft.com/office/drawing/2014/main" id="{1D15C215-7D96-DA4C-91B2-E5559CE6C172}"/>
              </a:ext>
            </a:extLst>
          </p:cNvPr>
          <p:cNvSpPr>
            <a:spLocks noGrp="1"/>
          </p:cNvSpPr>
          <p:nvPr>
            <p:ph type="sldNum" sz="quarter" idx="4"/>
          </p:nvPr>
        </p:nvSpPr>
        <p:spPr/>
        <p:txBody>
          <a:bodyPr/>
          <a:lstStyle/>
          <a:p>
            <a:fld id="{C1A088CD-CCDE-49E5-84E6-67161CD99BDA}" type="slidenum">
              <a:rPr lang="sv-SE" smtClean="0"/>
              <a:pPr/>
              <a:t>19</a:t>
            </a:fld>
            <a:endParaRPr lang="sv-SE"/>
          </a:p>
        </p:txBody>
      </p:sp>
      <p:sp>
        <p:nvSpPr>
          <p:cNvPr id="8" name="Platshållare för sidfot 7">
            <a:extLst>
              <a:ext uri="{FF2B5EF4-FFF2-40B4-BE49-F238E27FC236}">
                <a16:creationId xmlns:a16="http://schemas.microsoft.com/office/drawing/2014/main" id="{F74AA75F-8DE0-C040-B22A-A588F57676A0}"/>
              </a:ext>
            </a:extLst>
          </p:cNvPr>
          <p:cNvSpPr>
            <a:spLocks noGrp="1"/>
          </p:cNvSpPr>
          <p:nvPr>
            <p:ph type="ftr" sz="quarter" idx="3"/>
          </p:nvPr>
        </p:nvSpPr>
        <p:spPr/>
        <p:txBody>
          <a:bodyPr/>
          <a:lstStyle/>
          <a:p>
            <a:r>
              <a:rPr lang="sv-SE"/>
              <a:t>Hälso- och sjukvårdsförvaltningen</a:t>
            </a:r>
          </a:p>
        </p:txBody>
      </p:sp>
      <p:grpSp>
        <p:nvGrpSpPr>
          <p:cNvPr id="5" name="Grupp 4">
            <a:extLst>
              <a:ext uri="{FF2B5EF4-FFF2-40B4-BE49-F238E27FC236}">
                <a16:creationId xmlns:a16="http://schemas.microsoft.com/office/drawing/2014/main" id="{0AC3E8F1-9816-7E42-ACC7-0F78B3A610FE}"/>
              </a:ext>
            </a:extLst>
          </p:cNvPr>
          <p:cNvGrpSpPr/>
          <p:nvPr/>
        </p:nvGrpSpPr>
        <p:grpSpPr>
          <a:xfrm>
            <a:off x="254012" y="3064321"/>
            <a:ext cx="1710609" cy="1957622"/>
            <a:chOff x="1857833" y="3593424"/>
            <a:chExt cx="2271620" cy="2599643"/>
          </a:xfrm>
        </p:grpSpPr>
        <p:pic>
          <p:nvPicPr>
            <p:cNvPr id="3" name="Bildobjekt 2" descr="En bild som visar ritning, bord&#10;&#10;Automatiskt genererad beskrivning">
              <a:extLst>
                <a:ext uri="{FF2B5EF4-FFF2-40B4-BE49-F238E27FC236}">
                  <a16:creationId xmlns:a16="http://schemas.microsoft.com/office/drawing/2014/main" id="{30C81992-314A-1E4B-8609-5B5C2B4ACABE}"/>
                </a:ext>
              </a:extLst>
            </p:cNvPr>
            <p:cNvPicPr>
              <a:picLocks noChangeAspect="1"/>
            </p:cNvPicPr>
            <p:nvPr/>
          </p:nvPicPr>
          <p:blipFill rotWithShape="1">
            <a:blip r:embed="rId6">
              <a:extLst>
                <a:ext uri="{28A0092B-C50C-407E-A947-70E740481C1C}">
                  <a14:useLocalDpi xmlns:a14="http://schemas.microsoft.com/office/drawing/2010/main" val="0"/>
                </a:ext>
              </a:extLst>
            </a:blip>
            <a:srcRect r="49256"/>
            <a:stretch/>
          </p:blipFill>
          <p:spPr>
            <a:xfrm>
              <a:off x="1924050" y="3593424"/>
              <a:ext cx="2205403" cy="1329635"/>
            </a:xfrm>
            <a:prstGeom prst="rect">
              <a:avLst/>
            </a:prstGeom>
          </p:spPr>
        </p:pic>
        <p:pic>
          <p:nvPicPr>
            <p:cNvPr id="29" name="Bildobjekt 28" descr="En bild som visar ritning, bord&#10;&#10;Automatiskt genererad beskrivning">
              <a:extLst>
                <a:ext uri="{FF2B5EF4-FFF2-40B4-BE49-F238E27FC236}">
                  <a16:creationId xmlns:a16="http://schemas.microsoft.com/office/drawing/2014/main" id="{FCB05C2E-F7FC-EC45-9550-1F14281632BE}"/>
                </a:ext>
              </a:extLst>
            </p:cNvPr>
            <p:cNvPicPr>
              <a:picLocks noChangeAspect="1"/>
            </p:cNvPicPr>
            <p:nvPr/>
          </p:nvPicPr>
          <p:blipFill rotWithShape="1">
            <a:blip r:embed="rId6">
              <a:extLst>
                <a:ext uri="{28A0092B-C50C-407E-A947-70E740481C1C}">
                  <a14:useLocalDpi xmlns:a14="http://schemas.microsoft.com/office/drawing/2010/main" val="0"/>
                </a:ext>
              </a:extLst>
            </a:blip>
            <a:srcRect l="50407"/>
            <a:stretch/>
          </p:blipFill>
          <p:spPr>
            <a:xfrm>
              <a:off x="1857833" y="4863432"/>
              <a:ext cx="2155379" cy="1329635"/>
            </a:xfrm>
            <a:prstGeom prst="rect">
              <a:avLst/>
            </a:prstGeom>
          </p:spPr>
        </p:pic>
      </p:grpSp>
      <p:pic>
        <p:nvPicPr>
          <p:cNvPr id="38" name="Bildobjekt 37">
            <a:extLst>
              <a:ext uri="{FF2B5EF4-FFF2-40B4-BE49-F238E27FC236}">
                <a16:creationId xmlns:a16="http://schemas.microsoft.com/office/drawing/2014/main" id="{49384D49-24C9-1141-8381-318AC50CAC9E}"/>
              </a:ext>
            </a:extLst>
          </p:cNvPr>
          <p:cNvPicPr>
            <a:picLocks noChangeAspect="1"/>
          </p:cNvPicPr>
          <p:nvPr/>
        </p:nvPicPr>
        <p:blipFill rotWithShape="1">
          <a:blip r:embed="rId7">
            <a:extLst>
              <a:ext uri="{28A0092B-C50C-407E-A947-70E740481C1C}">
                <a14:useLocalDpi xmlns:a14="http://schemas.microsoft.com/office/drawing/2010/main" val="0"/>
              </a:ext>
            </a:extLst>
          </a:blip>
          <a:srcRect l="4780" r="9586"/>
          <a:stretch/>
        </p:blipFill>
        <p:spPr>
          <a:xfrm>
            <a:off x="8040687" y="949234"/>
            <a:ext cx="4151313" cy="5908766"/>
          </a:xfrm>
          <a:prstGeom prst="rect">
            <a:avLst/>
          </a:prstGeom>
        </p:spPr>
      </p:pic>
    </p:spTree>
    <p:extLst>
      <p:ext uri="{BB962C8B-B14F-4D97-AF65-F5344CB8AC3E}">
        <p14:creationId xmlns:p14="http://schemas.microsoft.com/office/powerpoint/2010/main" val="9216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381000" y="1838325"/>
            <a:ext cx="6083808" cy="316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INNEHÅLL</a:t>
            </a:r>
          </a:p>
          <a:p>
            <a:pPr algn="l">
              <a:lnSpc>
                <a:spcPct val="90000"/>
              </a:lnSpc>
            </a:pPr>
            <a:endParaRPr lang="sv-SE" sz="1800" kern="0" spc="300" dirty="0"/>
          </a:p>
          <a:p>
            <a:pPr marL="457200" indent="-457200" algn="l">
              <a:buFont typeface="Arial" panose="020B0604020202020204" pitchFamily="34" charset="0"/>
              <a:buChar char="•"/>
            </a:pPr>
            <a:r>
              <a:rPr lang="sv-SE" sz="1800" kern="0" dirty="0">
                <a:latin typeface="+mn-lt"/>
              </a:rPr>
              <a:t>Om långtidsutredningen</a:t>
            </a:r>
          </a:p>
          <a:p>
            <a:pPr marL="914400" lvl="1" indent="-457200">
              <a:buFont typeface="Arial" panose="020B0604020202020204" pitchFamily="34" charset="0"/>
              <a:buChar char="•"/>
            </a:pPr>
            <a:r>
              <a:rPr lang="sv-SE" sz="1600" kern="0" dirty="0">
                <a:solidFill>
                  <a:schemeClr val="tx1"/>
                </a:solidFill>
                <a:latin typeface="+mn-lt"/>
              </a:rPr>
              <a:t>Uppdrag och metod</a:t>
            </a:r>
          </a:p>
          <a:p>
            <a:pPr marL="914400" lvl="1" indent="-457200">
              <a:buFont typeface="Arial" panose="020B0604020202020204" pitchFamily="34" charset="0"/>
              <a:buChar char="•"/>
            </a:pPr>
            <a:r>
              <a:rPr lang="sv-SE" sz="1600" kern="0" dirty="0">
                <a:solidFill>
                  <a:schemeClr val="tx1"/>
                </a:solidFill>
                <a:latin typeface="+mn-lt"/>
              </a:rPr>
              <a:t>Huvudfrågor och perspektiv</a:t>
            </a:r>
          </a:p>
          <a:p>
            <a:pPr algn="l"/>
            <a:endParaRPr lang="sv-SE" sz="1800" kern="0" dirty="0">
              <a:latin typeface="+mn-lt"/>
            </a:endParaRPr>
          </a:p>
          <a:p>
            <a:pPr marL="457200" indent="-457200" algn="l">
              <a:buFont typeface="Arial" panose="020B0604020202020204" pitchFamily="34" charset="0"/>
              <a:buChar char="•"/>
            </a:pPr>
            <a:r>
              <a:rPr lang="sv-SE" sz="1800" kern="0" dirty="0">
                <a:latin typeface="+mn-lt"/>
              </a:rPr>
              <a:t>Hälso- och sjukvårdens kvalitet</a:t>
            </a:r>
          </a:p>
          <a:p>
            <a:pPr marL="914400" lvl="1" indent="-457200">
              <a:spcAft>
                <a:spcPts val="500"/>
              </a:spcAft>
              <a:buFont typeface="Arial" panose="020B0604020202020204" pitchFamily="34" charset="0"/>
              <a:buChar char="•"/>
            </a:pPr>
            <a:r>
              <a:rPr lang="sv-SE" sz="1600" kern="0" dirty="0">
                <a:solidFill>
                  <a:schemeClr val="tx1"/>
                </a:solidFill>
                <a:latin typeface="+mn-lt"/>
              </a:rPr>
              <a:t>Sammanfattande analys</a:t>
            </a:r>
          </a:p>
          <a:p>
            <a:pPr marL="914400" lvl="1" indent="-457200">
              <a:spcAft>
                <a:spcPts val="500"/>
              </a:spcAft>
              <a:buFont typeface="Arial" panose="020B0604020202020204" pitchFamily="34" charset="0"/>
              <a:buChar char="•"/>
            </a:pPr>
            <a:r>
              <a:rPr lang="sv-SE" sz="1600" kern="0" dirty="0">
                <a:solidFill>
                  <a:schemeClr val="tx1"/>
                </a:solidFill>
                <a:latin typeface="+mn-lt"/>
              </a:rPr>
              <a:t>Utveckling och nuläge</a:t>
            </a:r>
          </a:p>
          <a:p>
            <a:pPr marL="914400" lvl="1" indent="-457200">
              <a:spcAft>
                <a:spcPts val="500"/>
              </a:spcAft>
              <a:buFont typeface="Arial" panose="020B0604020202020204" pitchFamily="34" charset="0"/>
              <a:buChar char="•"/>
            </a:pPr>
            <a:r>
              <a:rPr lang="sv-SE" sz="1600" kern="0" dirty="0">
                <a:solidFill>
                  <a:schemeClr val="tx1"/>
                </a:solidFill>
                <a:latin typeface="+mn-lt"/>
              </a:rPr>
              <a:t>Sex kvalitetsdimensioner</a:t>
            </a:r>
          </a:p>
          <a:p>
            <a:pPr marL="1371600" lvl="2" indent="-457200">
              <a:spcAft>
                <a:spcPts val="500"/>
              </a:spcAft>
              <a:buFont typeface="Arial" panose="020B0604020202020204" pitchFamily="34" charset="0"/>
              <a:buChar char="•"/>
            </a:pPr>
            <a:r>
              <a:rPr lang="sv-SE" sz="1400" kern="0" dirty="0">
                <a:solidFill>
                  <a:schemeClr val="tx1"/>
                </a:solidFill>
                <a:latin typeface="+mn-lt"/>
              </a:rPr>
              <a:t>Kunskapsbaserad vård</a:t>
            </a:r>
          </a:p>
          <a:p>
            <a:pPr marL="1371600" lvl="2" indent="-457200">
              <a:spcAft>
                <a:spcPts val="500"/>
              </a:spcAft>
              <a:buFont typeface="Arial" panose="020B0604020202020204" pitchFamily="34" charset="0"/>
              <a:buChar char="•"/>
            </a:pPr>
            <a:r>
              <a:rPr lang="sv-SE" sz="1400" kern="0" dirty="0">
                <a:solidFill>
                  <a:schemeClr val="tx1"/>
                </a:solidFill>
                <a:latin typeface="+mn-lt"/>
              </a:rPr>
              <a:t>Säker vård</a:t>
            </a:r>
          </a:p>
          <a:p>
            <a:pPr marL="1371600" lvl="2" indent="-457200">
              <a:spcAft>
                <a:spcPts val="500"/>
              </a:spcAft>
              <a:buFont typeface="Arial" panose="020B0604020202020204" pitchFamily="34" charset="0"/>
              <a:buChar char="•"/>
            </a:pPr>
            <a:r>
              <a:rPr lang="sv-SE" sz="1400" kern="0" dirty="0">
                <a:solidFill>
                  <a:schemeClr val="tx1"/>
                </a:solidFill>
                <a:latin typeface="+mn-lt"/>
              </a:rPr>
              <a:t>Tillgänglig vård</a:t>
            </a:r>
          </a:p>
          <a:p>
            <a:pPr marL="1371600" lvl="2" indent="-457200">
              <a:spcAft>
                <a:spcPts val="500"/>
              </a:spcAft>
              <a:buFont typeface="Arial" panose="020B0604020202020204" pitchFamily="34" charset="0"/>
              <a:buChar char="•"/>
            </a:pPr>
            <a:r>
              <a:rPr lang="sv-SE" sz="1400" kern="0" dirty="0">
                <a:solidFill>
                  <a:schemeClr val="tx1"/>
                </a:solidFill>
                <a:latin typeface="+mn-lt"/>
              </a:rPr>
              <a:t>Individanpassad vård</a:t>
            </a:r>
          </a:p>
          <a:p>
            <a:pPr marL="1371600" lvl="2" indent="-457200">
              <a:spcAft>
                <a:spcPts val="500"/>
              </a:spcAft>
              <a:buFont typeface="Arial" panose="020B0604020202020204" pitchFamily="34" charset="0"/>
              <a:buChar char="•"/>
            </a:pPr>
            <a:r>
              <a:rPr lang="sv-SE" sz="1400" kern="0" dirty="0">
                <a:solidFill>
                  <a:schemeClr val="tx1"/>
                </a:solidFill>
                <a:latin typeface="+mn-lt"/>
              </a:rPr>
              <a:t>Jämlik vård</a:t>
            </a:r>
          </a:p>
          <a:p>
            <a:pPr marL="1371600" lvl="2" indent="-457200">
              <a:spcAft>
                <a:spcPts val="500"/>
              </a:spcAft>
              <a:buFont typeface="Arial" panose="020B0604020202020204" pitchFamily="34" charset="0"/>
              <a:buChar char="•"/>
            </a:pPr>
            <a:r>
              <a:rPr lang="sv-SE" sz="1400" kern="0" dirty="0">
                <a:solidFill>
                  <a:schemeClr val="tx1"/>
                </a:solidFill>
                <a:latin typeface="+mn-lt"/>
              </a:rPr>
              <a:t>Effektiv vård</a:t>
            </a:r>
          </a:p>
          <a:p>
            <a:pPr marL="914400" lvl="1" indent="-457200">
              <a:spcAft>
                <a:spcPts val="500"/>
              </a:spcAft>
              <a:buFont typeface="Arial" panose="020B0604020202020204" pitchFamily="34" charset="0"/>
              <a:buChar char="•"/>
            </a:pPr>
            <a:r>
              <a:rPr lang="sv-SE" sz="1600" kern="0" dirty="0">
                <a:solidFill>
                  <a:schemeClr val="tx1"/>
                </a:solidFill>
                <a:latin typeface="+mn-lt"/>
              </a:rPr>
              <a:t>Huvudslutsatser</a:t>
            </a:r>
          </a:p>
          <a:p>
            <a:pPr lvl="1">
              <a:lnSpc>
                <a:spcPct val="90000"/>
              </a:lnSpc>
            </a:pPr>
            <a:endParaRPr lang="sv-SE" sz="1800" kern="0" dirty="0">
              <a:solidFill>
                <a:schemeClr val="tx1"/>
              </a:solidFill>
              <a:latin typeface="+mn-lt"/>
            </a:endParaRPr>
          </a:p>
          <a:p>
            <a:pPr lvl="1">
              <a:lnSpc>
                <a:spcPct val="90000"/>
              </a:lnSpc>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093535BD-58C0-1248-8B7E-BFAE510B3E55}"/>
              </a:ext>
            </a:extLst>
          </p:cNvPr>
          <p:cNvSpPr>
            <a:spLocks noGrp="1"/>
          </p:cNvSpPr>
          <p:nvPr>
            <p:ph type="sldNum" sz="quarter" idx="4"/>
          </p:nvPr>
        </p:nvSpPr>
        <p:spPr/>
        <p:txBody>
          <a:bodyPr/>
          <a:lstStyle/>
          <a:p>
            <a:fld id="{C1A088CD-CCDE-49E5-84E6-67161CD99BDA}" type="slidenum">
              <a:rPr lang="sv-SE" smtClean="0"/>
              <a:pPr/>
              <a:t>2</a:t>
            </a:fld>
            <a:endParaRPr lang="sv-SE"/>
          </a:p>
        </p:txBody>
      </p:sp>
      <p:sp>
        <p:nvSpPr>
          <p:cNvPr id="8" name="Platshållare för sidfot 7">
            <a:extLst>
              <a:ext uri="{FF2B5EF4-FFF2-40B4-BE49-F238E27FC236}">
                <a16:creationId xmlns:a16="http://schemas.microsoft.com/office/drawing/2014/main" id="{C246FCD5-571D-5D4F-8419-9144056167B9}"/>
              </a:ext>
            </a:extLst>
          </p:cNvPr>
          <p:cNvSpPr>
            <a:spLocks noGrp="1"/>
          </p:cNvSpPr>
          <p:nvPr>
            <p:ph type="ftr" sz="quarter" idx="3"/>
          </p:nvPr>
        </p:nvSpPr>
        <p:spPr/>
        <p:txBody>
          <a:bodyPr/>
          <a:lstStyle/>
          <a:p>
            <a:r>
              <a:rPr lang="sv-SE"/>
              <a:t>Hälso- och sjukvårdsförvaltningen</a:t>
            </a:r>
          </a:p>
        </p:txBody>
      </p:sp>
      <p:pic>
        <p:nvPicPr>
          <p:cNvPr id="20" name="Bildobjekt 19">
            <a:extLst>
              <a:ext uri="{FF2B5EF4-FFF2-40B4-BE49-F238E27FC236}">
                <a16:creationId xmlns:a16="http://schemas.microsoft.com/office/drawing/2014/main" id="{41DE005D-AB4A-46DC-A4EB-5BCF060E1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9263" y="949226"/>
            <a:ext cx="4847749" cy="5908766"/>
          </a:xfrm>
          <a:prstGeom prst="rect">
            <a:avLst/>
          </a:prstGeom>
        </p:spPr>
      </p:pic>
    </p:spTree>
    <p:extLst>
      <p:ext uri="{BB962C8B-B14F-4D97-AF65-F5344CB8AC3E}">
        <p14:creationId xmlns:p14="http://schemas.microsoft.com/office/powerpoint/2010/main" val="110988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20</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20</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29962" y="1469482"/>
            <a:ext cx="7896225"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EFFEKTIV VÅRD</a:t>
            </a:r>
          </a:p>
          <a:p>
            <a:pPr algn="l">
              <a:lnSpc>
                <a:spcPct val="90000"/>
              </a:lnSpc>
            </a:pPr>
            <a:endParaRPr lang="sv-SE" sz="1800" kern="0" spc="300" dirty="0"/>
          </a:p>
          <a:p>
            <a:pPr algn="l">
              <a:lnSpc>
                <a:spcPct val="90000"/>
              </a:lnSpc>
            </a:pPr>
            <a:r>
              <a:rPr lang="sv-SE" sz="1800" kern="0" spc="300" dirty="0"/>
              <a:t>ANTAL BESÖK PER INVÅNARE OCH VÅRDOMRÅDE</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17251F58-33AE-254F-A3ED-23D9B322FD8D}"/>
              </a:ext>
            </a:extLst>
          </p:cNvPr>
          <p:cNvSpPr>
            <a:spLocks noGrp="1"/>
          </p:cNvSpPr>
          <p:nvPr>
            <p:ph type="sldNum" sz="quarter" idx="4"/>
          </p:nvPr>
        </p:nvSpPr>
        <p:spPr/>
        <p:txBody>
          <a:bodyPr/>
          <a:lstStyle/>
          <a:p>
            <a:fld id="{C1A088CD-CCDE-49E5-84E6-67161CD99BDA}" type="slidenum">
              <a:rPr lang="sv-SE" smtClean="0"/>
              <a:pPr/>
              <a:t>20</a:t>
            </a:fld>
            <a:endParaRPr lang="sv-SE"/>
          </a:p>
        </p:txBody>
      </p:sp>
      <p:sp>
        <p:nvSpPr>
          <p:cNvPr id="8" name="Platshållare för sidfot 7">
            <a:extLst>
              <a:ext uri="{FF2B5EF4-FFF2-40B4-BE49-F238E27FC236}">
                <a16:creationId xmlns:a16="http://schemas.microsoft.com/office/drawing/2014/main" id="{87DF4850-F6FD-9147-85CD-F8680C9B0809}"/>
              </a:ext>
            </a:extLst>
          </p:cNvPr>
          <p:cNvSpPr>
            <a:spLocks noGrp="1"/>
          </p:cNvSpPr>
          <p:nvPr>
            <p:ph type="ftr" sz="quarter" idx="3"/>
          </p:nvPr>
        </p:nvSpPr>
        <p:spPr/>
        <p:txBody>
          <a:bodyPr/>
          <a:lstStyle/>
          <a:p>
            <a:r>
              <a:rPr lang="sv-SE"/>
              <a:t>Hälso- och sjukvårdsförvaltningen</a:t>
            </a:r>
          </a:p>
        </p:txBody>
      </p:sp>
      <p:pic>
        <p:nvPicPr>
          <p:cNvPr id="5" name="Bildobjekt 4" descr="En bild som visar kontorsmaterial, penna&#10;&#10;Automatiskt genererad beskrivning">
            <a:extLst>
              <a:ext uri="{FF2B5EF4-FFF2-40B4-BE49-F238E27FC236}">
                <a16:creationId xmlns:a16="http://schemas.microsoft.com/office/drawing/2014/main" id="{818983B2-8733-A749-837C-79E4591D3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4244" y="2527107"/>
            <a:ext cx="5271756" cy="4374436"/>
          </a:xfrm>
          <a:prstGeom prst="rect">
            <a:avLst/>
          </a:prstGeom>
        </p:spPr>
      </p:pic>
    </p:spTree>
    <p:extLst>
      <p:ext uri="{BB962C8B-B14F-4D97-AF65-F5344CB8AC3E}">
        <p14:creationId xmlns:p14="http://schemas.microsoft.com/office/powerpoint/2010/main" val="1470529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21</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21</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743456" cy="1743456"/>
          </a:xfrm>
          <a:prstGeom prst="rect">
            <a:avLst/>
          </a:prstGeom>
        </p:spPr>
      </p:pic>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463296" y="3965893"/>
            <a:ext cx="6083808"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3200" b="1" kern="0" spc="300" dirty="0"/>
              <a:t>10 huvudslutsatser </a:t>
            </a:r>
            <a:br>
              <a:rPr lang="sv-SE" sz="3200" b="1" kern="0" spc="300" dirty="0"/>
            </a:br>
            <a:r>
              <a:rPr lang="sv-SE" sz="3200" b="1" kern="0" spc="300" dirty="0"/>
              <a:t>om framtiden</a:t>
            </a:r>
          </a:p>
        </p:txBody>
      </p:sp>
      <p:sp>
        <p:nvSpPr>
          <p:cNvPr id="3" name="Platshållare för datum 2">
            <a:extLst>
              <a:ext uri="{FF2B5EF4-FFF2-40B4-BE49-F238E27FC236}">
                <a16:creationId xmlns:a16="http://schemas.microsoft.com/office/drawing/2014/main" id="{FCD3CD1B-4B83-7B43-8C7B-BA59400C2D74}"/>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AB516C58-CC73-4C4B-8369-17A78928FA95}"/>
              </a:ext>
            </a:extLst>
          </p:cNvPr>
          <p:cNvSpPr>
            <a:spLocks noGrp="1"/>
          </p:cNvSpPr>
          <p:nvPr>
            <p:ph type="sldNum" sz="quarter" idx="4"/>
          </p:nvPr>
        </p:nvSpPr>
        <p:spPr/>
        <p:txBody>
          <a:bodyPr/>
          <a:lstStyle/>
          <a:p>
            <a:fld id="{C1A088CD-CCDE-49E5-84E6-67161CD99BDA}" type="slidenum">
              <a:rPr lang="sv-SE" smtClean="0"/>
              <a:pPr/>
              <a:t>21</a:t>
            </a:fld>
            <a:endParaRPr lang="sv-SE"/>
          </a:p>
        </p:txBody>
      </p:sp>
      <p:sp>
        <p:nvSpPr>
          <p:cNvPr id="8" name="Platshållare för sidfot 7">
            <a:extLst>
              <a:ext uri="{FF2B5EF4-FFF2-40B4-BE49-F238E27FC236}">
                <a16:creationId xmlns:a16="http://schemas.microsoft.com/office/drawing/2014/main" id="{A6A5D68B-F25D-1B43-B772-686D2195F600}"/>
              </a:ext>
            </a:extLst>
          </p:cNvPr>
          <p:cNvSpPr>
            <a:spLocks noGrp="1"/>
          </p:cNvSpPr>
          <p:nvPr>
            <p:ph type="ftr" sz="quarter" idx="3"/>
          </p:nvPr>
        </p:nvSpPr>
        <p:spPr/>
        <p:txBody>
          <a:bodyPr/>
          <a:lstStyle/>
          <a:p>
            <a:r>
              <a:rPr lang="sv-SE"/>
              <a:t>Hälso- och sjukvårdsförvaltningen</a:t>
            </a:r>
          </a:p>
        </p:txBody>
      </p:sp>
      <p:pic>
        <p:nvPicPr>
          <p:cNvPr id="5" name="Bildobjekt 4" descr="En bild som visar person, utomhus, man, spel&#10;&#10;Automatiskt genererad beskrivning">
            <a:extLst>
              <a:ext uri="{FF2B5EF4-FFF2-40B4-BE49-F238E27FC236}">
                <a16:creationId xmlns:a16="http://schemas.microsoft.com/office/drawing/2014/main" id="{6C913CA7-2E1A-0D47-953C-39406237D31B}"/>
              </a:ext>
            </a:extLst>
          </p:cNvPr>
          <p:cNvPicPr>
            <a:picLocks noChangeAspect="1"/>
          </p:cNvPicPr>
          <p:nvPr/>
        </p:nvPicPr>
        <p:blipFill rotWithShape="1">
          <a:blip r:embed="rId6">
            <a:extLst>
              <a:ext uri="{28A0092B-C50C-407E-A947-70E740481C1C}">
                <a14:useLocalDpi xmlns:a14="http://schemas.microsoft.com/office/drawing/2010/main" val="0"/>
              </a:ext>
            </a:extLst>
          </a:blip>
          <a:srcRect b="29280"/>
          <a:stretch/>
        </p:blipFill>
        <p:spPr>
          <a:xfrm>
            <a:off x="6108192" y="949234"/>
            <a:ext cx="6083808" cy="5908766"/>
          </a:xfrm>
          <a:prstGeom prst="rect">
            <a:avLst/>
          </a:prstGeom>
        </p:spPr>
      </p:pic>
    </p:spTree>
    <p:extLst>
      <p:ext uri="{BB962C8B-B14F-4D97-AF65-F5344CB8AC3E}">
        <p14:creationId xmlns:p14="http://schemas.microsoft.com/office/powerpoint/2010/main" val="2499868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22</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22</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2060894" y="1813243"/>
            <a:ext cx="826039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ÖVERGRIPANDE SLUTSATSER</a:t>
            </a:r>
          </a:p>
          <a:p>
            <a:pPr algn="l">
              <a:lnSpc>
                <a:spcPct val="90000"/>
              </a:lnSpc>
            </a:pPr>
            <a:endParaRPr lang="sv-SE" sz="1800" kern="0" spc="300" dirty="0"/>
          </a:p>
          <a:p>
            <a:pPr marL="457200" indent="-457200" algn="l">
              <a:spcAft>
                <a:spcPts val="800"/>
              </a:spcAft>
              <a:buFont typeface="Arial" panose="020B0604020202020204" pitchFamily="34" charset="0"/>
              <a:buChar char="•"/>
            </a:pPr>
            <a:r>
              <a:rPr lang="sv-SE" sz="1800" b="1" kern="0" dirty="0">
                <a:solidFill>
                  <a:schemeClr val="tx1"/>
                </a:solidFill>
                <a:latin typeface="+mn-lt"/>
              </a:rPr>
              <a:t>Paradoxen</a:t>
            </a:r>
            <a:r>
              <a:rPr lang="sv-SE" sz="1800" kern="0" dirty="0">
                <a:solidFill>
                  <a:schemeClr val="tx1"/>
                </a:solidFill>
                <a:latin typeface="+mn-lt"/>
              </a:rPr>
              <a:t> – kvaliteten blir bättre men upplevs som sämre. </a:t>
            </a:r>
          </a:p>
          <a:p>
            <a:pPr marL="457200" indent="-457200" algn="l">
              <a:spcAft>
                <a:spcPts val="800"/>
              </a:spcAft>
              <a:buFont typeface="Arial" panose="020B0604020202020204" pitchFamily="34" charset="0"/>
              <a:buChar char="•"/>
            </a:pPr>
            <a:r>
              <a:rPr lang="sv-SE" sz="1800" b="1" kern="0" dirty="0">
                <a:latin typeface="+mn-lt"/>
              </a:rPr>
              <a:t>Målkonflikter</a:t>
            </a:r>
            <a:r>
              <a:rPr lang="sv-SE" sz="1800" kern="0" dirty="0">
                <a:latin typeface="+mn-lt"/>
              </a:rPr>
              <a:t> bli ännu tydligare.</a:t>
            </a:r>
          </a:p>
          <a:p>
            <a:pPr marL="457200" indent="-457200" algn="l">
              <a:spcAft>
                <a:spcPts val="800"/>
              </a:spcAft>
              <a:buFont typeface="Arial" panose="020B0604020202020204" pitchFamily="34" charset="0"/>
              <a:buChar char="•"/>
            </a:pPr>
            <a:r>
              <a:rPr lang="sv-SE" sz="1800" b="1" kern="0" dirty="0">
                <a:solidFill>
                  <a:schemeClr val="tx1"/>
                </a:solidFill>
                <a:latin typeface="+mn-lt"/>
              </a:rPr>
              <a:t>Kunskapsutvecklingen</a:t>
            </a:r>
            <a:r>
              <a:rPr lang="sv-SE" sz="1800" kern="0" dirty="0">
                <a:solidFill>
                  <a:schemeClr val="tx1"/>
                </a:solidFill>
                <a:latin typeface="+mn-lt"/>
              </a:rPr>
              <a:t> fortsatt snabb och intensiv</a:t>
            </a:r>
            <a:r>
              <a:rPr lang="sv-SE" sz="1800" kern="0" dirty="0">
                <a:latin typeface="+mn-lt"/>
              </a:rPr>
              <a:t>. </a:t>
            </a:r>
          </a:p>
          <a:p>
            <a:pPr marL="457200" indent="-457200" algn="l">
              <a:spcAft>
                <a:spcPts val="800"/>
              </a:spcAft>
              <a:buFont typeface="Arial" panose="020B0604020202020204" pitchFamily="34" charset="0"/>
              <a:buChar char="•"/>
            </a:pPr>
            <a:r>
              <a:rPr lang="sv-SE" sz="1800" b="1" kern="0" dirty="0">
                <a:solidFill>
                  <a:schemeClr val="tx1"/>
                </a:solidFill>
                <a:latin typeface="+mn-lt"/>
              </a:rPr>
              <a:t>Big Data och AI </a:t>
            </a:r>
            <a:r>
              <a:rPr lang="sv-SE" sz="1800" kern="0" dirty="0">
                <a:solidFill>
                  <a:schemeClr val="tx1"/>
                </a:solidFill>
                <a:latin typeface="+mn-lt"/>
              </a:rPr>
              <a:t>förbättrar kvalitet och patientsäkerhet.</a:t>
            </a:r>
          </a:p>
          <a:p>
            <a:pPr marL="457200" indent="-457200" algn="l">
              <a:spcAft>
                <a:spcPts val="800"/>
              </a:spcAft>
              <a:buFont typeface="Arial" panose="020B0604020202020204" pitchFamily="34" charset="0"/>
              <a:buChar char="•"/>
            </a:pPr>
            <a:r>
              <a:rPr lang="sv-SE" sz="1800" b="1" kern="0" dirty="0"/>
              <a:t>Nya kunskapsstöd - </a:t>
            </a:r>
            <a:r>
              <a:rPr lang="sv-SE" sz="1800" kern="0" dirty="0"/>
              <a:t>bättre kvalitet, nya patientsäkerhetsrisker. </a:t>
            </a:r>
          </a:p>
          <a:p>
            <a:pPr marL="457200" indent="-457200" algn="l">
              <a:spcAft>
                <a:spcPts val="800"/>
              </a:spcAft>
              <a:buFont typeface="Arial" panose="020B0604020202020204" pitchFamily="34" charset="0"/>
              <a:buChar char="•"/>
            </a:pPr>
            <a:r>
              <a:rPr lang="sv-SE" sz="1800" b="1" kern="0" dirty="0"/>
              <a:t>Regionens kunskapsstyrning </a:t>
            </a:r>
            <a:r>
              <a:rPr lang="sv-SE" sz="1800" kern="0" dirty="0"/>
              <a:t>kan förbättra kvaliteten men kräver stora förändringar och gemensam infrastruktur över landet </a:t>
            </a:r>
          </a:p>
          <a:p>
            <a:pPr marL="457200" indent="-457200" algn="l">
              <a:spcAft>
                <a:spcPts val="800"/>
              </a:spcAft>
              <a:buFont typeface="Arial" panose="020B0604020202020204" pitchFamily="34" charset="0"/>
              <a:buChar char="•"/>
            </a:pPr>
            <a:r>
              <a:rPr lang="sv-SE" sz="1800" b="1" kern="0" dirty="0"/>
              <a:t>Kvalitet lönar sig men kommer kosta mycket.</a:t>
            </a:r>
          </a:p>
          <a:p>
            <a:pPr marL="457200" indent="-457200" algn="l">
              <a:spcAft>
                <a:spcPts val="800"/>
              </a:spcAft>
              <a:buFont typeface="Arial" panose="020B0604020202020204" pitchFamily="34" charset="0"/>
              <a:buChar char="•"/>
            </a:pPr>
            <a:r>
              <a:rPr lang="sv-SE" sz="1800" b="1" kern="0" dirty="0"/>
              <a:t>Fragmentiserad vård ger särskilda utmaningar</a:t>
            </a:r>
            <a:endParaRPr lang="sv-SE" sz="1800" kern="0" dirty="0"/>
          </a:p>
          <a:p>
            <a:pPr marL="457200" indent="-457200" algn="l">
              <a:spcAft>
                <a:spcPts val="800"/>
              </a:spcAft>
              <a:buFont typeface="Arial" panose="020B0604020202020204" pitchFamily="34" charset="0"/>
              <a:buChar char="•"/>
            </a:pPr>
            <a:r>
              <a:rPr lang="sv-SE" sz="1800" b="1" kern="0" dirty="0"/>
              <a:t>Ökad insyn i vården nödvändig. </a:t>
            </a:r>
          </a:p>
          <a:p>
            <a:pPr marL="457200" indent="-457200" algn="l">
              <a:spcAft>
                <a:spcPts val="800"/>
              </a:spcAft>
              <a:buFont typeface="Arial" panose="020B0604020202020204" pitchFamily="34" charset="0"/>
              <a:buChar char="•"/>
            </a:pPr>
            <a:r>
              <a:rPr lang="sv-SE" sz="1800" b="1" kern="0" dirty="0"/>
              <a:t>Samverkan sjukvård, akademi och näringsliv behövs.</a:t>
            </a:r>
            <a:endParaRPr lang="sv-SE" sz="1800" kern="0" dirty="0"/>
          </a:p>
          <a:p>
            <a:pPr marL="457200" indent="-457200" algn="l">
              <a:spcAft>
                <a:spcPts val="800"/>
              </a:spcAft>
              <a:buFont typeface="Arial" panose="020B0604020202020204" pitchFamily="34" charset="0"/>
              <a:buChar char="•"/>
            </a:pPr>
            <a:endParaRPr lang="sv-SE" sz="1800" kern="0" dirty="0">
              <a:solidFill>
                <a:schemeClr val="tx1"/>
              </a:solidFill>
              <a:latin typeface="+mn-lt"/>
            </a:endParaRPr>
          </a:p>
          <a:p>
            <a:pPr marL="457200" indent="-457200" algn="l">
              <a:spcAft>
                <a:spcPts val="800"/>
              </a:spcAft>
              <a:buFont typeface="Arial" panose="020B0604020202020204" pitchFamily="34" charset="0"/>
              <a:buChar char="•"/>
            </a:pPr>
            <a:endParaRPr lang="sv-SE" sz="1800" kern="0" dirty="0">
              <a:solidFill>
                <a:schemeClr val="tx1"/>
              </a:solidFill>
              <a:latin typeface="+mn-lt"/>
            </a:endParaRPr>
          </a:p>
          <a:p>
            <a:pPr algn="l">
              <a:lnSpc>
                <a:spcPct val="90000"/>
              </a:lnSpc>
            </a:pPr>
            <a:endParaRPr lang="sv-SE" sz="3200" kern="0" spc="300" dirty="0"/>
          </a:p>
        </p:txBody>
      </p:sp>
      <p:pic>
        <p:nvPicPr>
          <p:cNvPr id="18" name="Bildobjekt 17">
            <a:extLst>
              <a:ext uri="{FF2B5EF4-FFF2-40B4-BE49-F238E27FC236}">
                <a16:creationId xmlns:a16="http://schemas.microsoft.com/office/drawing/2014/main" id="{228840A9-0F46-E54A-8BD9-5077A0D37D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6" name="Platshållare för bildnummer 5">
            <a:extLst>
              <a:ext uri="{FF2B5EF4-FFF2-40B4-BE49-F238E27FC236}">
                <a16:creationId xmlns:a16="http://schemas.microsoft.com/office/drawing/2014/main" id="{D9B6BBF9-C12F-7144-9E53-BCD068B23004}"/>
              </a:ext>
            </a:extLst>
          </p:cNvPr>
          <p:cNvSpPr>
            <a:spLocks noGrp="1"/>
          </p:cNvSpPr>
          <p:nvPr>
            <p:ph type="sldNum" sz="quarter" idx="4"/>
          </p:nvPr>
        </p:nvSpPr>
        <p:spPr/>
        <p:txBody>
          <a:bodyPr/>
          <a:lstStyle/>
          <a:p>
            <a:fld id="{C1A088CD-CCDE-49E5-84E6-67161CD99BDA}" type="slidenum">
              <a:rPr lang="sv-SE" smtClean="0"/>
              <a:pPr/>
              <a:t>22</a:t>
            </a:fld>
            <a:endParaRPr lang="sv-SE"/>
          </a:p>
        </p:txBody>
      </p:sp>
      <p:sp>
        <p:nvSpPr>
          <p:cNvPr id="7" name="Platshållare för sidfot 6">
            <a:extLst>
              <a:ext uri="{FF2B5EF4-FFF2-40B4-BE49-F238E27FC236}">
                <a16:creationId xmlns:a16="http://schemas.microsoft.com/office/drawing/2014/main" id="{FD2EC1B0-F592-7D41-B5FB-B59E0368E86E}"/>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34001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3</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3</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2" y="1339468"/>
            <a:ext cx="2473579" cy="2473579"/>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3809999" y="1838325"/>
            <a:ext cx="6846277" cy="381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UTREDNINGENS UPPDRAG</a:t>
            </a:r>
          </a:p>
          <a:p>
            <a:pPr algn="l">
              <a:lnSpc>
                <a:spcPct val="90000"/>
              </a:lnSpc>
            </a:pPr>
            <a:endParaRPr lang="sv-SE" sz="1800" kern="0" spc="300" dirty="0"/>
          </a:p>
          <a:p>
            <a:pPr marL="457200" indent="-457200" algn="l">
              <a:lnSpc>
                <a:spcPct val="90000"/>
              </a:lnSpc>
              <a:buFont typeface="Arial" panose="020B0604020202020204" pitchFamily="34" charset="0"/>
              <a:buChar char="•"/>
            </a:pPr>
            <a:r>
              <a:rPr lang="sv-SE" sz="1800" kern="0" dirty="0">
                <a:latin typeface="+mn-lt"/>
              </a:rPr>
              <a:t>Beskriva, analysera och presentera utmaningar och möjliga lösningar inför 2040</a:t>
            </a:r>
          </a:p>
          <a:p>
            <a:pPr algn="l">
              <a:lnSpc>
                <a:spcPct val="90000"/>
              </a:lnSpc>
            </a:pPr>
            <a:endParaRPr lang="sv-SE" sz="1800" kern="0" dirty="0">
              <a:latin typeface="+mn-lt"/>
            </a:endParaRPr>
          </a:p>
          <a:p>
            <a:pPr marL="457200" indent="-457200" algn="l">
              <a:lnSpc>
                <a:spcPct val="90000"/>
              </a:lnSpc>
              <a:buFont typeface="Arial" panose="020B0604020202020204" pitchFamily="34" charset="0"/>
              <a:buChar char="•"/>
            </a:pPr>
            <a:r>
              <a:rPr lang="sv-SE" sz="1800" kern="0" dirty="0">
                <a:latin typeface="+mn-lt"/>
              </a:rPr>
              <a:t>Ta fram underlag för beslut som säkerställer en långsiktig och hållbar planering för invånarnas framtida behov av hälso- och sjukvård</a:t>
            </a:r>
          </a:p>
          <a:p>
            <a:pPr algn="l">
              <a:lnSpc>
                <a:spcPct val="90000"/>
              </a:lnSpc>
            </a:pPr>
            <a:endParaRPr lang="sv-SE" sz="1800" kern="0" dirty="0">
              <a:latin typeface="+mn-lt"/>
            </a:endParaRPr>
          </a:p>
          <a:p>
            <a:pPr marL="457200" indent="-457200" algn="l">
              <a:lnSpc>
                <a:spcPct val="90000"/>
              </a:lnSpc>
              <a:buFont typeface="Arial" panose="020B0604020202020204" pitchFamily="34" charset="0"/>
              <a:buChar char="•"/>
            </a:pPr>
            <a:r>
              <a:rPr lang="sv-SE" sz="1800" kern="0" dirty="0">
                <a:latin typeface="+mn-lt"/>
              </a:rPr>
              <a:t>Rapportera till parlamentarisk politikergrupp</a:t>
            </a:r>
          </a:p>
          <a:p>
            <a:pPr marL="457200" indent="-457200" algn="l">
              <a:lnSpc>
                <a:spcPct val="90000"/>
              </a:lnSpc>
              <a:buFont typeface="Arial" panose="020B0604020202020204" pitchFamily="34" charset="0"/>
              <a:buChar char="•"/>
            </a:pPr>
            <a:endParaRPr lang="sv-SE" sz="1800" kern="0" dirty="0">
              <a:latin typeface="+mn-lt"/>
            </a:endParaRPr>
          </a:p>
          <a:p>
            <a:pPr marL="457200" indent="-457200" algn="l">
              <a:lnSpc>
                <a:spcPct val="90000"/>
              </a:lnSpc>
              <a:buFont typeface="Arial" panose="020B0604020202020204" pitchFamily="34" charset="0"/>
              <a:buChar char="•"/>
            </a:pPr>
            <a:r>
              <a:rPr lang="sv-SE" sz="1800" kern="0" dirty="0">
                <a:latin typeface="+mn-lt"/>
              </a:rPr>
              <a:t>Ha ett tydligt framtidsfokus</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5" name="Platshållare för bildnummer 4">
            <a:extLst>
              <a:ext uri="{FF2B5EF4-FFF2-40B4-BE49-F238E27FC236}">
                <a16:creationId xmlns:a16="http://schemas.microsoft.com/office/drawing/2014/main" id="{0365EB7B-B066-014F-B8F2-BD95DBAE4DF9}"/>
              </a:ext>
            </a:extLst>
          </p:cNvPr>
          <p:cNvSpPr>
            <a:spLocks noGrp="1"/>
          </p:cNvSpPr>
          <p:nvPr>
            <p:ph type="sldNum" sz="quarter" idx="4"/>
          </p:nvPr>
        </p:nvSpPr>
        <p:spPr/>
        <p:txBody>
          <a:bodyPr/>
          <a:lstStyle/>
          <a:p>
            <a:fld id="{C1A088CD-CCDE-49E5-84E6-67161CD99BDA}" type="slidenum">
              <a:rPr lang="sv-SE" smtClean="0"/>
              <a:pPr/>
              <a:t>3</a:t>
            </a:fld>
            <a:endParaRPr lang="sv-SE"/>
          </a:p>
        </p:txBody>
      </p:sp>
      <p:sp>
        <p:nvSpPr>
          <p:cNvPr id="7" name="Platshållare för sidfot 6">
            <a:extLst>
              <a:ext uri="{FF2B5EF4-FFF2-40B4-BE49-F238E27FC236}">
                <a16:creationId xmlns:a16="http://schemas.microsoft.com/office/drawing/2014/main" id="{1B3319CC-0473-EA41-A6B8-2FFDE74C32E2}"/>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61702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4</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4</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78355" y="1420933"/>
            <a:ext cx="89154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METODIK: FRÅN FRAMTIDSSCENARIO TILL VÅRDSCENARIO</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4" name="Bildobjekt 3">
            <a:extLst>
              <a:ext uri="{FF2B5EF4-FFF2-40B4-BE49-F238E27FC236}">
                <a16:creationId xmlns:a16="http://schemas.microsoft.com/office/drawing/2014/main" id="{F3C8E0BC-82CB-4847-B1CC-796F49F9E76D}"/>
              </a:ext>
            </a:extLst>
          </p:cNvPr>
          <p:cNvPicPr>
            <a:picLocks noChangeAspect="1"/>
          </p:cNvPicPr>
          <p:nvPr/>
        </p:nvPicPr>
        <p:blipFill rotWithShape="1">
          <a:blip r:embed="rId6">
            <a:extLst>
              <a:ext uri="{28A0092B-C50C-407E-A947-70E740481C1C}">
                <a14:useLocalDpi xmlns:a14="http://schemas.microsoft.com/office/drawing/2010/main" val="0"/>
              </a:ext>
            </a:extLst>
          </a:blip>
          <a:srcRect t="10211" r="31403"/>
          <a:stretch/>
        </p:blipFill>
        <p:spPr>
          <a:xfrm>
            <a:off x="2329962" y="2061274"/>
            <a:ext cx="7923782" cy="4796726"/>
          </a:xfrm>
          <a:prstGeom prst="rect">
            <a:avLst/>
          </a:prstGeom>
        </p:spPr>
      </p:pic>
      <p:sp>
        <p:nvSpPr>
          <p:cNvPr id="7" name="Platshållare för bildnummer 6">
            <a:extLst>
              <a:ext uri="{FF2B5EF4-FFF2-40B4-BE49-F238E27FC236}">
                <a16:creationId xmlns:a16="http://schemas.microsoft.com/office/drawing/2014/main" id="{18CBC2A9-2F37-EC48-80A5-3001708BCCD7}"/>
              </a:ext>
            </a:extLst>
          </p:cNvPr>
          <p:cNvSpPr>
            <a:spLocks noGrp="1"/>
          </p:cNvSpPr>
          <p:nvPr>
            <p:ph type="sldNum" sz="quarter" idx="4"/>
          </p:nvPr>
        </p:nvSpPr>
        <p:spPr/>
        <p:txBody>
          <a:bodyPr/>
          <a:lstStyle/>
          <a:p>
            <a:fld id="{C1A088CD-CCDE-49E5-84E6-67161CD99BDA}" type="slidenum">
              <a:rPr lang="sv-SE" smtClean="0"/>
              <a:pPr/>
              <a:t>4</a:t>
            </a:fld>
            <a:endParaRPr lang="sv-SE"/>
          </a:p>
        </p:txBody>
      </p:sp>
      <p:sp>
        <p:nvSpPr>
          <p:cNvPr id="8" name="Platshållare för sidfot 7">
            <a:extLst>
              <a:ext uri="{FF2B5EF4-FFF2-40B4-BE49-F238E27FC236}">
                <a16:creationId xmlns:a16="http://schemas.microsoft.com/office/drawing/2014/main" id="{DAC51976-1169-A14F-9989-305B4F844EEB}"/>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204300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5</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5</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74676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UTREDNINGENS FEM HUVUDFRÅGOR</a:t>
            </a:r>
          </a:p>
          <a:p>
            <a:pPr algn="l">
              <a:lnSpc>
                <a:spcPct val="90000"/>
              </a:lnSpc>
            </a:pPr>
            <a:endParaRPr lang="sv-SE" sz="1800" kern="0" spc="300" dirty="0"/>
          </a:p>
          <a:p>
            <a:pPr marL="285750" indent="-285750" algn="l">
              <a:lnSpc>
                <a:spcPct val="200000"/>
              </a:lnSpc>
              <a:buFont typeface="Arial" panose="020B0604020202020204" pitchFamily="34" charset="0"/>
              <a:buChar char="•"/>
            </a:pPr>
            <a:r>
              <a:rPr lang="sv-SE" sz="1800" kern="0" dirty="0"/>
              <a:t>Hur kommer framtiden se ut?</a:t>
            </a:r>
          </a:p>
          <a:p>
            <a:pPr marL="285750" indent="-285750" algn="l">
              <a:lnSpc>
                <a:spcPct val="200000"/>
              </a:lnSpc>
              <a:buFont typeface="Arial" panose="020B0604020202020204" pitchFamily="34" charset="0"/>
              <a:buChar char="•"/>
            </a:pPr>
            <a:r>
              <a:rPr lang="sv-SE" sz="1800" kern="0" dirty="0"/>
              <a:t>Vilka utmaningar ser vi?</a:t>
            </a:r>
          </a:p>
          <a:p>
            <a:pPr marL="285750" indent="-285750" algn="l">
              <a:buFont typeface="Arial" panose="020B0604020202020204" pitchFamily="34" charset="0"/>
              <a:buChar char="•"/>
            </a:pPr>
            <a:r>
              <a:rPr lang="sv-SE" sz="1800" kern="0" dirty="0"/>
              <a:t>Vad kommer dessa utmaningar betyda </a:t>
            </a:r>
            <a:br>
              <a:rPr lang="sv-SE" sz="1800" kern="0" dirty="0"/>
            </a:br>
            <a:r>
              <a:rPr lang="sv-SE" sz="1800" kern="0" dirty="0"/>
              <a:t>för hälso- och sjukvården?</a:t>
            </a:r>
          </a:p>
          <a:p>
            <a:pPr marL="285750" indent="-285750" algn="l">
              <a:lnSpc>
                <a:spcPct val="200000"/>
              </a:lnSpc>
              <a:buFont typeface="Arial" panose="020B0604020202020204" pitchFamily="34" charset="0"/>
              <a:buChar char="•"/>
            </a:pPr>
            <a:r>
              <a:rPr lang="sv-SE" sz="1800" kern="0" dirty="0"/>
              <a:t>Vilka konsekvenser ser vi?</a:t>
            </a:r>
          </a:p>
          <a:p>
            <a:pPr marL="285750" indent="-285750" algn="l">
              <a:lnSpc>
                <a:spcPct val="200000"/>
              </a:lnSpc>
              <a:buFont typeface="Arial" panose="020B0604020202020204" pitchFamily="34" charset="0"/>
              <a:buChar char="•"/>
            </a:pPr>
            <a:r>
              <a:rPr lang="sv-SE" sz="1800" kern="0" dirty="0"/>
              <a:t>Vilka vägval finns?</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8" name="Bildobjekt 7">
            <a:extLst>
              <a:ext uri="{FF2B5EF4-FFF2-40B4-BE49-F238E27FC236}">
                <a16:creationId xmlns:a16="http://schemas.microsoft.com/office/drawing/2014/main" id="{3141FE15-2C0D-B34B-9E44-1FB29A4D8E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3984" y="949234"/>
            <a:ext cx="3939177" cy="5908766"/>
          </a:xfrm>
          <a:prstGeom prst="rect">
            <a:avLst/>
          </a:prstGeom>
        </p:spPr>
      </p:pic>
      <p:sp>
        <p:nvSpPr>
          <p:cNvPr id="5" name="Platshållare för bildnummer 4">
            <a:extLst>
              <a:ext uri="{FF2B5EF4-FFF2-40B4-BE49-F238E27FC236}">
                <a16:creationId xmlns:a16="http://schemas.microsoft.com/office/drawing/2014/main" id="{20274AEB-2878-0047-B62B-65BBBE424A27}"/>
              </a:ext>
            </a:extLst>
          </p:cNvPr>
          <p:cNvSpPr>
            <a:spLocks noGrp="1"/>
          </p:cNvSpPr>
          <p:nvPr>
            <p:ph type="sldNum" sz="quarter" idx="4"/>
          </p:nvPr>
        </p:nvSpPr>
        <p:spPr/>
        <p:txBody>
          <a:bodyPr/>
          <a:lstStyle/>
          <a:p>
            <a:fld id="{C1A088CD-CCDE-49E5-84E6-67161CD99BDA}" type="slidenum">
              <a:rPr lang="sv-SE" smtClean="0"/>
              <a:pPr/>
              <a:t>5</a:t>
            </a:fld>
            <a:endParaRPr lang="sv-SE"/>
          </a:p>
        </p:txBody>
      </p:sp>
      <p:sp>
        <p:nvSpPr>
          <p:cNvPr id="7" name="Platshållare för sidfot 6">
            <a:extLst>
              <a:ext uri="{FF2B5EF4-FFF2-40B4-BE49-F238E27FC236}">
                <a16:creationId xmlns:a16="http://schemas.microsoft.com/office/drawing/2014/main" id="{113AA70E-904F-A24E-8929-76FDA4C7CC80}"/>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14127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6</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6</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7467600" cy="447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NÅGRA CENTRALA PERSPEKTIV</a:t>
            </a:r>
          </a:p>
          <a:p>
            <a:pPr algn="l">
              <a:lnSpc>
                <a:spcPct val="90000"/>
              </a:lnSpc>
            </a:pPr>
            <a:endParaRPr lang="sv-SE" sz="1800" kern="0" spc="300" dirty="0"/>
          </a:p>
          <a:p>
            <a:pPr marL="285750" indent="-285750" algn="l">
              <a:lnSpc>
                <a:spcPct val="200000"/>
              </a:lnSpc>
              <a:buFont typeface="Arial" panose="020B0604020202020204" pitchFamily="34" charset="0"/>
              <a:buChar char="•"/>
            </a:pPr>
            <a:r>
              <a:rPr lang="sv-SE" sz="1800" kern="0" dirty="0"/>
              <a:t>Invånarens och patientens behov</a:t>
            </a:r>
          </a:p>
          <a:p>
            <a:pPr marL="285750" indent="-285750" algn="l">
              <a:lnSpc>
                <a:spcPct val="200000"/>
              </a:lnSpc>
              <a:buFont typeface="Arial" panose="020B0604020202020204" pitchFamily="34" charset="0"/>
              <a:buChar char="•"/>
            </a:pPr>
            <a:r>
              <a:rPr lang="sv-SE" sz="1800" kern="0" dirty="0"/>
              <a:t>Struktur</a:t>
            </a:r>
          </a:p>
          <a:p>
            <a:pPr marL="285750" indent="-285750" algn="l">
              <a:lnSpc>
                <a:spcPct val="200000"/>
              </a:lnSpc>
              <a:buFont typeface="Arial" panose="020B0604020202020204" pitchFamily="34" charset="0"/>
              <a:buChar char="•"/>
            </a:pPr>
            <a:r>
              <a:rPr lang="sv-SE" sz="1800" kern="0" dirty="0"/>
              <a:t>Kvalitet</a:t>
            </a:r>
          </a:p>
          <a:p>
            <a:pPr marL="285750" indent="-285750" algn="l">
              <a:lnSpc>
                <a:spcPct val="200000"/>
              </a:lnSpc>
              <a:buFont typeface="Arial" panose="020B0604020202020204" pitchFamily="34" charset="0"/>
              <a:buChar char="•"/>
            </a:pPr>
            <a:r>
              <a:rPr lang="sv-SE" sz="1800" kern="0" dirty="0"/>
              <a:t>Finansiering</a:t>
            </a:r>
          </a:p>
          <a:p>
            <a:pPr marL="285750" indent="-285750" algn="l">
              <a:lnSpc>
                <a:spcPct val="200000"/>
              </a:lnSpc>
              <a:buFont typeface="Arial" panose="020B0604020202020204" pitchFamily="34" charset="0"/>
              <a:buChar char="•"/>
            </a:pPr>
            <a:r>
              <a:rPr lang="sv-SE" sz="1800" kern="0" dirty="0"/>
              <a:t>Styrning</a:t>
            </a:r>
          </a:p>
          <a:p>
            <a:pPr marL="285750" indent="-285750" algn="l">
              <a:lnSpc>
                <a:spcPct val="200000"/>
              </a:lnSpc>
              <a:buFont typeface="Arial" panose="020B0604020202020204" pitchFamily="34" charset="0"/>
              <a:buChar char="•"/>
            </a:pPr>
            <a:r>
              <a:rPr lang="sv-SE" sz="1800" kern="0" dirty="0"/>
              <a:t>Kompetens</a:t>
            </a:r>
          </a:p>
          <a:p>
            <a:pPr marL="285750" indent="-285750" algn="l">
              <a:lnSpc>
                <a:spcPct val="200000"/>
              </a:lnSpc>
              <a:buFont typeface="Arial" panose="020B0604020202020204" pitchFamily="34" charset="0"/>
              <a:buChar char="•"/>
            </a:pPr>
            <a:r>
              <a:rPr lang="sv-SE" sz="1800" kern="0" dirty="0"/>
              <a:t>Verksamhetsutveckling och digitalisering</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4" name="Bildobjekt 3">
            <a:extLst>
              <a:ext uri="{FF2B5EF4-FFF2-40B4-BE49-F238E27FC236}">
                <a16:creationId xmlns:a16="http://schemas.microsoft.com/office/drawing/2014/main" id="{CC15C747-701D-9A40-84C7-426FDD1DD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9893" y="949234"/>
            <a:ext cx="3812107" cy="5908766"/>
          </a:xfrm>
          <a:prstGeom prst="rect">
            <a:avLst/>
          </a:prstGeom>
        </p:spPr>
      </p:pic>
      <p:sp>
        <p:nvSpPr>
          <p:cNvPr id="7" name="Platshållare för bildnummer 6">
            <a:extLst>
              <a:ext uri="{FF2B5EF4-FFF2-40B4-BE49-F238E27FC236}">
                <a16:creationId xmlns:a16="http://schemas.microsoft.com/office/drawing/2014/main" id="{68ACA961-49EE-EB45-A92C-9CDF0CE9B9CC}"/>
              </a:ext>
            </a:extLst>
          </p:cNvPr>
          <p:cNvSpPr>
            <a:spLocks noGrp="1"/>
          </p:cNvSpPr>
          <p:nvPr>
            <p:ph type="sldNum" sz="quarter" idx="4"/>
          </p:nvPr>
        </p:nvSpPr>
        <p:spPr/>
        <p:txBody>
          <a:bodyPr/>
          <a:lstStyle/>
          <a:p>
            <a:fld id="{C1A088CD-CCDE-49E5-84E6-67161CD99BDA}" type="slidenum">
              <a:rPr lang="sv-SE" smtClean="0"/>
              <a:pPr/>
              <a:t>6</a:t>
            </a:fld>
            <a:endParaRPr lang="sv-SE"/>
          </a:p>
        </p:txBody>
      </p:sp>
      <p:sp>
        <p:nvSpPr>
          <p:cNvPr id="8" name="Platshållare för sidfot 7">
            <a:extLst>
              <a:ext uri="{FF2B5EF4-FFF2-40B4-BE49-F238E27FC236}">
                <a16:creationId xmlns:a16="http://schemas.microsoft.com/office/drawing/2014/main" id="{997EEE78-C437-3241-9357-23ABD97A59A7}"/>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394170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7</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7</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743456" cy="1743456"/>
          </a:xfrm>
          <a:prstGeom prst="rect">
            <a:avLst/>
          </a:prstGeom>
        </p:spPr>
      </p:pic>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463296" y="3965893"/>
            <a:ext cx="6083808"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Hälso- och sjukvårdens kvalitet</a:t>
            </a:r>
          </a:p>
        </p:txBody>
      </p:sp>
      <p:sp>
        <p:nvSpPr>
          <p:cNvPr id="3" name="Platshållare för datum 2">
            <a:extLst>
              <a:ext uri="{FF2B5EF4-FFF2-40B4-BE49-F238E27FC236}">
                <a16:creationId xmlns:a16="http://schemas.microsoft.com/office/drawing/2014/main" id="{FCD3CD1B-4B83-7B43-8C7B-BA59400C2D74}"/>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AB516C58-CC73-4C4B-8369-17A78928FA95}"/>
              </a:ext>
            </a:extLst>
          </p:cNvPr>
          <p:cNvSpPr>
            <a:spLocks noGrp="1"/>
          </p:cNvSpPr>
          <p:nvPr>
            <p:ph type="sldNum" sz="quarter" idx="4"/>
          </p:nvPr>
        </p:nvSpPr>
        <p:spPr/>
        <p:txBody>
          <a:bodyPr/>
          <a:lstStyle/>
          <a:p>
            <a:fld id="{C1A088CD-CCDE-49E5-84E6-67161CD99BDA}" type="slidenum">
              <a:rPr lang="sv-SE" smtClean="0"/>
              <a:pPr/>
              <a:t>7</a:t>
            </a:fld>
            <a:endParaRPr lang="sv-SE"/>
          </a:p>
        </p:txBody>
      </p:sp>
      <p:sp>
        <p:nvSpPr>
          <p:cNvPr id="8" name="Platshållare för sidfot 7">
            <a:extLst>
              <a:ext uri="{FF2B5EF4-FFF2-40B4-BE49-F238E27FC236}">
                <a16:creationId xmlns:a16="http://schemas.microsoft.com/office/drawing/2014/main" id="{A6A5D68B-F25D-1B43-B772-686D2195F600}"/>
              </a:ext>
            </a:extLst>
          </p:cNvPr>
          <p:cNvSpPr>
            <a:spLocks noGrp="1"/>
          </p:cNvSpPr>
          <p:nvPr>
            <p:ph type="ftr" sz="quarter" idx="3"/>
          </p:nvPr>
        </p:nvSpPr>
        <p:spPr/>
        <p:txBody>
          <a:bodyPr/>
          <a:lstStyle/>
          <a:p>
            <a:r>
              <a:rPr lang="sv-SE"/>
              <a:t>Hälso- och sjukvårdsförvaltningen</a:t>
            </a:r>
          </a:p>
        </p:txBody>
      </p:sp>
      <p:pic>
        <p:nvPicPr>
          <p:cNvPr id="23" name="Bildobjekt 22">
            <a:extLst>
              <a:ext uri="{FF2B5EF4-FFF2-40B4-BE49-F238E27FC236}">
                <a16:creationId xmlns:a16="http://schemas.microsoft.com/office/drawing/2014/main" id="{E214E310-0621-46CC-9053-E7016C3F92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9263" y="949226"/>
            <a:ext cx="4847749" cy="5908766"/>
          </a:xfrm>
          <a:prstGeom prst="rect">
            <a:avLst/>
          </a:prstGeom>
        </p:spPr>
      </p:pic>
    </p:spTree>
    <p:extLst>
      <p:ext uri="{BB962C8B-B14F-4D97-AF65-F5344CB8AC3E}">
        <p14:creationId xmlns:p14="http://schemas.microsoft.com/office/powerpoint/2010/main" val="36655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8</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8</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471297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FRAMTIDSBILD OCH SAMMANFATTANDE ANALYS</a:t>
            </a:r>
            <a:br>
              <a:rPr lang="sv-SE" sz="1800" kern="0" spc="300" dirty="0"/>
            </a:br>
            <a:endParaRPr lang="sv-SE" sz="1800" kern="0" spc="300" dirty="0"/>
          </a:p>
          <a:p>
            <a:pPr marL="285750" indent="-285750" algn="l">
              <a:spcAft>
                <a:spcPts val="1200"/>
              </a:spcAft>
              <a:buFont typeface="Arial" panose="020B0604020202020204" pitchFamily="34" charset="0"/>
              <a:buChar char="•"/>
            </a:pPr>
            <a:r>
              <a:rPr lang="sv-SE" sz="1800" kern="0" dirty="0"/>
              <a:t>Mycket vi inte vet om kvaliteten och varför den brister.</a:t>
            </a:r>
          </a:p>
          <a:p>
            <a:pPr marL="285750" indent="-285750" algn="l">
              <a:spcAft>
                <a:spcPts val="1200"/>
              </a:spcAft>
              <a:buFont typeface="Arial" panose="020B0604020202020204" pitchFamily="34" charset="0"/>
              <a:buChar char="•"/>
            </a:pPr>
            <a:r>
              <a:rPr lang="sv-SE" sz="1800" kern="0" dirty="0"/>
              <a:t>Tillgänglighet och patientsäkerhet </a:t>
            </a:r>
            <a:br>
              <a:rPr lang="sv-SE" sz="1800" kern="0" dirty="0"/>
            </a:br>
            <a:r>
              <a:rPr lang="sv-SE" sz="1800" kern="0" dirty="0"/>
              <a:t>har förbättrats rejält över tid.</a:t>
            </a:r>
          </a:p>
          <a:p>
            <a:pPr marL="285750" indent="-285750" algn="l">
              <a:spcAft>
                <a:spcPts val="1200"/>
              </a:spcAft>
              <a:buFont typeface="Arial" panose="020B0604020202020204" pitchFamily="34" charset="0"/>
              <a:buChar char="•"/>
            </a:pPr>
            <a:r>
              <a:rPr lang="sv-SE" sz="1800" kern="0" dirty="0"/>
              <a:t>Behandlingar kommer bli individanpassade och mer effektiva.</a:t>
            </a:r>
          </a:p>
          <a:p>
            <a:pPr marL="285750" indent="-285750" algn="l">
              <a:spcAft>
                <a:spcPts val="1200"/>
              </a:spcAft>
              <a:buFont typeface="Arial" panose="020B0604020202020204" pitchFamily="34" charset="0"/>
              <a:buChar char="•"/>
            </a:pPr>
            <a:r>
              <a:rPr lang="sv-SE" sz="1800" kern="0" dirty="0"/>
              <a:t>Alla aktörer måste ta tillvara den kunskap som finns om hur kvaliteten förbättras.  </a:t>
            </a:r>
          </a:p>
          <a:p>
            <a:pPr marL="285750" indent="-285750" algn="l">
              <a:buFont typeface="Arial" panose="020B0604020202020204" pitchFamily="34" charset="0"/>
              <a:buChar char="•"/>
            </a:pPr>
            <a:endParaRPr lang="sv-SE" sz="1800" kern="0" dirty="0"/>
          </a:p>
          <a:p>
            <a:pPr marL="285750" indent="-285750" algn="l">
              <a:buFont typeface="Arial" panose="020B0604020202020204" pitchFamily="34" charset="0"/>
              <a:buChar char="•"/>
            </a:pPr>
            <a:endParaRPr lang="sv-SE" sz="1000" kern="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algn="l">
              <a:lnSpc>
                <a:spcPct val="90000"/>
              </a:lnSpc>
            </a:pPr>
            <a:endParaRPr lang="sv-SE" sz="3200" kern="0" spc="300" dirty="0"/>
          </a:p>
        </p:txBody>
      </p:sp>
      <p:sp>
        <p:nvSpPr>
          <p:cNvPr id="3" name="Platshållare för datum 2">
            <a:extLst>
              <a:ext uri="{FF2B5EF4-FFF2-40B4-BE49-F238E27FC236}">
                <a16:creationId xmlns:a16="http://schemas.microsoft.com/office/drawing/2014/main" id="{6879D87D-7C80-2945-83BD-BAF2153EFBD1}"/>
              </a:ext>
            </a:extLst>
          </p:cNvPr>
          <p:cNvSpPr>
            <a:spLocks noGrp="1"/>
          </p:cNvSpPr>
          <p:nvPr>
            <p:ph type="dt" sz="half" idx="2"/>
          </p:nvPr>
        </p:nvSpPr>
        <p:spPr/>
        <p:txBody>
          <a:bodyPr/>
          <a:lstStyle/>
          <a:p>
            <a:r>
              <a:rPr lang="sv-SE"/>
              <a:t>2019-11-11</a:t>
            </a:r>
          </a:p>
        </p:txBody>
      </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8</a:t>
            </a:fld>
            <a:endParaRPr lang="sv-SE"/>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a:t>Hälso- och sjukvårdsförvaltningen</a:t>
            </a:r>
          </a:p>
        </p:txBody>
      </p:sp>
      <p:pic>
        <p:nvPicPr>
          <p:cNvPr id="20" name="Bildobjekt 19">
            <a:extLst>
              <a:ext uri="{FF2B5EF4-FFF2-40B4-BE49-F238E27FC236}">
                <a16:creationId xmlns:a16="http://schemas.microsoft.com/office/drawing/2014/main" id="{3F7965B7-F968-422F-AB9A-491EF20DCB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5681" y="949234"/>
            <a:ext cx="4847749" cy="5908766"/>
          </a:xfrm>
          <a:prstGeom prst="rect">
            <a:avLst/>
          </a:prstGeom>
        </p:spPr>
      </p:pic>
    </p:spTree>
    <p:extLst>
      <p:ext uri="{BB962C8B-B14F-4D97-AF65-F5344CB8AC3E}">
        <p14:creationId xmlns:p14="http://schemas.microsoft.com/office/powerpoint/2010/main" val="18785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2020-03-18</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9</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2020-03-18</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9</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4901629"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UTVECKLING OCH NULÄGE</a:t>
            </a:r>
          </a:p>
          <a:p>
            <a:pPr algn="l">
              <a:lnSpc>
                <a:spcPct val="90000"/>
              </a:lnSpc>
            </a:pPr>
            <a:endParaRPr lang="sv-SE" sz="1000" kern="0" spc="300" dirty="0"/>
          </a:p>
          <a:p>
            <a:pPr algn="l">
              <a:lnSpc>
                <a:spcPct val="90000"/>
              </a:lnSpc>
            </a:pPr>
            <a:r>
              <a:rPr lang="sv-SE" sz="1800" kern="0" spc="300" dirty="0"/>
              <a:t>SVENSK SJUKVÅRD I </a:t>
            </a:r>
          </a:p>
          <a:p>
            <a:pPr algn="l">
              <a:lnSpc>
                <a:spcPct val="90000"/>
              </a:lnSpc>
            </a:pPr>
            <a:r>
              <a:rPr lang="sv-SE" sz="1800" kern="0" spc="300" dirty="0"/>
              <a:t>INTERNATIONELL JÄMFÖRELSE </a:t>
            </a:r>
          </a:p>
          <a:p>
            <a:pPr algn="l">
              <a:spcAft>
                <a:spcPts val="1200"/>
              </a:spcAft>
            </a:pPr>
            <a:endParaRPr lang="sv-SE" sz="1800" kern="0" spc="300" dirty="0"/>
          </a:p>
          <a:p>
            <a:pPr marL="285750" indent="-285750" algn="l">
              <a:spcAft>
                <a:spcPts val="1200"/>
              </a:spcAft>
              <a:buFont typeface="Arial" panose="020B0604020202020204" pitchFamily="34" charset="0"/>
              <a:buChar char="•"/>
            </a:pPr>
            <a:r>
              <a:rPr lang="sv-SE" sz="1800" kern="0" dirty="0"/>
              <a:t>Goda medicinska resultat</a:t>
            </a:r>
          </a:p>
          <a:p>
            <a:pPr marL="285750" indent="-285750" algn="l">
              <a:spcAft>
                <a:spcPts val="1200"/>
              </a:spcAft>
              <a:buFont typeface="Arial" panose="020B0604020202020204" pitchFamily="34" charset="0"/>
              <a:buChar char="•"/>
            </a:pPr>
            <a:r>
              <a:rPr lang="sv-SE" sz="1800" kern="0" dirty="0"/>
              <a:t>Sämre tillgänglighet och patientdelaktighet</a:t>
            </a:r>
          </a:p>
          <a:p>
            <a:pPr marL="285750" indent="-285750" algn="l">
              <a:spcAft>
                <a:spcPts val="1200"/>
              </a:spcAft>
              <a:buFont typeface="Arial" panose="020B0604020202020204" pitchFamily="34" charset="0"/>
              <a:buChar char="•"/>
            </a:pPr>
            <a:r>
              <a:rPr lang="sv-SE" sz="1800" kern="0" dirty="0"/>
              <a:t>Brist på kontinuitet, många </a:t>
            </a:r>
            <a:br>
              <a:rPr lang="sv-SE" sz="1800" kern="0" dirty="0"/>
            </a:br>
            <a:r>
              <a:rPr lang="sv-SE" sz="1800" kern="0" dirty="0"/>
              <a:t>saknar fast vårdkontakt</a:t>
            </a:r>
          </a:p>
          <a:p>
            <a:pPr marL="285750" indent="-285750" algn="l">
              <a:spcAft>
                <a:spcPts val="1200"/>
              </a:spcAft>
              <a:buFont typeface="Arial" panose="020B0604020202020204" pitchFamily="34" charset="0"/>
              <a:buChar char="•"/>
            </a:pPr>
            <a:r>
              <a:rPr lang="sv-SE" sz="1800" kern="0" dirty="0"/>
              <a:t>Hög kvalitet men till relativt </a:t>
            </a:r>
            <a:br>
              <a:rPr lang="sv-SE" sz="1800" kern="0" dirty="0"/>
            </a:br>
            <a:r>
              <a:rPr lang="sv-SE" sz="1800" kern="0" dirty="0"/>
              <a:t>hög kostnad</a:t>
            </a:r>
          </a:p>
          <a:p>
            <a:pPr marL="285750" indent="-285750" algn="l">
              <a:spcAft>
                <a:spcPts val="1200"/>
              </a:spcAft>
              <a:buFont typeface="Arial" panose="020B0604020202020204" pitchFamily="34" charset="0"/>
              <a:buChar char="•"/>
            </a:pPr>
            <a:r>
              <a:rPr lang="sv-SE" sz="1800" kern="0" dirty="0"/>
              <a:t>Oklara samband mellan medicinsk kvalitet och resurser</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1D15C215-7D96-DA4C-91B2-E5559CE6C172}"/>
              </a:ext>
            </a:extLst>
          </p:cNvPr>
          <p:cNvSpPr>
            <a:spLocks noGrp="1"/>
          </p:cNvSpPr>
          <p:nvPr>
            <p:ph type="sldNum" sz="quarter" idx="4"/>
          </p:nvPr>
        </p:nvSpPr>
        <p:spPr/>
        <p:txBody>
          <a:bodyPr/>
          <a:lstStyle/>
          <a:p>
            <a:fld id="{C1A088CD-CCDE-49E5-84E6-67161CD99BDA}" type="slidenum">
              <a:rPr lang="sv-SE" smtClean="0"/>
              <a:pPr/>
              <a:t>9</a:t>
            </a:fld>
            <a:endParaRPr lang="sv-SE"/>
          </a:p>
        </p:txBody>
      </p:sp>
      <p:sp>
        <p:nvSpPr>
          <p:cNvPr id="8" name="Platshållare för sidfot 7">
            <a:extLst>
              <a:ext uri="{FF2B5EF4-FFF2-40B4-BE49-F238E27FC236}">
                <a16:creationId xmlns:a16="http://schemas.microsoft.com/office/drawing/2014/main" id="{F74AA75F-8DE0-C040-B22A-A588F57676A0}"/>
              </a:ext>
            </a:extLst>
          </p:cNvPr>
          <p:cNvSpPr>
            <a:spLocks noGrp="1"/>
          </p:cNvSpPr>
          <p:nvPr>
            <p:ph type="ftr" sz="quarter" idx="3"/>
          </p:nvPr>
        </p:nvSpPr>
        <p:spPr/>
        <p:txBody>
          <a:bodyPr/>
          <a:lstStyle/>
          <a:p>
            <a:r>
              <a:rPr lang="sv-SE"/>
              <a:t>Hälso- och sjukvårdsförvaltningen</a:t>
            </a:r>
          </a:p>
        </p:txBody>
      </p:sp>
      <p:pic>
        <p:nvPicPr>
          <p:cNvPr id="3" name="Bildobjekt 2">
            <a:extLst>
              <a:ext uri="{FF2B5EF4-FFF2-40B4-BE49-F238E27FC236}">
                <a16:creationId xmlns:a16="http://schemas.microsoft.com/office/drawing/2014/main" id="{CF0A9D12-DC34-429A-9BE0-93C3C40749B7}"/>
              </a:ext>
            </a:extLst>
          </p:cNvPr>
          <p:cNvPicPr>
            <a:picLocks noChangeAspect="1"/>
          </p:cNvPicPr>
          <p:nvPr/>
        </p:nvPicPr>
        <p:blipFill rotWithShape="1">
          <a:blip r:embed="rId6">
            <a:extLst>
              <a:ext uri="{28A0092B-C50C-407E-A947-70E740481C1C}">
                <a14:useLocalDpi xmlns:a14="http://schemas.microsoft.com/office/drawing/2010/main" val="0"/>
              </a:ext>
            </a:extLst>
          </a:blip>
          <a:srcRect t="16072" r="3854" b="6242"/>
          <a:stretch/>
        </p:blipFill>
        <p:spPr>
          <a:xfrm>
            <a:off x="6927283" y="1993187"/>
            <a:ext cx="5264717" cy="3932144"/>
          </a:xfrm>
          <a:prstGeom prst="rect">
            <a:avLst/>
          </a:prstGeom>
        </p:spPr>
      </p:pic>
      <p:sp>
        <p:nvSpPr>
          <p:cNvPr id="5" name="textruta 4">
            <a:extLst>
              <a:ext uri="{FF2B5EF4-FFF2-40B4-BE49-F238E27FC236}">
                <a16:creationId xmlns:a16="http://schemas.microsoft.com/office/drawing/2014/main" id="{BAFC3CFC-E1C0-4CFB-B603-DE566806569A}"/>
              </a:ext>
            </a:extLst>
          </p:cNvPr>
          <p:cNvSpPr txBox="1"/>
          <p:nvPr/>
        </p:nvSpPr>
        <p:spPr>
          <a:xfrm>
            <a:off x="7397393" y="6073976"/>
            <a:ext cx="4650144" cy="337692"/>
          </a:xfrm>
          <a:prstGeom prst="rect">
            <a:avLst/>
          </a:prstGeom>
          <a:noFill/>
        </p:spPr>
        <p:txBody>
          <a:bodyPr wrap="square" rtlCol="0">
            <a:noAutofit/>
          </a:bodyPr>
          <a:lstStyle/>
          <a:p>
            <a:pPr algn="l"/>
            <a:r>
              <a:rPr lang="sv-SE" sz="1200" dirty="0">
                <a:latin typeface="Calibri" panose="020F0502020204030204" pitchFamily="34" charset="0"/>
                <a:cs typeface="Calibri" panose="020F0502020204030204" pitchFamily="34" charset="0"/>
              </a:rPr>
              <a:t>Sjukvårdsutgifter och kvalitetsindex. Cirklarnas storlek avspeglar </a:t>
            </a:r>
            <a:r>
              <a:rPr lang="sv-SE" sz="1200" dirty="0" err="1">
                <a:latin typeface="Calibri" panose="020F0502020204030204" pitchFamily="34" charset="0"/>
                <a:cs typeface="Calibri" panose="020F0502020204030204" pitchFamily="34" charset="0"/>
              </a:rPr>
              <a:t>folkhälosindex</a:t>
            </a:r>
            <a:r>
              <a:rPr lang="sv-SE" sz="1200" dirty="0">
                <a:latin typeface="Calibri" panose="020F0502020204030204" pitchFamily="34" charset="0"/>
                <a:cs typeface="Calibri" panose="020F0502020204030204" pitchFamily="34" charset="0"/>
              </a:rPr>
              <a:t> där en stor cirkel innebär en hälsosammare befolkning</a:t>
            </a:r>
          </a:p>
        </p:txBody>
      </p:sp>
    </p:spTree>
    <p:extLst>
      <p:ext uri="{BB962C8B-B14F-4D97-AF65-F5344CB8AC3E}">
        <p14:creationId xmlns:p14="http://schemas.microsoft.com/office/powerpoint/2010/main" val="1274109275"/>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Standardformgivning</Template>
  <TotalTime>9658</TotalTime>
  <Words>3476</Words>
  <Application>Microsoft Office PowerPoint</Application>
  <PresentationFormat>Bredbild</PresentationFormat>
  <Paragraphs>516</Paragraphs>
  <Slides>22</Slides>
  <Notes>22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22</vt:i4>
      </vt:variant>
    </vt:vector>
  </HeadingPairs>
  <TitlesOfParts>
    <vt:vector size="28" baseType="lpstr">
      <vt:lpstr>Arial</vt:lpstr>
      <vt:lpstr>Calibri</vt:lpstr>
      <vt:lpstr>Geneva</vt:lpstr>
      <vt:lpstr>Verdana</vt:lpstr>
      <vt:lpstr>Wingdings</vt:lpstr>
      <vt:lpstr>Standardformgivning</vt:lpstr>
      <vt:lpstr>KUNSKAPSSTYRNING</vt:lpstr>
      <vt:lpstr>PowerPoint-presentation</vt:lpstr>
      <vt:lpstr>KUNSKAPSSTYRNING</vt:lpstr>
      <vt:lpstr>KUNSKAPSSTYRNING</vt:lpstr>
      <vt:lpstr>KUNSKAPSSTYRNING</vt:lpstr>
      <vt:lpstr>KUNSKAPSSTYRNING</vt:lpstr>
      <vt:lpstr>KUNSKAPSSTYRNING</vt:lpstr>
      <vt:lpstr>KUNSKAPSSTYRNING</vt:lpstr>
      <vt:lpstr>PowerPoint-presentation</vt:lpstr>
      <vt:lpstr>KUNSKAPSSTYRNING</vt:lpstr>
      <vt:lpstr>KUNSKAPSSTYRNING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KUNSKAPSSTYRNING</vt:lpstr>
      <vt:lpstr>KUNSKAPSSTYRNING</vt:lpstr>
      <vt:lpstr>KUNSKAPSSTYRNING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Kunskapsstyrning</dc:title>
  <dc:subject/>
  <dc:creator>Region Stockholm</dc:creator>
  <cp:keywords/>
  <dc:description/>
  <cp:lastModifiedBy>Ann-Christine Berg</cp:lastModifiedBy>
  <cp:revision>207</cp:revision>
  <dcterms:created xsi:type="dcterms:W3CDTF">2019-11-01T08:50:54Z</dcterms:created>
  <dcterms:modified xsi:type="dcterms:W3CDTF">2020-03-18T15:09:29Z</dcterms:modified>
  <cp:category/>
</cp:coreProperties>
</file>