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402" r:id="rId3"/>
    <p:sldId id="311" r:id="rId4"/>
    <p:sldId id="314" r:id="rId5"/>
    <p:sldId id="312" r:id="rId6"/>
    <p:sldId id="404" r:id="rId7"/>
    <p:sldId id="2706" r:id="rId8"/>
    <p:sldId id="2710" r:id="rId9"/>
    <p:sldId id="2711" r:id="rId10"/>
    <p:sldId id="2715" r:id="rId11"/>
    <p:sldId id="2713" r:id="rId12"/>
    <p:sldId id="2723" r:id="rId13"/>
    <p:sldId id="2722" r:id="rId14"/>
    <p:sldId id="2721" r:id="rId15"/>
    <p:sldId id="2720" r:id="rId16"/>
    <p:sldId id="2719" r:id="rId17"/>
    <p:sldId id="2718" r:id="rId18"/>
    <p:sldId id="2717" r:id="rId19"/>
    <p:sldId id="346" r:id="rId20"/>
    <p:sldId id="390" r:id="rId21"/>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11"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32"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Ylva Tegner" initials="YT" lastIdx="5" clrIdx="2">
    <p:extLst>
      <p:ext uri="{19B8F6BF-5375-455C-9EA6-DF929625EA0E}">
        <p15:presenceInfo xmlns:p15="http://schemas.microsoft.com/office/powerpoint/2012/main" userId="S::ylva.tegner@gullers.se::542b344a-2c74-4fe9-bd46-1d702d21164e" providerId="AD"/>
      </p:ext>
    </p:extLst>
  </p:cmAuthor>
  <p:cmAuthor id="4" name="Ann-Christine Berg" initials="AB [2]" lastIdx="12" clrIdx="3">
    <p:extLst>
      <p:ext uri="{19B8F6BF-5375-455C-9EA6-DF929625EA0E}">
        <p15:presenceInfo xmlns:p15="http://schemas.microsoft.com/office/powerpoint/2012/main" userId="S::ann-christine.berg@sll.se::082aa28a-2a5e-415d-8bdc-29b8bfe1f0ad" providerId="AD"/>
      </p:ext>
    </p:extLst>
  </p:cmAuthor>
  <p:cmAuthor id="5" name="Mikael Antonsson(8stz)" initials="MA" lastIdx="27" clrIdx="4">
    <p:extLst>
      <p:ext uri="{19B8F6BF-5375-455C-9EA6-DF929625EA0E}">
        <p15:presenceInfo xmlns:p15="http://schemas.microsoft.com/office/powerpoint/2012/main" userId="S-1-5-21-613775786-3661600701-2283250920-201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F31"/>
    <a:srgbClr val="7AB919"/>
    <a:srgbClr val="972C41"/>
    <a:srgbClr val="B13440"/>
    <a:srgbClr val="FFFFFF"/>
    <a:srgbClr val="3FAFEF"/>
    <a:srgbClr val="008CC8"/>
    <a:srgbClr val="E9E3DC"/>
    <a:srgbClr val="C80000"/>
    <a:srgbClr val="E6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6" autoAdjust="0"/>
    <p:restoredTop sz="93548" autoAdjust="0"/>
  </p:normalViewPr>
  <p:slideViewPr>
    <p:cSldViewPr snapToGrid="0">
      <p:cViewPr varScale="1">
        <p:scale>
          <a:sx n="63" d="100"/>
          <a:sy n="63" d="100"/>
        </p:scale>
        <p:origin x="472" y="44"/>
      </p:cViewPr>
      <p:guideLst>
        <p:guide orient="horz" pos="1911"/>
        <p:guide pos="234"/>
        <p:guide orient="horz" pos="981"/>
        <p:guide orient="horz" pos="2523"/>
        <p:guide orient="horz" pos="1570"/>
        <p:guide pos="5065"/>
        <p:guide orient="horz" pos="1979"/>
        <p:guide orient="horz" pos="218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Denna presentation innehåller bland annat de huvudslutsatser som finns i delrapporten </a:t>
            </a:r>
            <a:r>
              <a:rPr lang="sv-SE" sz="1200" b="0" i="1" kern="1200" dirty="0">
                <a:solidFill>
                  <a:schemeClr val="tx1"/>
                </a:solidFill>
                <a:effectLst/>
                <a:latin typeface="Arial" charset="0"/>
                <a:ea typeface="Geneva" pitchFamily="1" charset="-128"/>
                <a:cs typeface="+mn-cs"/>
              </a:rPr>
              <a:t>Kompetensförsörjning</a:t>
            </a:r>
            <a:r>
              <a:rPr lang="sv-SE" dirty="0"/>
              <a:t>. Delrapporten ingår i en serie av rapporter som tillsammans kommer utgöra underlag för en slutgiltig rapport från långtidsutredningen ”Hälso- och sjukvården 2040”.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dirty="0"/>
          </a:p>
        </p:txBody>
      </p:sp>
    </p:spTree>
    <p:extLst>
      <p:ext uri="{BB962C8B-B14F-4D97-AF65-F5344CB8AC3E}">
        <p14:creationId xmlns:p14="http://schemas.microsoft.com/office/powerpoint/2010/main" val="351678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10</a:t>
            </a:fld>
            <a:endParaRPr lang="sv-SE" dirty="0"/>
          </a:p>
        </p:txBody>
      </p:sp>
    </p:spTree>
    <p:extLst>
      <p:ext uri="{BB962C8B-B14F-4D97-AF65-F5344CB8AC3E}">
        <p14:creationId xmlns:p14="http://schemas.microsoft.com/office/powerpoint/2010/main" val="50506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Värderingar hos framtidens invånare (vårdens medarbetare en delmängd av dessa) är av stor betydelse för vårdens kompetensförsörjning. </a:t>
            </a:r>
            <a:r>
              <a:rPr lang="sv-SE" sz="1200" b="0" kern="1200" dirty="0">
                <a:solidFill>
                  <a:schemeClr val="tx1"/>
                </a:solidFill>
                <a:effectLst/>
                <a:latin typeface="Arial" charset="0"/>
                <a:ea typeface="Geneva" pitchFamily="1" charset="-128"/>
                <a:cs typeface="+mn-cs"/>
              </a:rPr>
              <a:t>Hälso- och sjukvården bör ge en stark känsla av meningsfullhet för de som valt att arbeta där. </a:t>
            </a:r>
            <a:endParaRPr lang="sv-SE" sz="1200" b="1" kern="1200" dirty="0">
              <a:solidFill>
                <a:schemeClr val="tx1"/>
              </a:solidFill>
              <a:effectLst/>
              <a:latin typeface="Arial" charset="0"/>
              <a:ea typeface="Geneva" pitchFamily="1" charset="-128"/>
              <a:cs typeface="+mn-cs"/>
            </a:endParaRPr>
          </a:p>
          <a:p>
            <a:endParaRPr lang="sv-SE" sz="1200" b="1"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Utvecklingen av digital teknik i vården ställer krav på kompetensutveckling hos vårdprofessioner</a:t>
            </a:r>
            <a:r>
              <a:rPr lang="sv-SE" sz="1200" kern="1200" dirty="0">
                <a:solidFill>
                  <a:schemeClr val="tx1"/>
                </a:solidFill>
                <a:effectLst/>
                <a:latin typeface="Arial" charset="0"/>
                <a:ea typeface="Geneva" pitchFamily="1" charset="-128"/>
                <a:cs typeface="+mn-cs"/>
              </a:rPr>
              <a:t>. De olika professionernas utbildningar måste anpassas för att kompetens om digital teknik ska kunna fortsätta att integreras i vårdens verksamheter. </a:t>
            </a:r>
            <a:r>
              <a:rPr lang="sv-SE" sz="1200" b="0" kern="1200" dirty="0">
                <a:solidFill>
                  <a:schemeClr val="tx1"/>
                </a:solidFill>
                <a:effectLst/>
                <a:latin typeface="Arial" charset="0"/>
                <a:ea typeface="Geneva" pitchFamily="1" charset="-128"/>
                <a:cs typeface="+mn-cs"/>
              </a:rPr>
              <a:t>Digitaliserings- och teknikutvecklingen driver mot en förflyttning av sjukhusvården till vård i hemmet. Precisionsmedicinens växande roll i vården är gen-laboratorieexperter (bioinformatiker och genetiker). </a:t>
            </a:r>
          </a:p>
          <a:p>
            <a:endParaRPr lang="sv-SE" sz="1200" b="0" kern="1200" dirty="0">
              <a:solidFill>
                <a:schemeClr val="tx1"/>
              </a:solidFill>
              <a:effectLst/>
              <a:latin typeface="Arial" charset="0"/>
              <a:ea typeface="Geneva" pitchFamily="1" charset="-128"/>
              <a:cs typeface="+mn-cs"/>
            </a:endParaRPr>
          </a:p>
          <a:p>
            <a:r>
              <a:rPr lang="sv-SE" sz="1200" kern="1200" dirty="0">
                <a:solidFill>
                  <a:schemeClr val="tx1"/>
                </a:solidFill>
                <a:effectLst/>
                <a:latin typeface="Arial" charset="0"/>
                <a:ea typeface="Geneva" pitchFamily="1" charset="-128"/>
                <a:cs typeface="+mn-cs"/>
              </a:rPr>
              <a:t>En sannolik utveckling är att sjukhusbunden vård kommer att minska och att sjukvård mer kommer att bedrivas i patientens hem och på distans med digitaliserad teknik. På nationell nivå finns också en uttalad strävan att </a:t>
            </a:r>
            <a:r>
              <a:rPr lang="sv-SE" sz="1200" b="1" kern="1200" dirty="0">
                <a:solidFill>
                  <a:schemeClr val="tx1"/>
                </a:solidFill>
                <a:effectLst/>
                <a:latin typeface="Arial" charset="0"/>
                <a:ea typeface="Geneva" pitchFamily="1" charset="-128"/>
                <a:cs typeface="+mn-cs"/>
              </a:rPr>
              <a:t>driva vården mot nära vård och primärvård</a:t>
            </a:r>
            <a:r>
              <a:rPr lang="sv-SE" sz="1200" kern="1200" dirty="0">
                <a:solidFill>
                  <a:schemeClr val="tx1"/>
                </a:solidFill>
                <a:effectLst/>
                <a:latin typeface="Arial" charset="0"/>
                <a:ea typeface="Geneva" pitchFamily="1" charset="-128"/>
                <a:cs typeface="+mn-cs"/>
              </a:rPr>
              <a:t>. Detta innebär förmodligen att vårdprofessioner kommer att arbeta mer i patienters hem och i öppenvård. Behovet av distriktssjuksköterskekompetens kan komma att öka och behovet av kompetens för att arbeta på sjukhusvårdavdelning kan komma att minska</a:t>
            </a:r>
            <a:r>
              <a:rPr lang="sv-SE" sz="1200" b="0" kern="1200" dirty="0">
                <a:solidFill>
                  <a:schemeClr val="tx1"/>
                </a:solidFill>
                <a:effectLst/>
                <a:latin typeface="Arial" charset="0"/>
                <a:ea typeface="Geneva" pitchFamily="1" charset="-128"/>
                <a:cs typeface="+mn-cs"/>
              </a:rPr>
              <a:t>. Det kan även behövas någon form av kombinerad kompetens av den som idag innehas av sjuksköterskor på sjukhus och sjuksköterskor i primärvård och hemsjukvård. Utvecklingen kan medföra en horisontell vårdprofessionsstruktur tillsammans med patienten till skillnad från vertikal struktur med olika professioner för sig och traditionell läkarledd struktur. Att vårdinsatser blir allt mer digitalt baserade kan innebära en förändring så att fler läkare kommer att vara knutna till digitala vårdformer. </a:t>
            </a:r>
          </a:p>
          <a:p>
            <a:r>
              <a:rPr lang="sv-SE" sz="1200" b="0" kern="1200" dirty="0">
                <a:solidFill>
                  <a:schemeClr val="tx1"/>
                </a:solidFill>
                <a:effectLst/>
                <a:latin typeface="Arial" charset="0"/>
                <a:ea typeface="Geneva" pitchFamily="1" charset="-128"/>
                <a:cs typeface="+mn-cs"/>
              </a:rPr>
              <a:t> </a:t>
            </a:r>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Arbetsmarknad och utbildning:</a:t>
            </a:r>
            <a:r>
              <a:rPr lang="sv-SE" sz="1200" kern="1200" dirty="0">
                <a:solidFill>
                  <a:schemeClr val="tx1"/>
                </a:solidFill>
                <a:effectLst/>
                <a:latin typeface="Arial" charset="0"/>
                <a:ea typeface="Geneva" pitchFamily="1" charset="-128"/>
                <a:cs typeface="+mn-cs"/>
              </a:rPr>
              <a:t> </a:t>
            </a:r>
            <a:r>
              <a:rPr lang="sv-SE" sz="1200" b="0" kern="1200" dirty="0">
                <a:solidFill>
                  <a:schemeClr val="tx1"/>
                </a:solidFill>
                <a:effectLst/>
                <a:latin typeface="Arial" charset="0"/>
                <a:ea typeface="Geneva" pitchFamily="1" charset="-128"/>
                <a:cs typeface="+mn-cs"/>
              </a:rPr>
              <a:t>En utmaning  är att säkra utbildningsplatser för vårdyrken, framförallt för blivande läkare. Att tydliggöra och möjliggöra vårdaktörers utbildningsansvar är viktiga åtgärder i det korta perspektivet. En tänkbar utveckling är att utbildning och forskning blir mer knutet till olika enstaka vårdaktörer. Till exempel kan ett läkemedelsbolag knyta sin forskning till ett vårdbolag. </a:t>
            </a:r>
          </a:p>
          <a:p>
            <a:r>
              <a:rPr lang="sv-SE" sz="1200" kern="1200" dirty="0">
                <a:solidFill>
                  <a:schemeClr val="tx1"/>
                </a:solidFill>
                <a:effectLst/>
                <a:latin typeface="Arial" charset="0"/>
                <a:ea typeface="Geneva" pitchFamily="1" charset="-128"/>
                <a:cs typeface="+mn-cs"/>
              </a:rPr>
              <a:t> </a:t>
            </a:r>
          </a:p>
          <a:p>
            <a:r>
              <a:rPr lang="sv-SE" sz="1200" b="1" kern="1200" dirty="0">
                <a:solidFill>
                  <a:schemeClr val="tx1"/>
                </a:solidFill>
                <a:effectLst/>
                <a:latin typeface="Arial" charset="0"/>
                <a:ea typeface="Geneva" pitchFamily="1" charset="-128"/>
                <a:cs typeface="+mn-cs"/>
              </a:rPr>
              <a:t>Kunskapsstyrning:</a:t>
            </a:r>
            <a:r>
              <a:rPr lang="sv-SE" sz="1200" kern="1200" dirty="0">
                <a:solidFill>
                  <a:schemeClr val="tx1"/>
                </a:solidFill>
                <a:effectLst/>
                <a:latin typeface="Arial" charset="0"/>
                <a:ea typeface="Geneva" pitchFamily="1" charset="-128"/>
                <a:cs typeface="+mn-cs"/>
              </a:rPr>
              <a:t> </a:t>
            </a:r>
            <a:r>
              <a:rPr lang="sv-SE" sz="1200" b="1" kern="1200" dirty="0">
                <a:solidFill>
                  <a:schemeClr val="tx1"/>
                </a:solidFill>
                <a:effectLst/>
                <a:latin typeface="Arial" charset="0"/>
                <a:ea typeface="Geneva" pitchFamily="1" charset="-128"/>
                <a:cs typeface="+mn-cs"/>
              </a:rPr>
              <a:t>Vårdprogram och behandlingsmetoder kommer antagligen att utvecklas</a:t>
            </a:r>
            <a:r>
              <a:rPr lang="sv-SE" sz="1200" kern="1200" dirty="0">
                <a:solidFill>
                  <a:schemeClr val="tx1"/>
                </a:solidFill>
                <a:effectLst/>
                <a:latin typeface="Arial" charset="0"/>
                <a:ea typeface="Geneva" pitchFamily="1" charset="-128"/>
                <a:cs typeface="+mn-cs"/>
              </a:rPr>
              <a:t> allt fortare i framtiden, vilket ställer allt högre krav på vårdprofessioner och vårdens aktörer. Det ställer även krav på kompetens i hantering av olika kvalitetsregister och av nya tekniska beslutsstöd. </a:t>
            </a:r>
            <a:r>
              <a:rPr lang="sv-SE" sz="1200" b="0" kern="1200" dirty="0">
                <a:solidFill>
                  <a:schemeClr val="tx1"/>
                </a:solidFill>
                <a:effectLst/>
                <a:latin typeface="Arial" charset="0"/>
                <a:ea typeface="Geneva" pitchFamily="1" charset="-128"/>
                <a:cs typeface="+mn-cs"/>
              </a:rPr>
              <a:t>Tillgängligheten till stora mängder data om invånares och patienters hälsa respektive ohälsa och sjukdomar ställer krav på kompetens hos vårdgivare att kunna hantera och tolka all denna data. En möjlig utveckling som måste beaktas är ett förstatligande av sjukvården, något som kan öka möjligheter till nationell kunskapsstyrning. Vid en sådan utveckling får vi en styrning på nationell nivå av var</a:t>
            </a:r>
          </a:p>
          <a:p>
            <a:r>
              <a:rPr lang="sv-SE" sz="1200" b="0" kern="1200" dirty="0">
                <a:solidFill>
                  <a:schemeClr val="tx1"/>
                </a:solidFill>
                <a:effectLst/>
                <a:latin typeface="Arial" charset="0"/>
                <a:ea typeface="Geneva" pitchFamily="1" charset="-128"/>
                <a:cs typeface="+mn-cs"/>
              </a:rPr>
              <a:t>vårdens kompetenser behövs.</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11</a:t>
            </a:fld>
            <a:endParaRPr lang="sv-SE" dirty="0"/>
          </a:p>
        </p:txBody>
      </p:sp>
    </p:spTree>
    <p:extLst>
      <p:ext uri="{BB962C8B-B14F-4D97-AF65-F5344CB8AC3E}">
        <p14:creationId xmlns:p14="http://schemas.microsoft.com/office/powerpoint/2010/main" val="5708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dirty="0">
                <a:latin typeface="Verdana" panose="020B0604030504040204" pitchFamily="34" charset="0"/>
                <a:ea typeface="Verdana" panose="020B0604030504040204" pitchFamily="34" charset="0"/>
                <a:cs typeface="Verdana" panose="020B0604030504040204" pitchFamily="34" charset="0"/>
              </a:rPr>
              <a:t>Med ett starkt fokus på primärvård: </a:t>
            </a:r>
            <a:r>
              <a:rPr lang="sv-SE" sz="1200" dirty="0"/>
              <a:t>Det kommer också finnas ett stort behov av kompetenser inom vård av multisjuka, kroniker och äldre. </a:t>
            </a:r>
          </a:p>
          <a:p>
            <a:r>
              <a:rPr lang="sv-SE" sz="1200" b="1" dirty="0"/>
              <a:t>Exempel på </a:t>
            </a:r>
            <a:r>
              <a:rPr lang="sv-SE" sz="1200" dirty="0"/>
              <a:t>kompetenser inom hälsopedagogik/friskvård är beteendevetare, näringsfysiologer, dietister, farmaceuter samt psykologer.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12</a:t>
            </a:fld>
            <a:endParaRPr lang="sv-SE" dirty="0"/>
          </a:p>
        </p:txBody>
      </p:sp>
    </p:spTree>
    <p:extLst>
      <p:ext uri="{BB962C8B-B14F-4D97-AF65-F5344CB8AC3E}">
        <p14:creationId xmlns:p14="http://schemas.microsoft.com/office/powerpoint/2010/main" val="351829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13</a:t>
            </a:fld>
            <a:endParaRPr lang="sv-SE" dirty="0"/>
          </a:p>
        </p:txBody>
      </p:sp>
    </p:spTree>
    <p:extLst>
      <p:ext uri="{BB962C8B-B14F-4D97-AF65-F5344CB8AC3E}">
        <p14:creationId xmlns:p14="http://schemas.microsoft.com/office/powerpoint/2010/main" val="409706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14</a:t>
            </a:fld>
            <a:endParaRPr lang="sv-SE" dirty="0"/>
          </a:p>
        </p:txBody>
      </p:sp>
    </p:spTree>
    <p:extLst>
      <p:ext uri="{BB962C8B-B14F-4D97-AF65-F5344CB8AC3E}">
        <p14:creationId xmlns:p14="http://schemas.microsoft.com/office/powerpoint/2010/main" val="386709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Samarbetet mellan olika kompetenser i lagbyggande</a:t>
            </a:r>
            <a:r>
              <a:rPr lang="sv-SE" sz="1200" kern="1200" dirty="0">
                <a:solidFill>
                  <a:schemeClr val="tx1"/>
                </a:solidFill>
                <a:effectLst/>
                <a:latin typeface="Arial" charset="0"/>
                <a:ea typeface="Geneva" pitchFamily="1" charset="-128"/>
                <a:cs typeface="+mn-cs"/>
              </a:rPr>
              <a:t> framstår som alltmer viktigt i vårdens utveckling, och det välfungerande laget kommer förmodligen att känneteckna den framtida hälso- och sjukvården. Utförandet av hälso- och sjukvård och effekterna av vården blir mer ett resultat av det samordnade laget än av enskilda professioners insatser.</a:t>
            </a:r>
          </a:p>
          <a:p>
            <a:r>
              <a:rPr lang="sv-SE" sz="1200" kern="1200" dirty="0">
                <a:solidFill>
                  <a:schemeClr val="tx1"/>
                </a:solidFill>
                <a:effectLst/>
                <a:latin typeface="Arial" charset="0"/>
                <a:ea typeface="Geneva" pitchFamily="1" charset="-128"/>
                <a:cs typeface="+mn-cs"/>
              </a:rPr>
              <a:t> </a:t>
            </a:r>
          </a:p>
          <a:p>
            <a:r>
              <a:rPr lang="sv-SE" sz="1200" b="1" kern="1200" dirty="0">
                <a:solidFill>
                  <a:schemeClr val="tx1"/>
                </a:solidFill>
                <a:effectLst/>
                <a:latin typeface="Arial" charset="0"/>
                <a:ea typeface="Geneva" pitchFamily="1" charset="-128"/>
                <a:cs typeface="+mn-cs"/>
              </a:rPr>
              <a:t>Ledarskapets betydelse kan inte underskattas</a:t>
            </a:r>
            <a:r>
              <a:rPr lang="sv-SE" sz="1200" kern="1200" dirty="0">
                <a:solidFill>
                  <a:schemeClr val="tx1"/>
                </a:solidFill>
                <a:effectLst/>
                <a:latin typeface="Arial" charset="0"/>
                <a:ea typeface="Geneva" pitchFamily="1" charset="-128"/>
                <a:cs typeface="+mn-cs"/>
              </a:rPr>
              <a:t>. Ledare i den framtida hälso- och sjukvården behöver ha kompetens att hantera medarbetare i en digital och högteknologisk sjukvård som i stor utsträckning sker i patienters hemmiljö och med personal som rör sig mellan olika vårdformer. Detta samtidigt som verksamheterna måste drivas patientsäkert, effektivt och hållbart. Vidare behövs kompetens inom förändringsledning eftersom innovationskraft behöver upprätthållas på en hög nivå. Sjukvårdsarbetets innehåll kommer sannolikt att förändras med digitala arbetssätt och en förändrad vårdstruktur. Region Stockholm behöver dock beakta en palett av faktorer för att kunna vara en attraktiv arbetsgivare.</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15</a:t>
            </a:fld>
            <a:endParaRPr lang="sv-SE" dirty="0"/>
          </a:p>
        </p:txBody>
      </p:sp>
    </p:spTree>
    <p:extLst>
      <p:ext uri="{BB962C8B-B14F-4D97-AF65-F5344CB8AC3E}">
        <p14:creationId xmlns:p14="http://schemas.microsoft.com/office/powerpoint/2010/main" val="188496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För att säkra att kompetensbehovet tillgodoses så att sjukvården kan bedrivas säkert, kunskapsbaserat, jämlikt och utifrån behov </a:t>
            </a:r>
            <a:r>
              <a:rPr lang="sv-SE" sz="1200" kern="1200" dirty="0">
                <a:solidFill>
                  <a:schemeClr val="tx1"/>
                </a:solidFill>
                <a:effectLst/>
                <a:latin typeface="Arial" charset="0"/>
                <a:ea typeface="Geneva" pitchFamily="1" charset="-128"/>
                <a:cs typeface="+mn-cs"/>
              </a:rPr>
              <a:t>krävs att Region Stockholm har förmåga att hantera sjukvårdssystemet som en helhet. </a:t>
            </a:r>
          </a:p>
        </p:txBody>
      </p:sp>
      <p:sp>
        <p:nvSpPr>
          <p:cNvPr id="4" name="Slide Number Placeholder 3"/>
          <p:cNvSpPr>
            <a:spLocks noGrp="1"/>
          </p:cNvSpPr>
          <p:nvPr>
            <p:ph type="sldNum" sz="quarter" idx="5"/>
          </p:nvPr>
        </p:nvSpPr>
        <p:spPr/>
        <p:txBody>
          <a:bodyPr/>
          <a:lstStyle/>
          <a:p>
            <a:fld id="{39F56C83-3508-4DF3-A02B-BBBCC8BE3867}" type="slidenum">
              <a:rPr lang="sv-SE" smtClean="0"/>
              <a:pPr/>
              <a:t>16</a:t>
            </a:fld>
            <a:endParaRPr lang="sv-SE" dirty="0"/>
          </a:p>
        </p:txBody>
      </p:sp>
    </p:spTree>
    <p:extLst>
      <p:ext uri="{BB962C8B-B14F-4D97-AF65-F5344CB8AC3E}">
        <p14:creationId xmlns:p14="http://schemas.microsoft.com/office/powerpoint/2010/main" val="915042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effectLst/>
                <a:latin typeface="Arial" charset="0"/>
                <a:ea typeface="Geneva" pitchFamily="1" charset="-128"/>
                <a:cs typeface="+mn-cs"/>
              </a:rPr>
              <a:t>Värderingar hos framtidens invånare (vårdens medarbetare en delmängd av dessa) är av stor betydelse för vårdens kompetensförsörjning.</a:t>
            </a:r>
            <a:r>
              <a:rPr lang="sv-SE" sz="1200" kern="1200" dirty="0">
                <a:solidFill>
                  <a:schemeClr val="tx1"/>
                </a:solidFill>
                <a:effectLst/>
                <a:latin typeface="Arial" charset="0"/>
                <a:ea typeface="Geneva" pitchFamily="1" charset="-128"/>
                <a:cs typeface="+mn-cs"/>
              </a:rPr>
              <a:t> </a:t>
            </a:r>
            <a:r>
              <a:rPr lang="sv-SE" sz="1200" b="0" kern="1200" dirty="0">
                <a:solidFill>
                  <a:schemeClr val="tx1"/>
                </a:solidFill>
                <a:effectLst/>
                <a:latin typeface="Arial" charset="0"/>
                <a:ea typeface="Geneva" pitchFamily="1" charset="-128"/>
                <a:cs typeface="+mn-cs"/>
              </a:rPr>
              <a:t>Makroperspektiv värderingar kring etik, socialt engagemang, solidaritet med svagare grupper och ohälsorelaterade sjukdomar. Meningsfullhet för de som valt att arbeta där. Mesoperspektiv sjukvårdens utformning när det gäller i vilken grad patienten ska vara involverad eller om professionen ska styra. Mikro inställning till att arbeta schemabundet, platsbundet och för att stärka kontinuitet.</a:t>
            </a:r>
          </a:p>
          <a:p>
            <a:endParaRPr lang="sv-SE" sz="1200" kern="1200" dirty="0">
              <a:solidFill>
                <a:schemeClr val="tx1"/>
              </a:solidFill>
              <a:effectLst/>
              <a:latin typeface="Arial" charset="0"/>
              <a:ea typeface="Geneva" pitchFamily="1" charset="-128"/>
              <a:cs typeface="+mn-cs"/>
            </a:endParaRPr>
          </a:p>
          <a:p>
            <a:r>
              <a:rPr lang="sv-SE" sz="1200" b="1" kern="1200" dirty="0">
                <a:solidFill>
                  <a:schemeClr val="tx1"/>
                </a:solidFill>
                <a:effectLst/>
                <a:latin typeface="Arial" charset="0"/>
                <a:ea typeface="Geneva" pitchFamily="1" charset="-128"/>
                <a:cs typeface="+mn-cs"/>
              </a:rPr>
              <a:t>Förutom de professionella delarna i de olika kompetenserna finns det även sannolikt krav på olika förmågor </a:t>
            </a:r>
            <a:r>
              <a:rPr lang="sv-SE" sz="1200" kern="1200" dirty="0">
                <a:solidFill>
                  <a:schemeClr val="tx1"/>
                </a:solidFill>
                <a:effectLst/>
                <a:latin typeface="Arial" charset="0"/>
                <a:ea typeface="Geneva" pitchFamily="1" charset="-128"/>
                <a:cs typeface="+mn-cs"/>
              </a:rPr>
              <a:t>hos medarbetare i hälso- och sjukvården 2040. Det kan handla om förmåga att ta till sig ny teknik, förmåga att leda förändring, förmåga till helhetssyn tillsammans med patienten och förmåga till samarbete med andra kompetenser i laget. Dessa förmågor blir viktiga kompletterande kompetenser till de formella utbildningarna hos framtidens medarbetare.</a:t>
            </a:r>
          </a:p>
          <a:p>
            <a:r>
              <a:rPr lang="sv-SE" sz="1200" kern="1200" dirty="0">
                <a:solidFill>
                  <a:schemeClr val="tx1"/>
                </a:solidFill>
                <a:effectLst/>
                <a:latin typeface="Arial" charset="0"/>
                <a:ea typeface="Geneva" pitchFamily="1" charset="-128"/>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17</a:t>
            </a:fld>
            <a:endParaRPr lang="sv-SE" dirty="0"/>
          </a:p>
        </p:txBody>
      </p:sp>
    </p:spTree>
    <p:extLst>
      <p:ext uri="{BB962C8B-B14F-4D97-AF65-F5344CB8AC3E}">
        <p14:creationId xmlns:p14="http://schemas.microsoft.com/office/powerpoint/2010/main" val="13048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kern="1200" dirty="0">
                <a:solidFill>
                  <a:schemeClr val="tx1"/>
                </a:solidFill>
                <a:effectLst/>
                <a:latin typeface="Arial" charset="0"/>
                <a:ea typeface="Geneva" pitchFamily="1" charset="-128"/>
                <a:cs typeface="+mn-cs"/>
              </a:rPr>
              <a:t>1. En framtidsbild där vården och vårdprofessionerna ser ett visst motsatsförhållande </a:t>
            </a:r>
            <a:r>
              <a:rPr lang="sv-SE" sz="1200" kern="1200" dirty="0">
                <a:solidFill>
                  <a:schemeClr val="tx1"/>
                </a:solidFill>
                <a:effectLst/>
                <a:latin typeface="Arial" charset="0"/>
                <a:ea typeface="Geneva" pitchFamily="1" charset="-128"/>
                <a:cs typeface="+mn-cs"/>
              </a:rPr>
              <a:t>mellan teknik och etik och därför inte anammar den tekniska utvecklingen i samhället. Många idéer, innovationer och resonemang riskerar då stanna vid just resonemang och diskussioner utan tydligt mål. Att ny teknik medför risker för patientens säkerhet, individens integritet, ojämlikhet och behovsstyrd vård framhålls då av vårdprofessionerna. En del av motståndet kan också bero på konservatism och obenägenhet att förändra etablerade rutiner och att lära nytt. Samma kan gälla för utbildningsinstitutionerna där motståndet mot förändring av utbildningen många gånger är betydande. I denna framtidsspaning är de kompetenser som efterfrågas i första hand traditionella vårdprofessioner, såsom läkare, sjuksköterskor och fysioterapeuter. Även undersköterskor har en stor roll, inte minst inom vården av äldre och multisjuka där det krävs stora personalinsatser, såväl på sjukhus som i hemmiljö.</a:t>
            </a:r>
          </a:p>
          <a:p>
            <a:r>
              <a:rPr lang="sv-SE" sz="1200" kern="1200" dirty="0">
                <a:solidFill>
                  <a:schemeClr val="tx1"/>
                </a:solidFill>
                <a:effectLst/>
                <a:latin typeface="Arial" charset="0"/>
                <a:ea typeface="Geneva" pitchFamily="1" charset="-128"/>
                <a:cs typeface="+mn-cs"/>
              </a:rPr>
              <a:t> </a:t>
            </a:r>
          </a:p>
          <a:p>
            <a:r>
              <a:rPr lang="sv-SE" sz="1200" kern="1200" dirty="0">
                <a:solidFill>
                  <a:schemeClr val="tx1"/>
                </a:solidFill>
                <a:effectLst/>
                <a:latin typeface="Arial" charset="0"/>
                <a:ea typeface="Geneva" pitchFamily="1" charset="-128"/>
                <a:cs typeface="+mn-cs"/>
              </a:rPr>
              <a:t> </a:t>
            </a:r>
          </a:p>
          <a:p>
            <a:r>
              <a:rPr lang="sv-SE" sz="1200" b="1" kern="1200" dirty="0">
                <a:solidFill>
                  <a:schemeClr val="tx1"/>
                </a:solidFill>
                <a:effectLst/>
                <a:latin typeface="Arial" charset="0"/>
                <a:ea typeface="Geneva" pitchFamily="1" charset="-128"/>
                <a:cs typeface="+mn-cs"/>
              </a:rPr>
              <a:t>2. I en annan framtidsbild leder vårdprofessioner vården tillsammans med teknikprofessioner. </a:t>
            </a:r>
            <a:r>
              <a:rPr lang="sv-SE" sz="1200" kern="1200" dirty="0">
                <a:solidFill>
                  <a:schemeClr val="tx1"/>
                </a:solidFill>
                <a:effectLst/>
                <a:latin typeface="Arial" charset="0"/>
                <a:ea typeface="Geneva" pitchFamily="1" charset="-128"/>
                <a:cs typeface="+mn-cs"/>
              </a:rPr>
              <a:t>Tekniken används i vårdens tjänst och ny teknik och digitala lösningar prövas noga mot etiska värderingar och hälso- och sjukvårdens mål innan de anammas. I vårdprofessionernas utbildningar ingår hantering av ny teknik för att kunna värdera och införa nya tekniska lösningar i vården. Medicinska behandlingar och omvårdnadsprogram utvecklas i denna bild tillsammans med teknikutvecklare och systemutvecklare med ett vårdetiskt perspektiv i fokus. Nya professioner kan komma att engageras i sjukvården för att styra den mot önskade mål och balansera trycket från den medicinsk-tekniska utvecklingen. Specialiserade läkare, sjuksköterskor och andra vårdprofessioner är efterfrågade kompetenser. Sjukvården har utvecklats i riktning mot subspecialisering och spetskompetens som en följd av den tekniska utvecklingen. Tekniska yrken är mer företrädda inom vården än idag, men har såsom idag en stödjande roll. Vården är modern och innovativ, men står fortsatt på vårdetisk grund.</a:t>
            </a:r>
          </a:p>
          <a:p>
            <a:r>
              <a:rPr lang="sv-SE" sz="1200" b="1" kern="1200" dirty="0">
                <a:solidFill>
                  <a:schemeClr val="tx1"/>
                </a:solidFill>
                <a:effectLst/>
                <a:latin typeface="Arial" charset="0"/>
                <a:ea typeface="Geneva" pitchFamily="1" charset="-128"/>
                <a:cs typeface="+mn-cs"/>
              </a:rPr>
              <a:t> </a:t>
            </a:r>
            <a:endParaRPr lang="sv-SE" sz="1200" kern="1200" dirty="0">
              <a:solidFill>
                <a:schemeClr val="tx1"/>
              </a:solidFill>
              <a:effectLst/>
              <a:latin typeface="Arial" charset="0"/>
              <a:ea typeface="Geneva" pitchFamily="1" charset="-128"/>
              <a:cs typeface="+mn-cs"/>
            </a:endParaRPr>
          </a:p>
          <a:p>
            <a:r>
              <a:rPr lang="sv-SE" sz="1200" kern="1200" dirty="0">
                <a:solidFill>
                  <a:schemeClr val="tx1"/>
                </a:solidFill>
                <a:effectLst/>
                <a:latin typeface="Arial" charset="0"/>
                <a:ea typeface="Geneva" pitchFamily="1" charset="-128"/>
                <a:cs typeface="+mn-cs"/>
              </a:rPr>
              <a:t> </a:t>
            </a:r>
          </a:p>
          <a:p>
            <a:r>
              <a:rPr lang="sv-SE" sz="1200" b="1" kern="1200" dirty="0">
                <a:solidFill>
                  <a:schemeClr val="tx1"/>
                </a:solidFill>
                <a:effectLst/>
                <a:latin typeface="Arial" charset="0"/>
                <a:ea typeface="Geneva" pitchFamily="1" charset="-128"/>
                <a:cs typeface="+mn-cs"/>
              </a:rPr>
              <a:t>3. I en tredje framtidsbild kan vården komma att präglas av att teknisk kompetens efterfrågas </a:t>
            </a:r>
            <a:r>
              <a:rPr lang="sv-SE" sz="1200" kern="1200" dirty="0">
                <a:solidFill>
                  <a:schemeClr val="tx1"/>
                </a:solidFill>
                <a:effectLst/>
                <a:latin typeface="Arial" charset="0"/>
                <a:ea typeface="Geneva" pitchFamily="1" charset="-128"/>
                <a:cs typeface="+mn-cs"/>
              </a:rPr>
              <a:t>minst lika mycket som ren vårdkompetens. Innehållet i yrkesutövningen för vårdprofessionerna kan förändras och bli allt mer tekniskt, medan betydelsen av den fysiska kontakten med patienten successivt minskar. I denna framtidsbild kan sjukvården ha utvecklats till en industriell högteknologisk verksamhet där teknik och tekniker delvis tagit över viktiga delar av dagens vård. Medicintekniker, ingenjörer, AI-experter, systemutvecklare, IT-arkitekter och tekniker är då framträdande professioner i vården, medan vårdprofessionernas roll har minskat jämfört med idag.</a:t>
            </a:r>
          </a:p>
          <a:p>
            <a:r>
              <a:rPr lang="sv-SE" sz="1200" kern="1200" dirty="0">
                <a:solidFill>
                  <a:schemeClr val="tx1"/>
                </a:solidFill>
                <a:effectLst/>
                <a:latin typeface="Arial" charset="0"/>
                <a:ea typeface="Geneva" pitchFamily="1" charset="-128"/>
                <a:cs typeface="+mn-cs"/>
              </a:rPr>
              <a:t> </a:t>
            </a:r>
          </a:p>
          <a:p>
            <a:r>
              <a:rPr lang="sv-SE" sz="1200" kern="1200" dirty="0">
                <a:solidFill>
                  <a:schemeClr val="tx1"/>
                </a:solidFill>
                <a:effectLst/>
                <a:latin typeface="Arial" charset="0"/>
                <a:ea typeface="Geneva" pitchFamily="1" charset="-128"/>
                <a:cs typeface="+mn-cs"/>
              </a:rPr>
              <a:t> </a:t>
            </a:r>
          </a:p>
          <a:p>
            <a:r>
              <a:rPr lang="sv-SE" sz="1200" kern="1200" dirty="0">
                <a:solidFill>
                  <a:schemeClr val="tx1"/>
                </a:solidFill>
                <a:effectLst/>
                <a:latin typeface="Arial" charset="0"/>
                <a:ea typeface="Geneva" pitchFamily="1" charset="-128"/>
                <a:cs typeface="+mn-cs"/>
              </a:rPr>
              <a:t> </a:t>
            </a:r>
          </a:p>
          <a:p>
            <a:r>
              <a:rPr lang="sv-SE" sz="1200" kern="1200" dirty="0">
                <a:solidFill>
                  <a:schemeClr val="tx1"/>
                </a:solidFill>
                <a:effectLst/>
                <a:latin typeface="Arial" charset="0"/>
                <a:ea typeface="Geneva" pitchFamily="1" charset="-128"/>
                <a:cs typeface="+mn-cs"/>
              </a:rPr>
              <a:t> </a:t>
            </a:r>
          </a:p>
          <a:p>
            <a:r>
              <a:rPr lang="sv-SE" sz="1200" kern="1200" dirty="0">
                <a:solidFill>
                  <a:schemeClr val="tx1"/>
                </a:solidFill>
                <a:effectLst/>
                <a:latin typeface="Arial" charset="0"/>
                <a:ea typeface="Geneva" pitchFamily="1" charset="-128"/>
                <a:cs typeface="+mn-cs"/>
              </a:rPr>
              <a:t> </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18</a:t>
            </a:fld>
            <a:endParaRPr lang="sv-SE" dirty="0"/>
          </a:p>
        </p:txBody>
      </p:sp>
    </p:spTree>
    <p:extLst>
      <p:ext uri="{BB962C8B-B14F-4D97-AF65-F5344CB8AC3E}">
        <p14:creationId xmlns:p14="http://schemas.microsoft.com/office/powerpoint/2010/main" val="53166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19</a:t>
            </a:fld>
            <a:endParaRPr lang="sv-SE" dirty="0"/>
          </a:p>
        </p:txBody>
      </p:sp>
    </p:spTree>
    <p:extLst>
      <p:ext uri="{BB962C8B-B14F-4D97-AF65-F5344CB8AC3E}">
        <p14:creationId xmlns:p14="http://schemas.microsoft.com/office/powerpoint/2010/main" val="142773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Innehållet i denna presentation består först av en kort del om utredningen och därefter några nedslag i delrapporten och de sammanfattande slutsatserna.</a:t>
            </a:r>
          </a:p>
        </p:txBody>
      </p:sp>
      <p:sp>
        <p:nvSpPr>
          <p:cNvPr id="4" name="Slide Number Placehold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4039421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 </a:t>
            </a:r>
            <a:endParaRPr lang="sv-SE" sz="1600" kern="0" dirty="0">
              <a:solidFill>
                <a:schemeClr val="tx1"/>
              </a:solidFill>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20</a:t>
            </a:fld>
            <a:endParaRPr lang="sv-SE" dirty="0"/>
          </a:p>
        </p:txBody>
      </p:sp>
    </p:spTree>
    <p:extLst>
      <p:ext uri="{BB962C8B-B14F-4D97-AF65-F5344CB8AC3E}">
        <p14:creationId xmlns:p14="http://schemas.microsoft.com/office/powerpoint/2010/main" val="4432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Hälso- och sjukvårdsnämnden beslutade i maj 2018 om att en utredning om hälso- och sjukvårdens utveckling fram till 2040 skulle genomföras i dialog med professionen, patienter och andra intressenter. </a:t>
            </a:r>
          </a:p>
          <a:p>
            <a:pPr marL="171450" indent="-171450">
              <a:buFont typeface="Arial" panose="020B0604020202020204" pitchFamily="34" charset="0"/>
              <a:buChar char="•"/>
            </a:pPr>
            <a:r>
              <a:rPr lang="sv-SE" dirty="0"/>
              <a:t>Utredningen ska beskriva, analysera och presentera utmaningar och möjliga lösningar för beslut om strategier och förslag till konkreta reformer. </a:t>
            </a:r>
          </a:p>
          <a:p>
            <a:pPr marL="171450" indent="-171450">
              <a:buFont typeface="Arial" panose="020B0604020202020204" pitchFamily="34" charset="0"/>
              <a:buChar char="•"/>
            </a:pPr>
            <a:r>
              <a:rPr lang="sv-SE" dirty="0"/>
              <a:t>Under utredningens gång tas det fram en rad delrapporter om olika perspektiv på hälso- och sjukvården vilka kommer att bilda underlag för en samlad slutrapport som beräknas vara klar 2022.</a:t>
            </a:r>
          </a:p>
        </p:txBody>
      </p:sp>
      <p:sp>
        <p:nvSpPr>
          <p:cNvPr id="4" name="Slide Number Placehold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172331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sv-SE" dirty="0"/>
              <a:t>Utredningen ska göra framtidsanalyser kring en rad centrala perspektiv på hälso- och sjukvården. Bland annat har dessa perspektiv presenterats i delrapporter.</a:t>
            </a:r>
          </a:p>
        </p:txBody>
      </p:sp>
      <p:sp>
        <p:nvSpPr>
          <p:cNvPr id="4" name="Slide Number Placehold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30091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Utredningen använder en metodik som kan illustreras som en tratt. Den utgår från ett nuläge – var befinner vi oss idag.</a:t>
            </a:r>
          </a:p>
          <a:p>
            <a:pPr marL="171450" indent="-171450">
              <a:buFont typeface="Arial" panose="020B0604020202020204" pitchFamily="34" charset="0"/>
              <a:buChar char="•"/>
            </a:pPr>
            <a:r>
              <a:rPr lang="sv-SE" dirty="0"/>
              <a:t>Nästa steg handlar om att analysera behoven – vilka är våra utmaningar?</a:t>
            </a:r>
          </a:p>
          <a:p>
            <a:pPr marL="171450" indent="-171450">
              <a:buFont typeface="Arial" panose="020B0604020202020204" pitchFamily="34" charset="0"/>
              <a:buChar char="•"/>
            </a:pPr>
            <a:r>
              <a:rPr lang="sv-SE" dirty="0"/>
              <a:t>Tredje nivån beskriver framtidsbilden – vart ska vi?</a:t>
            </a:r>
          </a:p>
          <a:p>
            <a:pPr marL="171450" indent="-171450">
              <a:buFont typeface="Arial" panose="020B0604020202020204" pitchFamily="34" charset="0"/>
              <a:buChar char="•"/>
            </a:pPr>
            <a:r>
              <a:rPr lang="sv-SE" dirty="0"/>
              <a:t>Fjärde nivån handlar om reformvägar – vilka är huvudinriktningarna och den sista nivån handlar om planer – vad ska vi göra och när?</a:t>
            </a:r>
          </a:p>
          <a:p>
            <a:pPr marL="171450" indent="-171450">
              <a:buFont typeface="Arial" panose="020B0604020202020204" pitchFamily="34" charset="0"/>
              <a:buChar char="•"/>
            </a:pPr>
            <a:r>
              <a:rPr lang="sv-SE" dirty="0"/>
              <a:t>Utredningen levererar inte konkreta planer – vad göra och när? – utan stannar en bit in i reformfasen där de politiska diskussionerna tar vid. Uppgiften är att ge beslutsfattarna underlag för reformer och konkreta beslut.</a:t>
            </a:r>
          </a:p>
        </p:txBody>
      </p:sp>
      <p:sp>
        <p:nvSpPr>
          <p:cNvPr id="4" name="Slide Number Placeholder 3"/>
          <p:cNvSpPr>
            <a:spLocks noGrp="1"/>
          </p:cNvSpPr>
          <p:nvPr>
            <p:ph type="sldNum" sz="quarter" idx="5"/>
          </p:nvPr>
        </p:nvSpPr>
        <p:spPr/>
        <p:txBody>
          <a:bodyPr/>
          <a:lstStyle/>
          <a:p>
            <a:fld id="{39F56C83-3508-4DF3-A02B-BBBCC8BE3867}" type="slidenum">
              <a:rPr lang="sv-SE" smtClean="0"/>
              <a:pPr/>
              <a:t>5</a:t>
            </a:fld>
            <a:endParaRPr lang="sv-SE" dirty="0"/>
          </a:p>
        </p:txBody>
      </p:sp>
    </p:spTree>
    <p:extLst>
      <p:ext uri="{BB962C8B-B14F-4D97-AF65-F5344CB8AC3E}">
        <p14:creationId xmlns:p14="http://schemas.microsoft.com/office/powerpoint/2010/main" val="192748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I den här delrapporten förs en diskussion kring vilken kompetens som kommer att krävas för att hälso- och  sjukvården ska bedrivas med hög medicinsk, teknisk, flödeseffektiv och hållbar kvalitet år 2040.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kern="1200" dirty="0">
              <a:solidFill>
                <a:schemeClr val="tx1"/>
              </a:solidFill>
              <a:effectLst/>
              <a:latin typeface="Arial" charset="0"/>
              <a:ea typeface="Geneva" pitchFamily="1" charset="-128"/>
              <a:cs typeface="+mn-cs"/>
            </a:endParaRPr>
          </a:p>
          <a:p>
            <a:pPr marL="171450" indent="-171450">
              <a:buFont typeface="Arial" panose="020B0604020202020204" pitchFamily="34" charset="0"/>
              <a:buChar char="•"/>
            </a:pPr>
            <a:endParaRPr lang="sv-SE" sz="1200" kern="1200" dirty="0">
              <a:solidFill>
                <a:schemeClr val="tx1"/>
              </a:solidFill>
              <a:effectLst/>
              <a:latin typeface="Arial" charset="0"/>
              <a:ea typeface="Geneva" pitchFamily="1" charset="-128"/>
              <a:cs typeface="+mn-cs"/>
            </a:endParaRPr>
          </a:p>
          <a:p>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6</a:t>
            </a:fld>
            <a:endParaRPr lang="sv-SE" dirty="0"/>
          </a:p>
        </p:txBody>
      </p:sp>
    </p:spTree>
    <p:extLst>
      <p:ext uri="{BB962C8B-B14F-4D97-AF65-F5344CB8AC3E}">
        <p14:creationId xmlns:p14="http://schemas.microsoft.com/office/powerpoint/2010/main" val="207080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sv-SE" sz="1200" kern="1200" dirty="0">
              <a:solidFill>
                <a:schemeClr val="tx1"/>
              </a:solidFill>
              <a:effectLst/>
              <a:latin typeface="Arial" charset="0"/>
              <a:ea typeface="Geneva" pitchFamily="1" charset="-128"/>
              <a:cs typeface="+mn-cs"/>
            </a:endParaRPr>
          </a:p>
        </p:txBody>
      </p:sp>
      <p:sp>
        <p:nvSpPr>
          <p:cNvPr id="4" name="Slide Number Placehold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247891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charset="0"/>
                <a:ea typeface="Geneva" pitchFamily="1" charset="-128"/>
                <a:cs typeface="+mn-cs"/>
              </a:rPr>
              <a:t>Universitetskanslersämbetet har utifrån en långtidsprognos bedömt examinationsbehov, behovet av nybörjare på utbildningar och antalet nybörjare 2018. I den finns en sammanställning av bedömt läge 2035. Bedömningen är att det kommer finnas brist på specialistsjuksköterskor och röntgensjuksköterskor, men tillräckligt med grundutbildade sjuksköterskor och tandläkare. Det kommer även finnas brist på läkare (generellt – det anges inte något specifikt om olika specialiteter), fysioterapeuter, biomedicinska analytiker och barnmorskor.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8</a:t>
            </a:fld>
            <a:endParaRPr lang="sv-SE" dirty="0"/>
          </a:p>
        </p:txBody>
      </p:sp>
    </p:spTree>
    <p:extLst>
      <p:ext uri="{BB962C8B-B14F-4D97-AF65-F5344CB8AC3E}">
        <p14:creationId xmlns:p14="http://schemas.microsoft.com/office/powerpoint/2010/main" val="200573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b="1" dirty="0">
                <a:ea typeface="Verdana" panose="020B0604030504040204" pitchFamily="34" charset="0"/>
                <a:cs typeface="Verdana" panose="020B0604030504040204" pitchFamily="34" charset="0"/>
              </a:rPr>
              <a:t>Ett relativt lågt antal läkare utexamineras per invånare i Sverige </a:t>
            </a:r>
            <a:r>
              <a:rPr lang="sv-SE" sz="1200" dirty="0">
                <a:ea typeface="Verdana" panose="020B0604030504040204" pitchFamily="34" charset="0"/>
                <a:cs typeface="Verdana" panose="020B0604030504040204" pitchFamily="34" charset="0"/>
              </a:rPr>
              <a:t>(11,5 jmf OECDs genomsnitt på 13,1 per 100’ invånare 2017 ). Även antalet utexaminerade sjuksköterskor per invånare är relativt lågt i Sverige (39,2 jmf OECDs genomsnitt på 43,8 per 100’ invånare 2017) – lägre än snittet i OECD.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r>
              <a:rPr lang="sv-SE" sz="1200" b="1" dirty="0">
                <a:ea typeface="Verdana" panose="020B0604030504040204" pitchFamily="34" charset="0"/>
                <a:cs typeface="Verdana" panose="020B0604030504040204" pitchFamily="34" charset="0"/>
              </a:rPr>
              <a:t>Sjuksköterskor har till exempel självständiga mottagningar </a:t>
            </a:r>
            <a:r>
              <a:rPr lang="sv-SE" sz="1200" dirty="0">
                <a:ea typeface="Verdana" panose="020B0604030504040204" pitchFamily="34" charset="0"/>
                <a:cs typeface="Verdana" panose="020B0604030504040204" pitchFamily="34" charset="0"/>
              </a:rPr>
              <a:t>även inom medicinskt avancerade områden bland annat endoskopiska undersökningar. Det är en av förklaringarna till att Sverige har så lågt antal konsultationer per läkare internationellt sett.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dirty="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9</a:t>
            </a:fld>
            <a:endParaRPr lang="sv-SE" dirty="0"/>
          </a:p>
        </p:txBody>
      </p:sp>
    </p:spTree>
    <p:extLst>
      <p:ext uri="{BB962C8B-B14F-4D97-AF65-F5344CB8AC3E}">
        <p14:creationId xmlns:p14="http://schemas.microsoft.com/office/powerpoint/2010/main" val="2717360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dirty="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dirty="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hasCustomPrompt="1"/>
          </p:nvPr>
        </p:nvSpPr>
        <p:spPr/>
        <p:txBody>
          <a:bodyPr/>
          <a:lstStyle>
            <a:lvl1pPr marL="0" indent="0">
              <a:buNone/>
              <a:defRPr/>
            </a:lvl1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dirty="0"/>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4.png"/><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332642" y="3965893"/>
            <a:ext cx="5946237"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r>
              <a:rPr lang="sv-SE" sz="3200" b="1" kern="0" spc="300" dirty="0"/>
              <a:t> Kompetensförsörjning</a:t>
            </a:r>
          </a:p>
          <a:p>
            <a:pPr algn="l">
              <a:lnSpc>
                <a:spcPct val="90000"/>
              </a:lnSpc>
            </a:pPr>
            <a:endParaRPr lang="sv-SE" sz="3200" b="1" kern="0" spc="300" dirty="0"/>
          </a:p>
        </p:txBody>
      </p:sp>
      <p:pic>
        <p:nvPicPr>
          <p:cNvPr id="4" name="Bildobjekt 3">
            <a:extLst>
              <a:ext uri="{FF2B5EF4-FFF2-40B4-BE49-F238E27FC236}">
                <a16:creationId xmlns:a16="http://schemas.microsoft.com/office/drawing/2014/main" id="{BEA5911C-41FC-2443-880C-7BFFA2A8F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7623" y="949234"/>
            <a:ext cx="4854377" cy="5962190"/>
          </a:xfrm>
          <a:prstGeom prst="rect">
            <a:avLst/>
          </a:prstGeom>
        </p:spPr>
      </p:pic>
      <p:pic>
        <p:nvPicPr>
          <p:cNvPr id="21" name="Bildobjekt 20">
            <a:extLst>
              <a:ext uri="{FF2B5EF4-FFF2-40B4-BE49-F238E27FC236}">
                <a16:creationId xmlns:a16="http://schemas.microsoft.com/office/drawing/2014/main" id="{CBCA816B-3561-C24B-B75C-F66E6C42D8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201134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10</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10</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10</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FAKTORER SOM PÅVERKAR KOMPETENSFÖRSÖRJNINGEN (1)</a:t>
            </a: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2077983" y="2485738"/>
            <a:ext cx="5298827"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400" dirty="0">
                <a:latin typeface="Verdana" panose="020B0604030504040204" pitchFamily="34" charset="0"/>
                <a:ea typeface="Verdana" panose="020B0604030504040204" pitchFamily="34" charset="0"/>
                <a:cs typeface="Verdana" panose="020B0604030504040204" pitchFamily="34" charset="0"/>
              </a:rPr>
              <a:t>Flera dimensioner påverkar övriga faktorer för kompetensförsörjningen:</a:t>
            </a:r>
          </a:p>
          <a:p>
            <a:pPr lvl="0">
              <a:buFont typeface="+mj-lt"/>
              <a:buAutoNum type="arabicPeriod"/>
            </a:pPr>
            <a:r>
              <a:rPr lang="sv-SE" sz="1400" b="1" dirty="0">
                <a:latin typeface="Verdana" panose="020B0604030504040204" pitchFamily="34" charset="0"/>
                <a:ea typeface="Verdana" panose="020B0604030504040204" pitchFamily="34" charset="0"/>
                <a:cs typeface="Verdana" panose="020B0604030504040204" pitchFamily="34" charset="0"/>
              </a:rPr>
              <a:t>Vilken typ av social struktur </a:t>
            </a:r>
            <a:r>
              <a:rPr lang="sv-SE" sz="1400" dirty="0">
                <a:latin typeface="Verdana" panose="020B0604030504040204" pitchFamily="34" charset="0"/>
                <a:ea typeface="Verdana" panose="020B0604030504040204" pitchFamily="34" charset="0"/>
                <a:cs typeface="Verdana" panose="020B0604030504040204" pitchFamily="34" charset="0"/>
              </a:rPr>
              <a:t>lever invånarna i 2040? </a:t>
            </a:r>
          </a:p>
          <a:p>
            <a:pPr lvl="0">
              <a:buFont typeface="+mj-lt"/>
              <a:buAutoNum type="arabicPeriod"/>
            </a:pPr>
            <a:r>
              <a:rPr lang="sv-SE" sz="1400" b="1" dirty="0">
                <a:latin typeface="Verdana" panose="020B0604030504040204" pitchFamily="34" charset="0"/>
                <a:ea typeface="Verdana" panose="020B0604030504040204" pitchFamily="34" charset="0"/>
                <a:cs typeface="Verdana" panose="020B0604030504040204" pitchFamily="34" charset="0"/>
              </a:rPr>
              <a:t>Graden av globalisering</a:t>
            </a:r>
            <a:r>
              <a:rPr lang="sv-SE" sz="1400" dirty="0">
                <a:latin typeface="Verdana" panose="020B0604030504040204" pitchFamily="34" charset="0"/>
                <a:ea typeface="Verdana" panose="020B0604030504040204" pitchFamily="34" charset="0"/>
                <a:cs typeface="Verdana" panose="020B0604030504040204" pitchFamily="34" charset="0"/>
              </a:rPr>
              <a:t>. Har vi ett mer slutet nationalistiskt samhälle eller ett öppet inter- och intranationellt?</a:t>
            </a:r>
          </a:p>
          <a:p>
            <a:pPr lvl="0">
              <a:buFont typeface="+mj-lt"/>
              <a:buAutoNum type="arabicPeriod"/>
            </a:pPr>
            <a:r>
              <a:rPr lang="sv-SE" sz="1400" b="1" dirty="0">
                <a:latin typeface="Verdana" panose="020B0604030504040204" pitchFamily="34" charset="0"/>
                <a:ea typeface="Verdana" panose="020B0604030504040204" pitchFamily="34" charset="0"/>
                <a:cs typeface="Verdana" panose="020B0604030504040204" pitchFamily="34" charset="0"/>
              </a:rPr>
              <a:t>Hur påverkar klimatförändringar </a:t>
            </a:r>
            <a:r>
              <a:rPr lang="sv-SE" sz="1400" dirty="0">
                <a:latin typeface="Verdana" panose="020B0604030504040204" pitchFamily="34" charset="0"/>
                <a:ea typeface="Verdana" panose="020B0604030504040204" pitchFamily="34" charset="0"/>
                <a:cs typeface="Verdana" panose="020B0604030504040204" pitchFamily="34" charset="0"/>
              </a:rPr>
              <a:t>samhällsfunktioner och invånarnas liv år 2040?</a:t>
            </a:r>
          </a:p>
          <a:p>
            <a:endParaRPr lang="sv-SE" sz="1400" b="1" dirty="0">
              <a:latin typeface="Verdana" panose="020B0604030504040204" pitchFamily="34" charset="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3" name="Bildobjekt 22" descr="En bild som visar person, utomhus, terminal, folksamling&#10;&#10;Automatiskt genererad beskrivning">
            <a:extLst>
              <a:ext uri="{FF2B5EF4-FFF2-40B4-BE49-F238E27FC236}">
                <a16:creationId xmlns:a16="http://schemas.microsoft.com/office/drawing/2014/main" id="{FD3AD289-2BC7-B146-91B3-1A7780B715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3628" y="2216254"/>
            <a:ext cx="3194901" cy="4098182"/>
          </a:xfrm>
          <a:prstGeom prst="rect">
            <a:avLst/>
          </a:prstGeom>
        </p:spPr>
      </p:pic>
    </p:spTree>
    <p:extLst>
      <p:ext uri="{BB962C8B-B14F-4D97-AF65-F5344CB8AC3E}">
        <p14:creationId xmlns:p14="http://schemas.microsoft.com/office/powerpoint/2010/main" val="276118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110836"/>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11</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29175" y="1537056"/>
            <a:ext cx="5934110" cy="603408"/>
          </a:xfrm>
          <a:prstGeom prst="rect">
            <a:avLst/>
          </a:prstGeom>
          <a:noFill/>
        </p:spPr>
        <p:txBody>
          <a:bodyPr wrap="none" rtlCol="0">
            <a:noAutofit/>
          </a:bodyPr>
          <a:lstStyle/>
          <a:p>
            <a:pPr algn="l"/>
            <a:r>
              <a:rPr lang="sv-SE" sz="1800" kern="0" spc="300" dirty="0"/>
              <a:t>FAKTORER SOM PÅVERKAR KOMPETENSFÖRSÖRJNINGEN (2)</a:t>
            </a: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29175" y="2245667"/>
            <a:ext cx="6356277" cy="441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lvl="0"/>
            <a:r>
              <a:rPr lang="sv-SE" sz="1400" b="1" dirty="0">
                <a:latin typeface="Verdana" panose="020B0604030504040204" pitchFamily="34" charset="0"/>
                <a:ea typeface="Verdana" panose="020B0604030504040204" pitchFamily="34" charset="0"/>
                <a:cs typeface="Verdana" panose="020B0604030504040204" pitchFamily="34" charset="0"/>
              </a:rPr>
              <a:t>Värderingar</a:t>
            </a:r>
            <a:r>
              <a:rPr lang="sv-SE" sz="1400" dirty="0">
                <a:latin typeface="Verdana" panose="020B0604030504040204" pitchFamily="34" charset="0"/>
                <a:ea typeface="Verdana" panose="020B0604030504040204" pitchFamily="34" charset="0"/>
                <a:cs typeface="Verdana" panose="020B0604030504040204" pitchFamily="34" charset="0"/>
              </a:rPr>
              <a:t> hos framtida medarbetare och i samhället i stort. </a:t>
            </a:r>
          </a:p>
          <a:p>
            <a:pPr lvl="0"/>
            <a:r>
              <a:rPr lang="sv-SE" sz="1400" b="1" dirty="0">
                <a:latin typeface="Verdana" panose="020B0604030504040204" pitchFamily="34" charset="0"/>
                <a:ea typeface="Verdana" panose="020B0604030504040204" pitchFamily="34" charset="0"/>
                <a:cs typeface="Verdana" panose="020B0604030504040204" pitchFamily="34" charset="0"/>
              </a:rPr>
              <a:t>Den tekniska utvecklingen: </a:t>
            </a:r>
            <a:r>
              <a:rPr lang="sv-SE" sz="1400" dirty="0">
                <a:latin typeface="Verdana" panose="020B0604030504040204" pitchFamily="34" charset="0"/>
                <a:ea typeface="Verdana" panose="020B0604030504040204" pitchFamily="34" charset="0"/>
                <a:cs typeface="Verdana" panose="020B0604030504040204" pitchFamily="34" charset="0"/>
              </a:rPr>
              <a:t>digitalisering och utveckling av digital teknik i vården som utvecklingen inom medicin-teknik, AI och precisionsmedicin.</a:t>
            </a:r>
          </a:p>
          <a:p>
            <a:pPr lvl="0"/>
            <a:r>
              <a:rPr lang="sv-SE" sz="1400" b="1" dirty="0">
                <a:latin typeface="Verdana" panose="020B0604030504040204" pitchFamily="34" charset="0"/>
                <a:ea typeface="Verdana" panose="020B0604030504040204" pitchFamily="34" charset="0"/>
                <a:cs typeface="Verdana" panose="020B0604030504040204" pitchFamily="34" charset="0"/>
              </a:rPr>
              <a:t>Dimensionering av vårdstrukturen: </a:t>
            </a:r>
            <a:r>
              <a:rPr lang="sv-SE" sz="1400" dirty="0">
                <a:latin typeface="Verdana" panose="020B0604030504040204" pitchFamily="34" charset="0"/>
                <a:ea typeface="Verdana" panose="020B0604030504040204" pitchFamily="34" charset="0"/>
                <a:cs typeface="Verdana" panose="020B0604030504040204" pitchFamily="34" charset="0"/>
              </a:rPr>
              <a:t>mer sjukvård kommer  sannolikt ske i patientens hem i framtiden i stället för på sjukhus.</a:t>
            </a:r>
          </a:p>
          <a:p>
            <a:pPr lvl="0"/>
            <a:r>
              <a:rPr lang="sv-SE" sz="1400" b="1" dirty="0">
                <a:latin typeface="Verdana" panose="020B0604030504040204" pitchFamily="34" charset="0"/>
                <a:ea typeface="Verdana" panose="020B0604030504040204" pitchFamily="34" charset="0"/>
                <a:cs typeface="Verdana" panose="020B0604030504040204" pitchFamily="34" charset="0"/>
              </a:rPr>
              <a:t>Arbetsmarknad och utbildning: </a:t>
            </a:r>
            <a:r>
              <a:rPr lang="sv-SE" sz="1400" dirty="0">
                <a:latin typeface="Verdana" panose="020B0604030504040204" pitchFamily="34" charset="0"/>
                <a:ea typeface="Verdana" panose="020B0604030504040204" pitchFamily="34" charset="0"/>
                <a:cs typeface="Verdana" panose="020B0604030504040204" pitchFamily="34" charset="0"/>
              </a:rPr>
              <a:t>dagens kompetensbrister måste beaktas och att vårdens arbetsmarknad troligen</a:t>
            </a:r>
            <a:r>
              <a:rPr lang="sv-SE" sz="1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sv-SE" sz="1400" dirty="0">
                <a:latin typeface="Verdana" panose="020B0604030504040204" pitchFamily="34" charset="0"/>
                <a:ea typeface="Verdana" panose="020B0604030504040204" pitchFamily="34" charset="0"/>
                <a:cs typeface="Verdana" panose="020B0604030504040204" pitchFamily="34" charset="0"/>
              </a:rPr>
              <a:t>även kommer att omfatta nya professioner.</a:t>
            </a:r>
          </a:p>
          <a:p>
            <a:pPr lvl="0"/>
            <a:r>
              <a:rPr lang="sv-SE" sz="1400" b="1" dirty="0">
                <a:latin typeface="Verdana" panose="020B0604030504040204" pitchFamily="34" charset="0"/>
                <a:ea typeface="Verdana" panose="020B0604030504040204" pitchFamily="34" charset="0"/>
                <a:cs typeface="Verdana" panose="020B0604030504040204" pitchFamily="34" charset="0"/>
              </a:rPr>
              <a:t>Kunskapsstyrning: </a:t>
            </a:r>
            <a:r>
              <a:rPr lang="sv-SE" sz="1400" dirty="0">
                <a:latin typeface="Verdana" panose="020B0604030504040204" pitchFamily="34" charset="0"/>
                <a:ea typeface="Verdana" panose="020B0604030504040204" pitchFamily="34" charset="0"/>
                <a:cs typeface="Verdana" panose="020B0604030504040204" pitchFamily="34" charset="0"/>
              </a:rPr>
              <a:t>hantering av stora datamängder blir viktig och nationell styrning av vårdens kompetenser.</a:t>
            </a:r>
          </a:p>
          <a:p>
            <a:pPr lvl="0"/>
            <a:r>
              <a:rPr lang="sv-SE" sz="1400" b="1" dirty="0"/>
              <a:t>Den medicinska utvecklingen </a:t>
            </a:r>
            <a:r>
              <a:rPr lang="sv-SE" sz="1400" dirty="0"/>
              <a:t>med dess betydelse för framtida arbetssätt.</a:t>
            </a:r>
            <a:endParaRPr lang="sv-SE" sz="1400" dirty="0">
              <a:latin typeface="Verdana" panose="020B0604030504040204" pitchFamily="34" charset="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8" name="Bildobjekt 27" descr="En bild som visar person, inomhus&#10;&#10;Automatiskt genererad beskrivning">
            <a:extLst>
              <a:ext uri="{FF2B5EF4-FFF2-40B4-BE49-F238E27FC236}">
                <a16:creationId xmlns:a16="http://schemas.microsoft.com/office/drawing/2014/main" id="{FFDDDA5B-F751-A045-AF74-6745C3FF7088}"/>
              </a:ext>
            </a:extLst>
          </p:cNvPr>
          <p:cNvPicPr>
            <a:picLocks noChangeAspect="1"/>
          </p:cNvPicPr>
          <p:nvPr/>
        </p:nvPicPr>
        <p:blipFill rotWithShape="1">
          <a:blip r:embed="rId6">
            <a:extLst>
              <a:ext uri="{28A0092B-C50C-407E-A947-70E740481C1C}">
                <a14:useLocalDpi xmlns:a14="http://schemas.microsoft.com/office/drawing/2010/main" val="0"/>
              </a:ext>
            </a:extLst>
          </a:blip>
          <a:srcRect r="3320"/>
          <a:stretch/>
        </p:blipFill>
        <p:spPr>
          <a:xfrm>
            <a:off x="8610402" y="2241086"/>
            <a:ext cx="3189443" cy="4126338"/>
          </a:xfrm>
          <a:prstGeom prst="rect">
            <a:avLst/>
          </a:prstGeom>
        </p:spPr>
      </p:pic>
    </p:spTree>
    <p:extLst>
      <p:ext uri="{BB962C8B-B14F-4D97-AF65-F5344CB8AC3E}">
        <p14:creationId xmlns:p14="http://schemas.microsoft.com/office/powerpoint/2010/main" val="30527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12</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12</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12</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9241874" cy="559705"/>
          </a:xfrm>
          <a:prstGeom prst="rect">
            <a:avLst/>
          </a:prstGeom>
          <a:noFill/>
        </p:spPr>
        <p:txBody>
          <a:bodyPr wrap="none" rtlCol="0">
            <a:noAutofit/>
          </a:bodyPr>
          <a:lstStyle/>
          <a:p>
            <a:pPr algn="l"/>
            <a:r>
              <a:rPr lang="sv-SE" sz="1800" kern="0" spc="300" dirty="0">
                <a:latin typeface="+mj-lt"/>
                <a:ea typeface="+mj-ea"/>
                <a:cs typeface="+mj-cs"/>
              </a:rPr>
              <a:t>KOMPETENSBEHOV FÖR MEDICINSK KVALITET</a:t>
            </a:r>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7" y="2472077"/>
            <a:ext cx="5706695"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latin typeface="Verdana" panose="020B0604030504040204" pitchFamily="34" charset="0"/>
                <a:ea typeface="Verdana" panose="020B0604030504040204" pitchFamily="34" charset="0"/>
                <a:cs typeface="Verdana" panose="020B0604030504040204" pitchFamily="34" charset="0"/>
              </a:rPr>
              <a:t>Med ett starkt fokus på primärvård </a:t>
            </a:r>
            <a:r>
              <a:rPr lang="sv-SE" sz="1400" dirty="0">
                <a:latin typeface="Verdana" panose="020B0604030504040204" pitchFamily="34" charset="0"/>
                <a:ea typeface="Verdana" panose="020B0604030504040204" pitchFamily="34" charset="0"/>
                <a:cs typeface="Verdana" panose="020B0604030504040204" pitchFamily="34" charset="0"/>
              </a:rPr>
              <a:t>kommer läkare inom allmänmedicin, distriktssjuksköterskor samt fysioterapi- och arbetsterapikompetenser sannolikt att efterfrågas allt mer. </a:t>
            </a:r>
          </a:p>
          <a:p>
            <a:r>
              <a:rPr lang="sv-SE" sz="1400" b="1" dirty="0"/>
              <a:t>Hälsopedagogik/friskvård </a:t>
            </a:r>
            <a:r>
              <a:rPr lang="sv-SE" sz="1400" dirty="0"/>
              <a:t>kommer troligen att efterfrågas i allt högre grad. </a:t>
            </a:r>
          </a:p>
          <a:p>
            <a:r>
              <a:rPr lang="sv-SE" sz="1400" b="1" dirty="0"/>
              <a:t>Precisionsmedicin </a:t>
            </a:r>
            <a:r>
              <a:rPr lang="sv-SE" sz="1400" dirty="0"/>
              <a:t>gör att det sannolikt kommer att efterfrågas genetiker, bioinformatiker och hälsoekonomer i större utsträckning.</a:t>
            </a:r>
          </a:p>
          <a:p>
            <a:r>
              <a:rPr lang="sv-SE" sz="1400" b="1" dirty="0"/>
              <a:t>Mer sjukvården i patientens hem kräver</a:t>
            </a:r>
            <a:r>
              <a:rPr lang="sv-SE" sz="1400" dirty="0"/>
              <a:t> en mycket nära samverkan med kommunal hälso- och sjukvård samt omsorg.</a:t>
            </a:r>
          </a:p>
          <a:p>
            <a:endParaRPr lang="sv-SE" sz="1400" dirty="0"/>
          </a:p>
          <a:p>
            <a:endParaRPr lang="sv-SE" sz="1400" b="1" dirty="0">
              <a:latin typeface="Verdana" panose="020B0604030504040204" pitchFamily="34" charset="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0" name="Bildobjekt 19" descr="En bild som visar person, inomhus&#10;&#10;Automatiskt genererad beskrivning">
            <a:extLst>
              <a:ext uri="{FF2B5EF4-FFF2-40B4-BE49-F238E27FC236}">
                <a16:creationId xmlns:a16="http://schemas.microsoft.com/office/drawing/2014/main" id="{DA603C9A-AD9E-5242-8CCB-55770D83788F}"/>
              </a:ext>
            </a:extLst>
          </p:cNvPr>
          <p:cNvPicPr>
            <a:picLocks noChangeAspect="1"/>
          </p:cNvPicPr>
          <p:nvPr/>
        </p:nvPicPr>
        <p:blipFill rotWithShape="1">
          <a:blip r:embed="rId6">
            <a:extLst>
              <a:ext uri="{28A0092B-C50C-407E-A947-70E740481C1C}">
                <a14:useLocalDpi xmlns:a14="http://schemas.microsoft.com/office/drawing/2010/main" val="0"/>
              </a:ext>
            </a:extLst>
          </a:blip>
          <a:srcRect t="8880" b="6329"/>
          <a:stretch/>
        </p:blipFill>
        <p:spPr>
          <a:xfrm>
            <a:off x="8623628" y="2216254"/>
            <a:ext cx="3194901" cy="4098183"/>
          </a:xfrm>
          <a:prstGeom prst="rect">
            <a:avLst/>
          </a:prstGeom>
        </p:spPr>
      </p:pic>
    </p:spTree>
    <p:extLst>
      <p:ext uri="{BB962C8B-B14F-4D97-AF65-F5344CB8AC3E}">
        <p14:creationId xmlns:p14="http://schemas.microsoft.com/office/powerpoint/2010/main" val="277268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13</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110837"/>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13</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13</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9241874" cy="559705"/>
          </a:xfrm>
          <a:prstGeom prst="rect">
            <a:avLst/>
          </a:prstGeom>
          <a:noFill/>
        </p:spPr>
        <p:txBody>
          <a:bodyPr wrap="none" rtlCol="0">
            <a:noAutofit/>
          </a:bodyPr>
          <a:lstStyle/>
          <a:p>
            <a:pPr algn="l"/>
            <a:r>
              <a:rPr lang="sv-SE" sz="1800" kern="0" spc="300" dirty="0">
                <a:latin typeface="+mj-lt"/>
                <a:ea typeface="+mj-ea"/>
                <a:cs typeface="+mj-cs"/>
              </a:rPr>
              <a:t>KOMPETENSBEHOV FÖR TEKNISK KVALITET</a:t>
            </a:r>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6" y="2472077"/>
            <a:ext cx="5549041"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latin typeface="Verdana" panose="020B0604030504040204" pitchFamily="34" charset="0"/>
                <a:ea typeface="Verdana" panose="020B0604030504040204" pitchFamily="34" charset="0"/>
                <a:cs typeface="Verdana" panose="020B0604030504040204" pitchFamily="34" charset="0"/>
              </a:rPr>
              <a:t>Den digitala utvecklingen kan komma att kräva kompetenser som tekniker, </a:t>
            </a:r>
            <a:r>
              <a:rPr lang="sv-SE" sz="1400" dirty="0">
                <a:latin typeface="Verdana" panose="020B0604030504040204" pitchFamily="34" charset="0"/>
                <a:ea typeface="Verdana" panose="020B0604030504040204" pitchFamily="34" charset="0"/>
                <a:cs typeface="Verdana" panose="020B0604030504040204" pitchFamily="34" charset="0"/>
              </a:rPr>
              <a:t>IT-arkitekter, AI-ingenjörer, systemutvecklare och programmerare. </a:t>
            </a:r>
          </a:p>
          <a:p>
            <a:r>
              <a:rPr lang="sv-SE" sz="1400" b="1" dirty="0">
                <a:latin typeface="Verdana" panose="020B0604030504040204" pitchFamily="34" charset="0"/>
                <a:ea typeface="Verdana" panose="020B0604030504040204" pitchFamily="34" charset="0"/>
                <a:cs typeface="Verdana" panose="020B0604030504040204" pitchFamily="34" charset="0"/>
              </a:rPr>
              <a:t>Sjukvårdens professioner måste ha kompetens </a:t>
            </a:r>
            <a:r>
              <a:rPr lang="sv-SE" sz="1400" dirty="0">
                <a:latin typeface="Verdana" panose="020B0604030504040204" pitchFamily="34" charset="0"/>
                <a:ea typeface="Verdana" panose="020B0604030504040204" pitchFamily="34" charset="0"/>
                <a:cs typeface="Verdana" panose="020B0604030504040204" pitchFamily="34" charset="0"/>
              </a:rPr>
              <a:t>i hantering av digital teknik och digitala vårdformer på ett patientsäkert och högkvalitativt sätt. </a:t>
            </a:r>
          </a:p>
          <a:p>
            <a:r>
              <a:rPr lang="sv-SE" sz="1400" b="1" dirty="0">
                <a:latin typeface="Verdana" panose="020B0604030504040204" pitchFamily="34" charset="0"/>
                <a:ea typeface="Verdana" panose="020B0604030504040204" pitchFamily="34" charset="0"/>
                <a:cs typeface="Verdana" panose="020B0604030504040204" pitchFamily="34" charset="0"/>
              </a:rPr>
              <a:t>Den tekniska utvecklingen kommer sannolikt att kräva förändrade arbetssätt</a:t>
            </a:r>
            <a:r>
              <a:rPr lang="sv-SE" sz="1400" dirty="0">
                <a:latin typeface="Verdana" panose="020B0604030504040204" pitchFamily="34" charset="0"/>
                <a:ea typeface="Verdana" panose="020B0604030504040204" pitchFamily="34" charset="0"/>
                <a:cs typeface="Verdana" panose="020B0604030504040204" pitchFamily="34" charset="0"/>
              </a:rPr>
              <a:t> hos vårdens alla professioner.</a:t>
            </a:r>
            <a:endParaRPr lang="sv-SE"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8" name="Bildobjekt 27">
            <a:extLst>
              <a:ext uri="{FF2B5EF4-FFF2-40B4-BE49-F238E27FC236}">
                <a16:creationId xmlns:a16="http://schemas.microsoft.com/office/drawing/2014/main" id="{A9CC64B1-3932-BC49-8B1F-F4A23D2A1967}"/>
              </a:ext>
            </a:extLst>
          </p:cNvPr>
          <p:cNvPicPr>
            <a:picLocks noChangeAspect="1"/>
          </p:cNvPicPr>
          <p:nvPr/>
        </p:nvPicPr>
        <p:blipFill rotWithShape="1">
          <a:blip r:embed="rId6">
            <a:extLst>
              <a:ext uri="{28A0092B-C50C-407E-A947-70E740481C1C}">
                <a14:useLocalDpi xmlns:a14="http://schemas.microsoft.com/office/drawing/2010/main" val="0"/>
              </a:ext>
            </a:extLst>
          </a:blip>
          <a:srcRect t="5953" b="1885"/>
          <a:stretch/>
        </p:blipFill>
        <p:spPr>
          <a:xfrm>
            <a:off x="8623629" y="2176354"/>
            <a:ext cx="3269924" cy="4047700"/>
          </a:xfrm>
          <a:prstGeom prst="rect">
            <a:avLst/>
          </a:prstGeom>
        </p:spPr>
      </p:pic>
    </p:spTree>
    <p:extLst>
      <p:ext uri="{BB962C8B-B14F-4D97-AF65-F5344CB8AC3E}">
        <p14:creationId xmlns:p14="http://schemas.microsoft.com/office/powerpoint/2010/main" val="394458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14</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14</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14</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9241874" cy="559705"/>
          </a:xfrm>
          <a:prstGeom prst="rect">
            <a:avLst/>
          </a:prstGeom>
          <a:noFill/>
        </p:spPr>
        <p:txBody>
          <a:bodyPr wrap="none" rtlCol="0">
            <a:noAutofit/>
          </a:bodyPr>
          <a:lstStyle/>
          <a:p>
            <a:pPr algn="l"/>
            <a:r>
              <a:rPr lang="sv-SE" sz="1800" kern="0" spc="300" dirty="0">
                <a:latin typeface="+mj-lt"/>
                <a:ea typeface="+mj-ea"/>
                <a:cs typeface="+mj-cs"/>
              </a:rPr>
              <a:t>KOMPETENSBEHOV FÖR FLÖDESKVALITET OCH HÅLLBARHET</a:t>
            </a: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5" y="2472077"/>
            <a:ext cx="5607293"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t>En kombination </a:t>
            </a:r>
            <a:r>
              <a:rPr lang="sv-SE" sz="1400" dirty="0"/>
              <a:t>av sjukvårdskunskap och logistik-, process- och sjukvårdssystemkunskap kommer sannolikt att bli viktigt.</a:t>
            </a:r>
          </a:p>
          <a:p>
            <a:r>
              <a:rPr lang="sv-SE" sz="1400" b="1" dirty="0"/>
              <a:t>Kompetens för att hantera resurskoordinering </a:t>
            </a:r>
            <a:r>
              <a:rPr lang="sv-SE" sz="1400" dirty="0"/>
              <a:t>i ett systemperspektiv kan även komma att behövas.</a:t>
            </a:r>
            <a:endParaRPr lang="sv-SE" sz="1400" b="1" dirty="0"/>
          </a:p>
          <a:p>
            <a:r>
              <a:rPr lang="sv-SE" sz="1400" b="1" dirty="0"/>
              <a:t>Vårdens medarbetare kommer att behöva kompetens i att bedriva vård med så liten negativ miljöpåverkan som möjligt.</a:t>
            </a:r>
          </a:p>
          <a:p>
            <a:r>
              <a:rPr lang="sv-SE" sz="1400" b="1" dirty="0"/>
              <a:t>Hälsoekonomi är en kompetens </a:t>
            </a:r>
            <a:r>
              <a:rPr lang="sv-SE" sz="1400" dirty="0"/>
              <a:t>som sannolikt kommer att krävas i större omfattning än i dag.</a:t>
            </a:r>
          </a:p>
          <a:p>
            <a:endParaRPr lang="sv-SE" sz="1400" dirty="0"/>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37" name="Bildobjekt 36" descr="En bild som visar utomhus, cykel, himmel, åker&#10;&#10;Automatiskt genererad beskrivning">
            <a:extLst>
              <a:ext uri="{FF2B5EF4-FFF2-40B4-BE49-F238E27FC236}">
                <a16:creationId xmlns:a16="http://schemas.microsoft.com/office/drawing/2014/main" id="{12E629A2-7E7E-0040-985C-5634D6DECEA3}"/>
              </a:ext>
            </a:extLst>
          </p:cNvPr>
          <p:cNvPicPr>
            <a:picLocks noChangeAspect="1"/>
          </p:cNvPicPr>
          <p:nvPr/>
        </p:nvPicPr>
        <p:blipFill rotWithShape="1">
          <a:blip r:embed="rId6">
            <a:extLst>
              <a:ext uri="{28A0092B-C50C-407E-A947-70E740481C1C}">
                <a14:useLocalDpi xmlns:a14="http://schemas.microsoft.com/office/drawing/2010/main" val="0"/>
              </a:ext>
            </a:extLst>
          </a:blip>
          <a:srcRect l="16171" b="6542"/>
          <a:stretch/>
        </p:blipFill>
        <p:spPr>
          <a:xfrm>
            <a:off x="8596174" y="2220890"/>
            <a:ext cx="3203448" cy="4093547"/>
          </a:xfrm>
          <a:prstGeom prst="rect">
            <a:avLst/>
          </a:prstGeom>
        </p:spPr>
      </p:pic>
    </p:spTree>
    <p:extLst>
      <p:ext uri="{BB962C8B-B14F-4D97-AF65-F5344CB8AC3E}">
        <p14:creationId xmlns:p14="http://schemas.microsoft.com/office/powerpoint/2010/main" val="327756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15</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LAGSTRUKTUREN KRING PATIENTEN</a:t>
            </a: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6" y="2472077"/>
            <a:ext cx="4950901"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t>Vården i ett helhetsperspektiv </a:t>
            </a:r>
            <a:r>
              <a:rPr lang="sv-SE" sz="1400" dirty="0"/>
              <a:t>innehåller en samlad kompetens – laget - vilket är det viktiga i värdet för patienten. </a:t>
            </a:r>
          </a:p>
          <a:p>
            <a:r>
              <a:rPr lang="sv-SE" sz="1400" b="1" dirty="0"/>
              <a:t>Vårdens medarbetare kommer att kräva </a:t>
            </a:r>
            <a:r>
              <a:rPr lang="sv-SE" sz="1400" dirty="0"/>
              <a:t>ett ledarskap som är anpassat till modern teknologi och rörlighet för medarbetare i vårdsystemet. Ledarskap är speciellt viktigt eftersom mycket av vården kommer att ske i patientens hem.</a:t>
            </a:r>
          </a:p>
          <a:p>
            <a:pPr marL="0" indent="0">
              <a:buNone/>
            </a:pPr>
            <a:endParaRPr lang="sv-SE" dirty="0"/>
          </a:p>
          <a:p>
            <a:endParaRPr lang="sv-SE" sz="1400" b="1" dirty="0">
              <a:latin typeface="Verdana" panose="020B0604030504040204" pitchFamily="34" charset="0"/>
              <a:ea typeface="Verdana" panose="020B0604030504040204" pitchFamily="34" charset="0"/>
              <a:cs typeface="Verdana" panose="020B0604030504040204" pitchFamily="34" charset="0"/>
            </a:endParaRPr>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3" name="Bildobjekt 2">
            <a:extLst>
              <a:ext uri="{FF2B5EF4-FFF2-40B4-BE49-F238E27FC236}">
                <a16:creationId xmlns:a16="http://schemas.microsoft.com/office/drawing/2014/main" id="{EF822747-32E1-834A-9878-A73CFF25B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5703" y="2101058"/>
            <a:ext cx="4617955" cy="4201987"/>
          </a:xfrm>
          <a:prstGeom prst="rect">
            <a:avLst/>
          </a:prstGeom>
        </p:spPr>
      </p:pic>
    </p:spTree>
    <p:extLst>
      <p:ext uri="{BB962C8B-B14F-4D97-AF65-F5344CB8AC3E}">
        <p14:creationId xmlns:p14="http://schemas.microsoft.com/office/powerpoint/2010/main" val="348648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16</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16</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16</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SYSTEMTÄNK MED FORSKNING OCH UTBILDNING</a:t>
            </a:r>
          </a:p>
          <a:p>
            <a:pPr algn="l"/>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7" y="2472077"/>
            <a:ext cx="5033356"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t>Ett systemperspektiv måste finnas </a:t>
            </a:r>
            <a:r>
              <a:rPr lang="sv-SE" sz="1400" dirty="0"/>
              <a:t>som överordnat fokus i det strategiska, taktiska och operativa arbetet.</a:t>
            </a:r>
          </a:p>
          <a:p>
            <a:r>
              <a:rPr lang="sv-SE" sz="1400" b="1" dirty="0"/>
              <a:t>Sjukvårdssystemet måste organiseras så att forskning och utbildning </a:t>
            </a:r>
            <a:r>
              <a:rPr lang="sv-SE" sz="1400" dirty="0"/>
              <a:t>på alla nivåer säkras. </a:t>
            </a:r>
          </a:p>
          <a:p>
            <a:r>
              <a:rPr lang="sv-SE" sz="1400" b="1" dirty="0"/>
              <a:t>Kompetensförsörjning ur ett sjukvårds-systemperspektiv </a:t>
            </a:r>
            <a:r>
              <a:rPr lang="sv-SE" sz="1400" dirty="0"/>
              <a:t>behöver även innefatta behovet av nya kompetenser såsom flera teknikprofessioner.</a:t>
            </a:r>
          </a:p>
          <a:p>
            <a:endParaRPr lang="sv-SE" sz="1400" b="1" dirty="0"/>
          </a:p>
          <a:p>
            <a:pPr marL="0" indent="0">
              <a:buNone/>
            </a:pPr>
            <a:endParaRPr lang="sv-SE" dirty="0"/>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0" name="Bildobjekt 19" descr="En bild som visar person, inomhus, placerar&#10;&#10;Automatiskt genererad beskrivning">
            <a:extLst>
              <a:ext uri="{FF2B5EF4-FFF2-40B4-BE49-F238E27FC236}">
                <a16:creationId xmlns:a16="http://schemas.microsoft.com/office/drawing/2014/main" id="{1CCD3C51-3057-C042-A6E1-81E1B669A8A4}"/>
              </a:ext>
            </a:extLst>
          </p:cNvPr>
          <p:cNvPicPr>
            <a:picLocks noChangeAspect="1"/>
          </p:cNvPicPr>
          <p:nvPr/>
        </p:nvPicPr>
        <p:blipFill rotWithShape="1">
          <a:blip r:embed="rId6">
            <a:extLst>
              <a:ext uri="{28A0092B-C50C-407E-A947-70E740481C1C}">
                <a14:useLocalDpi xmlns:a14="http://schemas.microsoft.com/office/drawing/2010/main" val="0"/>
              </a:ext>
            </a:extLst>
          </a:blip>
          <a:srcRect l="20468"/>
          <a:stretch/>
        </p:blipFill>
        <p:spPr>
          <a:xfrm>
            <a:off x="8610402" y="2202176"/>
            <a:ext cx="3189443" cy="4126338"/>
          </a:xfrm>
          <a:prstGeom prst="rect">
            <a:avLst/>
          </a:prstGeom>
        </p:spPr>
      </p:pic>
    </p:spTree>
    <p:extLst>
      <p:ext uri="{BB962C8B-B14F-4D97-AF65-F5344CB8AC3E}">
        <p14:creationId xmlns:p14="http://schemas.microsoft.com/office/powerpoint/2010/main" val="221873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17</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VÄRDERINGAR OCH FÖRÄNDRINGSBENÄGENHET </a:t>
            </a:r>
            <a:br>
              <a:rPr lang="sv-SE" sz="1800" kern="0" spc="300" dirty="0"/>
            </a:br>
            <a:r>
              <a:rPr lang="sv-SE" sz="1800" kern="0" spc="300" dirty="0"/>
              <a:t>HOS MEDARBETARE</a:t>
            </a:r>
          </a:p>
          <a:p>
            <a:pPr algn="l"/>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7" y="2472077"/>
            <a:ext cx="5033356"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lvl="0"/>
            <a:endParaRPr lang="sv-SE" sz="1400" b="1" dirty="0"/>
          </a:p>
          <a:p>
            <a:pPr lvl="0"/>
            <a:r>
              <a:rPr lang="sv-SE" sz="1400" b="1" dirty="0"/>
              <a:t>Medarbetarnas värderingar </a:t>
            </a:r>
            <a:r>
              <a:rPr lang="sv-SE" sz="1400" dirty="0"/>
              <a:t>kan handla om känsla av meningsfullhet och krav på arbetsförhållanden, miljö och arbetsvillkor.</a:t>
            </a:r>
          </a:p>
          <a:p>
            <a:pPr lvl="0"/>
            <a:r>
              <a:rPr lang="sv-SE" sz="1400" b="1" dirty="0"/>
              <a:t>Krav på förmågor hos medarbetarna </a:t>
            </a:r>
            <a:r>
              <a:rPr lang="sv-SE" sz="1400" dirty="0"/>
              <a:t>kan handla om förmåga att ta till sig ny teknik, förmåga att leda förändring, förmåga till helhetssyn tillsammans med patienten och förmåga till samarbete med andra kompetenser i laget. </a:t>
            </a:r>
          </a:p>
          <a:p>
            <a:pPr marL="0" indent="0">
              <a:buNone/>
            </a:pPr>
            <a:endParaRPr lang="sv-SE" dirty="0"/>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28" name="Bildobjekt 27" descr="En bild som visar utomhus, väg, träd, åker&#10;&#10;Automatiskt genererad beskrivning">
            <a:extLst>
              <a:ext uri="{FF2B5EF4-FFF2-40B4-BE49-F238E27FC236}">
                <a16:creationId xmlns:a16="http://schemas.microsoft.com/office/drawing/2014/main" id="{42BEF33E-DD1E-1C42-A3D5-34F018F58BD9}"/>
              </a:ext>
            </a:extLst>
          </p:cNvPr>
          <p:cNvPicPr>
            <a:picLocks noChangeAspect="1"/>
          </p:cNvPicPr>
          <p:nvPr/>
        </p:nvPicPr>
        <p:blipFill rotWithShape="1">
          <a:blip r:embed="rId6">
            <a:extLst>
              <a:ext uri="{28A0092B-C50C-407E-A947-70E740481C1C}">
                <a14:useLocalDpi xmlns:a14="http://schemas.microsoft.com/office/drawing/2010/main" val="0"/>
              </a:ext>
            </a:extLst>
          </a:blip>
          <a:srcRect t="2724" b="11166"/>
          <a:stretch/>
        </p:blipFill>
        <p:spPr>
          <a:xfrm>
            <a:off x="8603400" y="2214147"/>
            <a:ext cx="3203448" cy="4043153"/>
          </a:xfrm>
          <a:prstGeom prst="rect">
            <a:avLst/>
          </a:prstGeom>
        </p:spPr>
      </p:pic>
    </p:spTree>
    <p:extLst>
      <p:ext uri="{BB962C8B-B14F-4D97-AF65-F5344CB8AC3E}">
        <p14:creationId xmlns:p14="http://schemas.microsoft.com/office/powerpoint/2010/main" val="195381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18</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18</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18</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TRE FRAMTIDSBILDER</a:t>
            </a: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
        <p:nvSpPr>
          <p:cNvPr id="3" name="Rundad rektangulär pratbubbla 2">
            <a:extLst>
              <a:ext uri="{FF2B5EF4-FFF2-40B4-BE49-F238E27FC236}">
                <a16:creationId xmlns:a16="http://schemas.microsoft.com/office/drawing/2014/main" id="{1A89F5D4-E615-3E41-8EC9-61E746810AAF}"/>
              </a:ext>
            </a:extLst>
          </p:cNvPr>
          <p:cNvSpPr/>
          <p:nvPr/>
        </p:nvSpPr>
        <p:spPr bwMode="auto">
          <a:xfrm>
            <a:off x="1607230" y="3202168"/>
            <a:ext cx="2949632" cy="2868484"/>
          </a:xfrm>
          <a:prstGeom prst="wedgeRoundRectCallout">
            <a:avLst>
              <a:gd name="adj1" fmla="val 1668"/>
              <a:gd name="adj2" fmla="val 58936"/>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23" name="Rundad rektangulär pratbubbla 22">
            <a:extLst>
              <a:ext uri="{FF2B5EF4-FFF2-40B4-BE49-F238E27FC236}">
                <a16:creationId xmlns:a16="http://schemas.microsoft.com/office/drawing/2014/main" id="{849376D7-CE7A-824E-BB73-AD189B5CAACB}"/>
              </a:ext>
            </a:extLst>
          </p:cNvPr>
          <p:cNvSpPr/>
          <p:nvPr/>
        </p:nvSpPr>
        <p:spPr bwMode="auto">
          <a:xfrm>
            <a:off x="8231184" y="3202168"/>
            <a:ext cx="2949632" cy="2775564"/>
          </a:xfrm>
          <a:prstGeom prst="wedgeRoundRectCallout">
            <a:avLst>
              <a:gd name="adj1" fmla="val 3668"/>
              <a:gd name="adj2" fmla="val 59848"/>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28" name="Rundad rektangulär pratbubbla 27">
            <a:extLst>
              <a:ext uri="{FF2B5EF4-FFF2-40B4-BE49-F238E27FC236}">
                <a16:creationId xmlns:a16="http://schemas.microsoft.com/office/drawing/2014/main" id="{6C74C532-8E4C-DF45-A239-DB0070CB288B}"/>
              </a:ext>
            </a:extLst>
          </p:cNvPr>
          <p:cNvSpPr/>
          <p:nvPr/>
        </p:nvSpPr>
        <p:spPr bwMode="auto">
          <a:xfrm>
            <a:off x="4919207" y="3202168"/>
            <a:ext cx="2949632" cy="2820187"/>
          </a:xfrm>
          <a:prstGeom prst="wedgeRoundRectCallout">
            <a:avLst>
              <a:gd name="adj1" fmla="val 3168"/>
              <a:gd name="adj2" fmla="val 59392"/>
              <a:gd name="adj3" fmla="val 16667"/>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8" name="textruta 7">
            <a:extLst>
              <a:ext uri="{FF2B5EF4-FFF2-40B4-BE49-F238E27FC236}">
                <a16:creationId xmlns:a16="http://schemas.microsoft.com/office/drawing/2014/main" id="{D787C7DE-DD02-AA44-B4F8-BBED7F635BD7}"/>
              </a:ext>
            </a:extLst>
          </p:cNvPr>
          <p:cNvSpPr txBox="1"/>
          <p:nvPr/>
        </p:nvSpPr>
        <p:spPr>
          <a:xfrm>
            <a:off x="1629284" y="3516337"/>
            <a:ext cx="2949632" cy="2050026"/>
          </a:xfrm>
          <a:prstGeom prst="rect">
            <a:avLst/>
          </a:prstGeom>
          <a:noFill/>
        </p:spPr>
        <p:txBody>
          <a:bodyPr wrap="square" rtlCol="0">
            <a:noAutofit/>
          </a:bodyPr>
          <a:lstStyle/>
          <a:p>
            <a:pPr algn="l"/>
            <a:r>
              <a:rPr lang="sv-SE" sz="1600" dirty="0">
                <a:solidFill>
                  <a:schemeClr val="bg1"/>
                </a:solidFill>
              </a:rPr>
              <a:t>Vården och vårdens professioner ser ett visst </a:t>
            </a:r>
            <a:r>
              <a:rPr lang="sv-SE" sz="1600" b="1" dirty="0">
                <a:solidFill>
                  <a:schemeClr val="bg1"/>
                </a:solidFill>
              </a:rPr>
              <a:t>motsatsförhållande mellan teknik och etik </a:t>
            </a:r>
            <a:r>
              <a:rPr lang="sv-SE" sz="1600" dirty="0">
                <a:solidFill>
                  <a:schemeClr val="bg1"/>
                </a:solidFill>
              </a:rPr>
              <a:t>och anammar därför inte den tekniska utvecklingen i samhället.</a:t>
            </a:r>
          </a:p>
          <a:p>
            <a:pPr algn="l"/>
            <a:endParaRPr lang="sv-SE" dirty="0"/>
          </a:p>
        </p:txBody>
      </p:sp>
      <p:sp>
        <p:nvSpPr>
          <p:cNvPr id="29" name="textruta 28">
            <a:extLst>
              <a:ext uri="{FF2B5EF4-FFF2-40B4-BE49-F238E27FC236}">
                <a16:creationId xmlns:a16="http://schemas.microsoft.com/office/drawing/2014/main" id="{8E86205A-73DC-F540-9649-D66038651E19}"/>
              </a:ext>
            </a:extLst>
          </p:cNvPr>
          <p:cNvSpPr txBox="1"/>
          <p:nvPr/>
        </p:nvSpPr>
        <p:spPr>
          <a:xfrm>
            <a:off x="5003049" y="3509817"/>
            <a:ext cx="2865790" cy="2050026"/>
          </a:xfrm>
          <a:prstGeom prst="rect">
            <a:avLst/>
          </a:prstGeom>
          <a:noFill/>
        </p:spPr>
        <p:txBody>
          <a:bodyPr wrap="square" rtlCol="0">
            <a:noAutofit/>
          </a:bodyPr>
          <a:lstStyle/>
          <a:p>
            <a:pPr lvl="0" algn="l"/>
            <a:r>
              <a:rPr lang="sv-SE" sz="1600" dirty="0">
                <a:solidFill>
                  <a:schemeClr val="bg1"/>
                </a:solidFill>
              </a:rPr>
              <a:t>Vårdens </a:t>
            </a:r>
            <a:r>
              <a:rPr lang="sv-SE" sz="1600" b="1" dirty="0">
                <a:solidFill>
                  <a:schemeClr val="bg1"/>
                </a:solidFill>
              </a:rPr>
              <a:t>professioner leder vården tillsammans med teknikprofessioner</a:t>
            </a:r>
            <a:r>
              <a:rPr lang="sv-SE" sz="1600" dirty="0">
                <a:solidFill>
                  <a:schemeClr val="bg1"/>
                </a:solidFill>
              </a:rPr>
              <a:t>. Teknik används i vårdens tjänst och ny teknik och digitala lösningar prövas noga mot etiska värderingar.</a:t>
            </a:r>
          </a:p>
          <a:p>
            <a:pPr algn="l"/>
            <a:endParaRPr lang="sv-SE" dirty="0"/>
          </a:p>
        </p:txBody>
      </p:sp>
      <p:sp>
        <p:nvSpPr>
          <p:cNvPr id="37" name="textruta 36">
            <a:extLst>
              <a:ext uri="{FF2B5EF4-FFF2-40B4-BE49-F238E27FC236}">
                <a16:creationId xmlns:a16="http://schemas.microsoft.com/office/drawing/2014/main" id="{C430B2B2-C706-E745-A189-B92582897420}"/>
              </a:ext>
            </a:extLst>
          </p:cNvPr>
          <p:cNvSpPr txBox="1"/>
          <p:nvPr/>
        </p:nvSpPr>
        <p:spPr>
          <a:xfrm>
            <a:off x="8435944" y="3509817"/>
            <a:ext cx="2949632" cy="2050026"/>
          </a:xfrm>
          <a:prstGeom prst="rect">
            <a:avLst/>
          </a:prstGeom>
          <a:noFill/>
        </p:spPr>
        <p:txBody>
          <a:bodyPr wrap="square" rtlCol="0">
            <a:noAutofit/>
          </a:bodyPr>
          <a:lstStyle/>
          <a:p>
            <a:pPr lvl="0" algn="l"/>
            <a:r>
              <a:rPr lang="sv-SE" sz="1600" b="1" dirty="0">
                <a:solidFill>
                  <a:schemeClr val="bg1"/>
                </a:solidFill>
              </a:rPr>
              <a:t>Teknikutvecklingen är snabb och den leder utformningen </a:t>
            </a:r>
            <a:r>
              <a:rPr lang="sv-SE" sz="1600" dirty="0">
                <a:solidFill>
                  <a:schemeClr val="bg1"/>
                </a:solidFill>
              </a:rPr>
              <a:t>av sjukvårdens struktur </a:t>
            </a:r>
            <a:br>
              <a:rPr lang="sv-SE" sz="1600" dirty="0">
                <a:solidFill>
                  <a:schemeClr val="bg1"/>
                </a:solidFill>
              </a:rPr>
            </a:br>
            <a:r>
              <a:rPr lang="sv-SE" sz="1600" dirty="0">
                <a:solidFill>
                  <a:schemeClr val="bg1"/>
                </a:solidFill>
              </a:rPr>
              <a:t>och innehåll. </a:t>
            </a:r>
          </a:p>
          <a:p>
            <a:pPr algn="l"/>
            <a:endParaRPr lang="sv-SE" dirty="0"/>
          </a:p>
        </p:txBody>
      </p:sp>
    </p:spTree>
    <p:extLst>
      <p:ext uri="{BB962C8B-B14F-4D97-AF65-F5344CB8AC3E}">
        <p14:creationId xmlns:p14="http://schemas.microsoft.com/office/powerpoint/2010/main" val="161291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19</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19</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0" y="3775076"/>
            <a:ext cx="121920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pPr>
            <a:r>
              <a:rPr lang="sv-SE" sz="3200" b="1" kern="0" spc="300" dirty="0"/>
              <a:t>Sammanfattande slutsatser</a:t>
            </a:r>
          </a:p>
        </p:txBody>
      </p:sp>
      <p:sp>
        <p:nvSpPr>
          <p:cNvPr id="7" name="Platshållare för bildnummer 6">
            <a:extLst>
              <a:ext uri="{FF2B5EF4-FFF2-40B4-BE49-F238E27FC236}">
                <a16:creationId xmlns:a16="http://schemas.microsoft.com/office/drawing/2014/main" id="{AB516C58-CC73-4C4B-8369-17A78928FA95}"/>
              </a:ext>
            </a:extLst>
          </p:cNvPr>
          <p:cNvSpPr>
            <a:spLocks noGrp="1"/>
          </p:cNvSpPr>
          <p:nvPr>
            <p:ph type="sldNum" sz="quarter" idx="4"/>
          </p:nvPr>
        </p:nvSpPr>
        <p:spPr/>
        <p:txBody>
          <a:bodyPr/>
          <a:lstStyle/>
          <a:p>
            <a:fld id="{C1A088CD-CCDE-49E5-84E6-67161CD99BDA}" type="slidenum">
              <a:rPr lang="sv-SE" smtClean="0"/>
              <a:pPr/>
              <a:t>19</a:t>
            </a:fld>
            <a:endParaRPr lang="sv-SE" dirty="0"/>
          </a:p>
        </p:txBody>
      </p:sp>
      <p:sp>
        <p:nvSpPr>
          <p:cNvPr id="8" name="Platshållare för sidfot 7">
            <a:extLst>
              <a:ext uri="{FF2B5EF4-FFF2-40B4-BE49-F238E27FC236}">
                <a16:creationId xmlns:a16="http://schemas.microsoft.com/office/drawing/2014/main" id="{A6A5D68B-F25D-1B43-B772-686D2195F600}"/>
              </a:ext>
            </a:extLst>
          </p:cNvPr>
          <p:cNvSpPr>
            <a:spLocks noGrp="1"/>
          </p:cNvSpPr>
          <p:nvPr>
            <p:ph type="ftr" sz="quarter" idx="3"/>
          </p:nvPr>
        </p:nvSpPr>
        <p:spPr/>
        <p:txBody>
          <a:bodyPr/>
          <a:lstStyle/>
          <a:p>
            <a:r>
              <a:rPr lang="sv-SE" dirty="0"/>
              <a:t>Hälso- och sjukvårdsförvaltningen</a:t>
            </a:r>
          </a:p>
        </p:txBody>
      </p:sp>
      <p:pic>
        <p:nvPicPr>
          <p:cNvPr id="18" name="Bildobjekt 17">
            <a:extLst>
              <a:ext uri="{FF2B5EF4-FFF2-40B4-BE49-F238E27FC236}">
                <a16:creationId xmlns:a16="http://schemas.microsoft.com/office/drawing/2014/main" id="{B17B90A5-8049-6348-A314-F012E691E5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312625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13540" y="1845285"/>
            <a:ext cx="9364060" cy="472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INNEHÅLL</a:t>
            </a:r>
          </a:p>
          <a:p>
            <a:pPr algn="l"/>
            <a:endParaRPr lang="sv-SE" sz="1400" kern="0" dirty="0">
              <a:latin typeface="+mn-lt"/>
            </a:endParaRPr>
          </a:p>
          <a:p>
            <a:pPr algn="l"/>
            <a:r>
              <a:rPr lang="sv-SE" sz="1400" kern="0" dirty="0">
                <a:latin typeface="+mn-lt"/>
              </a:rPr>
              <a:t>Om långtidsutredningen</a:t>
            </a:r>
          </a:p>
          <a:p>
            <a:pPr marL="285750" indent="-285750" algn="l">
              <a:buFont typeface="Arial" panose="020B0604020202020204" pitchFamily="34" charset="0"/>
              <a:buChar char="•"/>
            </a:pPr>
            <a:r>
              <a:rPr lang="sv-SE" sz="1400" kern="0" dirty="0">
                <a:solidFill>
                  <a:schemeClr val="tx1"/>
                </a:solidFill>
                <a:latin typeface="+mn-lt"/>
              </a:rPr>
              <a:t>Utredningens uppdrag </a:t>
            </a:r>
            <a:endParaRPr lang="sv-SE" sz="1400" kern="0" dirty="0">
              <a:latin typeface="+mn-lt"/>
            </a:endParaRPr>
          </a:p>
          <a:p>
            <a:pPr marL="285750" indent="-285750" algn="l">
              <a:buFont typeface="Arial" panose="020B0604020202020204" pitchFamily="34" charset="0"/>
              <a:buChar char="•"/>
            </a:pPr>
            <a:r>
              <a:rPr lang="sv-SE" sz="1400" kern="0" dirty="0">
                <a:latin typeface="+mn-lt"/>
              </a:rPr>
              <a:t>N</a:t>
            </a:r>
            <a:r>
              <a:rPr lang="sv-SE" sz="1400" kern="0" dirty="0">
                <a:solidFill>
                  <a:schemeClr val="tx1"/>
                </a:solidFill>
                <a:latin typeface="+mn-lt"/>
              </a:rPr>
              <a:t>ågra centrala perspektiv </a:t>
            </a:r>
          </a:p>
          <a:p>
            <a:pPr marL="285750" indent="-285750" algn="l">
              <a:buFont typeface="Arial" panose="020B0604020202020204" pitchFamily="34" charset="0"/>
              <a:buChar char="•"/>
            </a:pPr>
            <a:r>
              <a:rPr lang="sv-SE" sz="1400" kern="0" dirty="0">
                <a:latin typeface="+mn-lt"/>
              </a:rPr>
              <a:t>Metodik: från framtidsscenario till vårdscenario</a:t>
            </a:r>
            <a:endParaRPr lang="sv-SE" sz="1400" kern="0" dirty="0">
              <a:solidFill>
                <a:schemeClr val="tx1"/>
              </a:solidFill>
              <a:latin typeface="+mn-lt"/>
            </a:endParaRPr>
          </a:p>
          <a:p>
            <a:pPr algn="l"/>
            <a:endParaRPr lang="sv-SE" sz="800" kern="0" dirty="0">
              <a:latin typeface="+mn-lt"/>
            </a:endParaRPr>
          </a:p>
          <a:p>
            <a:pPr algn="l"/>
            <a:r>
              <a:rPr lang="sv-SE" sz="1400" kern="0" dirty="0">
                <a:latin typeface="+mn-lt"/>
              </a:rPr>
              <a:t>Perspektivrapport: Kompetensförsörjning</a:t>
            </a:r>
            <a:endParaRPr lang="sv-SE" sz="1400" kern="0" dirty="0">
              <a:solidFill>
                <a:schemeClr val="tx1"/>
              </a:solidFill>
              <a:latin typeface="+mn-lt"/>
              <a:ea typeface="+mj-ea"/>
              <a:cs typeface="+mj-cs"/>
            </a:endParaRPr>
          </a:p>
          <a:p>
            <a:pPr marL="303213" lvl="1" indent="-285750">
              <a:buFont typeface="Arial" panose="020B0604020202020204" pitchFamily="34" charset="0"/>
              <a:buChar char="•"/>
            </a:pPr>
            <a:r>
              <a:rPr lang="sv-SE" sz="1400" kern="0" dirty="0">
                <a:solidFill>
                  <a:schemeClr val="tx1"/>
                </a:solidFill>
                <a:latin typeface="+mn-lt"/>
                <a:ea typeface="+mj-ea"/>
                <a:cs typeface="+mj-cs"/>
              </a:rPr>
              <a:t>Sammanfattning</a:t>
            </a:r>
            <a:endParaRPr lang="sv-SE" sz="1400" kern="0" dirty="0">
              <a:solidFill>
                <a:schemeClr val="tx1"/>
              </a:solidFill>
              <a:latin typeface="+mn-lt"/>
            </a:endParaRPr>
          </a:p>
          <a:p>
            <a:pPr marL="303213" lvl="1" indent="-285750">
              <a:buFont typeface="Arial" panose="020B0604020202020204" pitchFamily="34" charset="0"/>
              <a:buChar char="•"/>
            </a:pPr>
            <a:r>
              <a:rPr lang="sv-SE" sz="1400" kern="0" dirty="0">
                <a:solidFill>
                  <a:schemeClr val="tx1"/>
                </a:solidFill>
                <a:latin typeface="+mn-lt"/>
              </a:rPr>
              <a:t>Nuläge och utveckling – regionalt och nationellt</a:t>
            </a:r>
          </a:p>
          <a:p>
            <a:pPr marL="303213" lvl="1" indent="-285750">
              <a:buFont typeface="Arial" panose="020B0604020202020204" pitchFamily="34" charset="0"/>
              <a:buChar char="•"/>
            </a:pPr>
            <a:r>
              <a:rPr lang="sv-SE" sz="1400" kern="0" dirty="0">
                <a:solidFill>
                  <a:schemeClr val="tx1"/>
                </a:solidFill>
              </a:rPr>
              <a:t>Nuläge och utveckling – internationellt</a:t>
            </a:r>
          </a:p>
          <a:p>
            <a:pPr marL="303213" lvl="1" indent="-285750">
              <a:buFont typeface="Arial" panose="020B0604020202020204" pitchFamily="34" charset="0"/>
              <a:buChar char="•"/>
            </a:pPr>
            <a:r>
              <a:rPr lang="sv-SE" sz="1400" kern="0" dirty="0">
                <a:solidFill>
                  <a:schemeClr val="tx1"/>
                </a:solidFill>
                <a:latin typeface="+mn-lt"/>
              </a:rPr>
              <a:t>Faktorer som påverkar kompetensförsörjningen </a:t>
            </a:r>
          </a:p>
          <a:p>
            <a:pPr marL="303213" lvl="1" indent="-285750">
              <a:buFont typeface="Arial" panose="020B0604020202020204" pitchFamily="34" charset="0"/>
              <a:buChar char="•"/>
            </a:pPr>
            <a:r>
              <a:rPr lang="sv-SE" sz="1400" kern="0" dirty="0">
                <a:solidFill>
                  <a:schemeClr val="tx1"/>
                </a:solidFill>
                <a:latin typeface="+mn-lt"/>
              </a:rPr>
              <a:t>Kompetensbehov för hög medicinsk-, </a:t>
            </a:r>
            <a:r>
              <a:rPr lang="sv-SE" sz="1400" kern="0" dirty="0">
                <a:solidFill>
                  <a:schemeClr val="tx1"/>
                </a:solidFill>
              </a:rPr>
              <a:t>teknisk- och </a:t>
            </a:r>
            <a:br>
              <a:rPr lang="sv-SE" sz="1400" kern="0" dirty="0">
                <a:solidFill>
                  <a:schemeClr val="tx1"/>
                </a:solidFill>
              </a:rPr>
            </a:br>
            <a:r>
              <a:rPr lang="sv-SE" sz="1400" kern="0" dirty="0">
                <a:solidFill>
                  <a:schemeClr val="tx1"/>
                </a:solidFill>
              </a:rPr>
              <a:t>flödeskvalitet och hållbarhet</a:t>
            </a:r>
          </a:p>
          <a:p>
            <a:pPr marL="303213" lvl="1" indent="-285750">
              <a:buFont typeface="Arial" panose="020B0604020202020204" pitchFamily="34" charset="0"/>
              <a:buChar char="•"/>
            </a:pPr>
            <a:r>
              <a:rPr lang="sv-SE" sz="1400" kern="0" dirty="0">
                <a:solidFill>
                  <a:schemeClr val="tx1"/>
                </a:solidFill>
                <a:latin typeface="+mn-lt"/>
              </a:rPr>
              <a:t>Lagstrukturen kring patienten</a:t>
            </a:r>
          </a:p>
          <a:p>
            <a:pPr marL="303213" lvl="1" indent="-285750">
              <a:buFont typeface="Arial" panose="020B0604020202020204" pitchFamily="34" charset="0"/>
              <a:buChar char="•"/>
            </a:pPr>
            <a:r>
              <a:rPr lang="sv-SE" sz="1400" kern="0" dirty="0">
                <a:solidFill>
                  <a:schemeClr val="tx1"/>
                </a:solidFill>
                <a:latin typeface="+mn-lt"/>
              </a:rPr>
              <a:t>Systemtänk kring forskning och utbildning</a:t>
            </a:r>
          </a:p>
          <a:p>
            <a:pPr marL="303213" lvl="1" indent="-285750">
              <a:buFont typeface="Arial" panose="020B0604020202020204" pitchFamily="34" charset="0"/>
              <a:buChar char="•"/>
            </a:pPr>
            <a:r>
              <a:rPr lang="sv-SE" sz="1400" kern="0" dirty="0">
                <a:solidFill>
                  <a:schemeClr val="tx1"/>
                </a:solidFill>
                <a:latin typeface="+mn-lt"/>
              </a:rPr>
              <a:t>Värderingar och förändringsbenägenhet hos </a:t>
            </a:r>
            <a:br>
              <a:rPr lang="sv-SE" sz="1400" kern="0" dirty="0">
                <a:solidFill>
                  <a:schemeClr val="tx1"/>
                </a:solidFill>
                <a:latin typeface="+mn-lt"/>
              </a:rPr>
            </a:br>
            <a:r>
              <a:rPr lang="sv-SE" sz="1400" kern="0" dirty="0">
                <a:solidFill>
                  <a:schemeClr val="tx1"/>
                </a:solidFill>
                <a:latin typeface="+mn-lt"/>
              </a:rPr>
              <a:t>medarbetare</a:t>
            </a:r>
          </a:p>
          <a:p>
            <a:pPr marL="303213" lvl="1" indent="-285750">
              <a:buFont typeface="Arial" panose="020B0604020202020204" pitchFamily="34" charset="0"/>
              <a:buChar char="•"/>
            </a:pPr>
            <a:r>
              <a:rPr lang="sv-SE" sz="1400" kern="0" dirty="0">
                <a:solidFill>
                  <a:schemeClr val="tx1"/>
                </a:solidFill>
                <a:latin typeface="+mn-lt"/>
              </a:rPr>
              <a:t>Tre framtidsbilder</a:t>
            </a:r>
          </a:p>
          <a:p>
            <a:pPr marL="303213" lvl="1" indent="-285750">
              <a:buFont typeface="Arial" panose="020B0604020202020204" pitchFamily="34" charset="0"/>
              <a:buChar char="•"/>
            </a:pPr>
            <a:r>
              <a:rPr lang="sv-SE" sz="1400" kern="0" dirty="0">
                <a:solidFill>
                  <a:schemeClr val="tx1"/>
                </a:solidFill>
                <a:latin typeface="+mn-lt"/>
              </a:rPr>
              <a:t>Sammanfattande slutsatser</a:t>
            </a: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093535BD-58C0-1248-8B7E-BFAE510B3E55}"/>
              </a:ext>
            </a:extLst>
          </p:cNvPr>
          <p:cNvSpPr>
            <a:spLocks noGrp="1"/>
          </p:cNvSpPr>
          <p:nvPr>
            <p:ph type="sldNum" sz="quarter" idx="4"/>
          </p:nvPr>
        </p:nvSpPr>
        <p:spPr/>
        <p:txBody>
          <a:bodyPr/>
          <a:lstStyle/>
          <a:p>
            <a:fld id="{C1A088CD-CCDE-49E5-84E6-67161CD99BDA}" type="slidenum">
              <a:rPr lang="sv-SE" smtClean="0"/>
              <a:pPr/>
              <a:t>2</a:t>
            </a:fld>
            <a:endParaRPr lang="sv-SE" dirty="0"/>
          </a:p>
        </p:txBody>
      </p:sp>
      <p:sp>
        <p:nvSpPr>
          <p:cNvPr id="8" name="Platshållare för sidfot 7">
            <a:extLst>
              <a:ext uri="{FF2B5EF4-FFF2-40B4-BE49-F238E27FC236}">
                <a16:creationId xmlns:a16="http://schemas.microsoft.com/office/drawing/2014/main" id="{C246FCD5-571D-5D4F-8419-9144056167B9}"/>
              </a:ext>
            </a:extLst>
          </p:cNvPr>
          <p:cNvSpPr>
            <a:spLocks noGrp="1"/>
          </p:cNvSpPr>
          <p:nvPr>
            <p:ph type="ftr" sz="quarter" idx="3"/>
          </p:nvPr>
        </p:nvSpPr>
        <p:spPr/>
        <p:txBody>
          <a:bodyPr/>
          <a:lstStyle/>
          <a:p>
            <a:r>
              <a:rPr lang="sv-SE" dirty="0"/>
              <a:t>Hälso- och sjukvårdsförvaltningen</a:t>
            </a:r>
          </a:p>
        </p:txBody>
      </p:sp>
      <p:pic>
        <p:nvPicPr>
          <p:cNvPr id="19" name="Bildobjekt 18">
            <a:extLst>
              <a:ext uri="{FF2B5EF4-FFF2-40B4-BE49-F238E27FC236}">
                <a16:creationId xmlns:a16="http://schemas.microsoft.com/office/drawing/2014/main" id="{8EEFF3D5-9CA9-9B49-8410-B1770917C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7623" y="949234"/>
            <a:ext cx="4854377" cy="5962190"/>
          </a:xfrm>
          <a:prstGeom prst="rect">
            <a:avLst/>
          </a:prstGeom>
        </p:spPr>
      </p:pic>
      <p:pic>
        <p:nvPicPr>
          <p:cNvPr id="22" name="Bildobjekt 21">
            <a:extLst>
              <a:ext uri="{FF2B5EF4-FFF2-40B4-BE49-F238E27FC236}">
                <a16:creationId xmlns:a16="http://schemas.microsoft.com/office/drawing/2014/main" id="{C95F6EA2-DB74-AD4F-8F57-BC7FC5F5A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2860672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20</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110836"/>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20</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1" name="Title 6">
            <a:extLst>
              <a:ext uri="{FF2B5EF4-FFF2-40B4-BE49-F238E27FC236}">
                <a16:creationId xmlns:a16="http://schemas.microsoft.com/office/drawing/2014/main" id="{84507F60-DED7-274D-AA71-EABFFD7905E7}"/>
              </a:ext>
            </a:extLst>
          </p:cNvPr>
          <p:cNvSpPr txBox="1">
            <a:spLocks/>
          </p:cNvSpPr>
          <p:nvPr/>
        </p:nvSpPr>
        <p:spPr bwMode="auto">
          <a:xfrm>
            <a:off x="1970690" y="1546461"/>
            <a:ext cx="9164851" cy="57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SAMMANFATTANDE SLUTSATSER</a:t>
            </a:r>
          </a:p>
          <a:p>
            <a:pPr algn="l">
              <a:lnSpc>
                <a:spcPct val="90000"/>
              </a:lnSpc>
            </a:pPr>
            <a:endParaRPr lang="sv-SE" sz="1800" kern="0" spc="300" dirty="0"/>
          </a:p>
          <a:p>
            <a:pPr marL="457200" indent="-457200" algn="l">
              <a:spcAft>
                <a:spcPts val="800"/>
              </a:spcAft>
              <a:buFont typeface="Arial" panose="020B0604020202020204" pitchFamily="34" charset="0"/>
              <a:buChar char="•"/>
            </a:pPr>
            <a:endParaRPr lang="sv-SE" sz="1800" kern="0" dirty="0">
              <a:solidFill>
                <a:schemeClr val="tx1"/>
              </a:solidFill>
              <a:latin typeface="+mn-lt"/>
            </a:endParaRPr>
          </a:p>
          <a:p>
            <a:pPr algn="l">
              <a:lnSpc>
                <a:spcPct val="90000"/>
              </a:lnSpc>
            </a:pPr>
            <a:endParaRPr lang="sv-SE" sz="3200" kern="0" spc="300" dirty="0"/>
          </a:p>
        </p:txBody>
      </p:sp>
      <p:sp>
        <p:nvSpPr>
          <p:cNvPr id="6" name="Platshållare för bildnummer 5">
            <a:extLst>
              <a:ext uri="{FF2B5EF4-FFF2-40B4-BE49-F238E27FC236}">
                <a16:creationId xmlns:a16="http://schemas.microsoft.com/office/drawing/2014/main" id="{D9B6BBF9-C12F-7144-9E53-BCD068B23004}"/>
              </a:ext>
            </a:extLst>
          </p:cNvPr>
          <p:cNvSpPr>
            <a:spLocks noGrp="1"/>
          </p:cNvSpPr>
          <p:nvPr>
            <p:ph type="sldNum" sz="quarter" idx="4"/>
          </p:nvPr>
        </p:nvSpPr>
        <p:spPr/>
        <p:txBody>
          <a:bodyPr/>
          <a:lstStyle/>
          <a:p>
            <a:fld id="{C1A088CD-CCDE-49E5-84E6-67161CD99BDA}" type="slidenum">
              <a:rPr lang="sv-SE" smtClean="0"/>
              <a:pPr/>
              <a:t>20</a:t>
            </a:fld>
            <a:endParaRPr lang="sv-SE" dirty="0"/>
          </a:p>
        </p:txBody>
      </p:sp>
      <p:sp>
        <p:nvSpPr>
          <p:cNvPr id="7" name="Platshållare för sidfot 6">
            <a:extLst>
              <a:ext uri="{FF2B5EF4-FFF2-40B4-BE49-F238E27FC236}">
                <a16:creationId xmlns:a16="http://schemas.microsoft.com/office/drawing/2014/main" id="{FD2EC1B0-F592-7D41-B5FB-B59E0368E86E}"/>
              </a:ext>
            </a:extLst>
          </p:cNvPr>
          <p:cNvSpPr>
            <a:spLocks noGrp="1"/>
          </p:cNvSpPr>
          <p:nvPr>
            <p:ph type="ftr" sz="quarter" idx="3"/>
          </p:nvPr>
        </p:nvSpPr>
        <p:spPr/>
        <p:txBody>
          <a:bodyPr/>
          <a:lstStyle/>
          <a:p>
            <a:r>
              <a:rPr lang="sv-SE" dirty="0"/>
              <a:t>Hälso- och sjukvårdsförvaltningen</a:t>
            </a:r>
          </a:p>
        </p:txBody>
      </p:sp>
      <p:sp>
        <p:nvSpPr>
          <p:cNvPr id="4" name="textruta 3">
            <a:extLst>
              <a:ext uri="{FF2B5EF4-FFF2-40B4-BE49-F238E27FC236}">
                <a16:creationId xmlns:a16="http://schemas.microsoft.com/office/drawing/2014/main" id="{AA3E5697-DC23-CE42-90A3-62552FE74A1E}"/>
              </a:ext>
            </a:extLst>
          </p:cNvPr>
          <p:cNvSpPr txBox="1"/>
          <p:nvPr/>
        </p:nvSpPr>
        <p:spPr>
          <a:xfrm>
            <a:off x="1970690" y="2087533"/>
            <a:ext cx="9002110" cy="4532832"/>
          </a:xfrm>
          <a:prstGeom prst="rect">
            <a:avLst/>
          </a:prstGeom>
          <a:noFill/>
        </p:spPr>
        <p:txBody>
          <a:bodyPr wrap="square" rtlCol="0">
            <a:noAutofit/>
          </a:bodyPr>
          <a:lstStyle/>
          <a:p>
            <a:pPr marL="457200" lvl="0" indent="-457200" algn="l">
              <a:buFont typeface="+mj-lt"/>
              <a:buAutoNum type="arabicPeriod"/>
            </a:pPr>
            <a:r>
              <a:rPr lang="sv-SE" sz="1400" b="1" dirty="0"/>
              <a:t>Det kommer troligtvis att bli brist på de flesta </a:t>
            </a:r>
            <a:r>
              <a:rPr lang="sv-SE" sz="1400" dirty="0"/>
              <a:t>av dagens vårdprofessioner utifrån bedömning av ett antal myndigheter. </a:t>
            </a:r>
          </a:p>
          <a:p>
            <a:pPr marL="457200" lvl="0" indent="-457200" algn="l">
              <a:buFont typeface="+mj-lt"/>
              <a:buAutoNum type="arabicPeriod"/>
            </a:pPr>
            <a:r>
              <a:rPr lang="sv-SE" sz="1400" b="1" dirty="0"/>
              <a:t>Faktorer som påverkar kompetensförsörjningen</a:t>
            </a:r>
            <a:r>
              <a:rPr lang="sv-SE" sz="1400" dirty="0"/>
              <a:t>: är framtida medarbetares värderingar, utvecklingen av medicin och teknik, dimensionering av vårdstrukturen, arbetsmarknaden och utbildning för nya professioner samt kunskapsstyrning med BigData.</a:t>
            </a:r>
          </a:p>
          <a:p>
            <a:pPr marL="457200" lvl="0" indent="-457200" algn="l">
              <a:buFont typeface="+mj-lt"/>
              <a:buAutoNum type="arabicPeriod"/>
            </a:pPr>
            <a:r>
              <a:rPr lang="sv-SE" sz="1400" b="1" dirty="0"/>
              <a:t>Samarbetet mellan olika kompetenser </a:t>
            </a:r>
            <a:r>
              <a:rPr lang="sv-SE" sz="1400" dirty="0"/>
              <a:t>i ett välfungerande lag blir viktigare än enskilda professioners insatser.</a:t>
            </a:r>
          </a:p>
          <a:p>
            <a:pPr marL="457200" lvl="0" indent="-457200" algn="l">
              <a:buFont typeface="+mj-lt"/>
              <a:buAutoNum type="arabicPeriod"/>
            </a:pPr>
            <a:r>
              <a:rPr lang="sv-SE" sz="1400" b="1" dirty="0"/>
              <a:t>Det kommer att behövas kompetens hos vårdens professioner att bedriva sjukvård i patientens hem</a:t>
            </a:r>
            <a:r>
              <a:rPr lang="sv-SE" sz="1400" dirty="0"/>
              <a:t>.</a:t>
            </a:r>
          </a:p>
          <a:p>
            <a:pPr marL="457200" lvl="0" indent="-457200" algn="l">
              <a:buFont typeface="+mj-lt"/>
              <a:buAutoNum type="arabicPeriod"/>
            </a:pPr>
            <a:r>
              <a:rPr lang="sv-SE" sz="1400" b="1" dirty="0"/>
              <a:t>Primärvårdens kompetenser </a:t>
            </a:r>
            <a:r>
              <a:rPr lang="sv-SE" sz="1400" dirty="0"/>
              <a:t>kommer att behövas i större utsträckning.</a:t>
            </a:r>
          </a:p>
          <a:p>
            <a:pPr marL="457200" lvl="0" indent="-457200" algn="l">
              <a:buFont typeface="+mj-lt"/>
              <a:buAutoNum type="arabicPeriod"/>
            </a:pPr>
            <a:r>
              <a:rPr lang="sv-SE" sz="1400" b="1" dirty="0"/>
              <a:t>Kompetenser för förebyggande, hälsofrämjande och rehabiliterande </a:t>
            </a:r>
            <a:r>
              <a:rPr lang="sv-SE" sz="1400" dirty="0"/>
              <a:t>vård kommer vara viktig.</a:t>
            </a:r>
          </a:p>
          <a:p>
            <a:pPr marL="457200" lvl="0" indent="-457200" algn="l">
              <a:buFont typeface="+mj-lt"/>
              <a:buAutoNum type="arabicPeriod"/>
            </a:pPr>
            <a:r>
              <a:rPr lang="sv-SE" sz="1400" b="1" dirty="0"/>
              <a:t>Det kommer att behövas tekniska professioner </a:t>
            </a:r>
            <a:r>
              <a:rPr lang="sv-SE" sz="1400" dirty="0"/>
              <a:t>och ny teknik kommer att förändra kompetenskraven generellt.</a:t>
            </a:r>
          </a:p>
          <a:p>
            <a:pPr marL="457200" lvl="0" indent="-457200" algn="l">
              <a:buFont typeface="+mj-lt"/>
              <a:buAutoNum type="arabicPeriod"/>
            </a:pPr>
            <a:r>
              <a:rPr lang="sv-SE" sz="1400" b="1" dirty="0"/>
              <a:t>Det kommer att behövas kompetens inom logistik och koordinering.</a:t>
            </a:r>
          </a:p>
          <a:p>
            <a:pPr marL="457200" lvl="0" indent="-457200" algn="l">
              <a:buFont typeface="+mj-lt"/>
              <a:buAutoNum type="arabicPeriod"/>
            </a:pPr>
            <a:r>
              <a:rPr lang="sv-SE" sz="1400" b="1" dirty="0"/>
              <a:t>Alla kommer att behöva ha kompetens i att bedriva hållbar vård </a:t>
            </a:r>
            <a:r>
              <a:rPr lang="sv-SE" sz="1400" dirty="0"/>
              <a:t>som ger liten negativ miljöpåverkan.</a:t>
            </a:r>
          </a:p>
          <a:p>
            <a:pPr algn="l"/>
            <a:endParaRPr lang="sv-SE" sz="1400" dirty="0"/>
          </a:p>
          <a:p>
            <a:pPr marL="0" indent="0">
              <a:buNone/>
            </a:pPr>
            <a:endParaRPr lang="sv-SE" sz="1100" dirty="0"/>
          </a:p>
        </p:txBody>
      </p:sp>
      <p:pic>
        <p:nvPicPr>
          <p:cNvPr id="19" name="Bildobjekt 18">
            <a:extLst>
              <a:ext uri="{FF2B5EF4-FFF2-40B4-BE49-F238E27FC236}">
                <a16:creationId xmlns:a16="http://schemas.microsoft.com/office/drawing/2014/main" id="{390FFAE3-70E9-C34D-97F6-A3CD0CE34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41378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3</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3</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28675"/>
            <a:ext cx="7032172" cy="457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UTREDNINGENS UPPDRAG</a:t>
            </a:r>
          </a:p>
          <a:p>
            <a:pPr algn="l">
              <a:lnSpc>
                <a:spcPct val="90000"/>
              </a:lnSpc>
            </a:pPr>
            <a:endParaRPr lang="sv-SE" sz="1800" kern="0" spc="300" dirty="0"/>
          </a:p>
          <a:p>
            <a:pPr marL="457200" indent="-457200" algn="l">
              <a:lnSpc>
                <a:spcPct val="90000"/>
              </a:lnSpc>
              <a:buFont typeface="Arial" panose="020B0604020202020204" pitchFamily="34" charset="0"/>
              <a:buChar char="•"/>
            </a:pPr>
            <a:r>
              <a:rPr lang="sv-SE" sz="1600" kern="0" dirty="0">
                <a:latin typeface="+mn-lt"/>
              </a:rPr>
              <a:t>Beskriva, analysera och presentera utmaningar och möjliga lösningar inför 2040</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Ta fram underlag för beslut som säkerställer en långsiktig och hållbar planering för invånarnas framtida behov av hälso- och sjukvård</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Rapportera till parlamentarisk politikergrupp</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Ha ett tydligt framtidsfokus</a:t>
            </a:r>
          </a:p>
          <a:p>
            <a:pPr algn="l">
              <a:lnSpc>
                <a:spcPct val="90000"/>
              </a:lnSpc>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 om centrala perspektiv på hälso- och sjukvården tas fram löpande</a:t>
            </a:r>
          </a:p>
          <a:p>
            <a:pPr marL="457200" indent="-457200" algn="l">
              <a:lnSpc>
                <a:spcPct val="90000"/>
              </a:lnSpc>
              <a:buFont typeface="Arial" panose="020B0604020202020204" pitchFamily="34" charset="0"/>
              <a:buChar char="•"/>
            </a:pPr>
            <a:endParaRPr lang="sv-SE" sz="1600" kern="0" dirty="0">
              <a:latin typeface="+mn-lt"/>
            </a:endParaRPr>
          </a:p>
          <a:p>
            <a:pPr marL="457200" indent="-457200" algn="l">
              <a:lnSpc>
                <a:spcPct val="90000"/>
              </a:lnSpc>
              <a:buFont typeface="Arial" panose="020B0604020202020204" pitchFamily="34" charset="0"/>
              <a:buChar char="•"/>
            </a:pPr>
            <a:r>
              <a:rPr lang="sv-SE" sz="1600" kern="0" dirty="0">
                <a:latin typeface="+mn-lt"/>
              </a:rPr>
              <a:t>Delrapporterna bildar underlag för en samlad slutrapport som beräknas vara klar 2022</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 name="Platshållare för bildnummer 4">
            <a:extLst>
              <a:ext uri="{FF2B5EF4-FFF2-40B4-BE49-F238E27FC236}">
                <a16:creationId xmlns:a16="http://schemas.microsoft.com/office/drawing/2014/main" id="{0365EB7B-B066-014F-B8F2-BD95DBAE4DF9}"/>
              </a:ext>
            </a:extLst>
          </p:cNvPr>
          <p:cNvSpPr>
            <a:spLocks noGrp="1"/>
          </p:cNvSpPr>
          <p:nvPr>
            <p:ph type="sldNum" sz="quarter" idx="4"/>
          </p:nvPr>
        </p:nvSpPr>
        <p:spPr/>
        <p:txBody>
          <a:bodyPr/>
          <a:lstStyle/>
          <a:p>
            <a:fld id="{C1A088CD-CCDE-49E5-84E6-67161CD99BDA}" type="slidenum">
              <a:rPr lang="sv-SE" smtClean="0"/>
              <a:pPr/>
              <a:t>3</a:t>
            </a:fld>
            <a:endParaRPr lang="sv-SE" dirty="0"/>
          </a:p>
        </p:txBody>
      </p:sp>
      <p:sp>
        <p:nvSpPr>
          <p:cNvPr id="7" name="Platshållare för sidfot 6">
            <a:extLst>
              <a:ext uri="{FF2B5EF4-FFF2-40B4-BE49-F238E27FC236}">
                <a16:creationId xmlns:a16="http://schemas.microsoft.com/office/drawing/2014/main" id="{1B3319CC-0473-EA41-A6B8-2FFDE74C32E2}"/>
              </a:ext>
            </a:extLst>
          </p:cNvPr>
          <p:cNvSpPr>
            <a:spLocks noGrp="1"/>
          </p:cNvSpPr>
          <p:nvPr>
            <p:ph type="ftr" sz="quarter" idx="3"/>
          </p:nvPr>
        </p:nvSpPr>
        <p:spPr/>
        <p:txBody>
          <a:bodyPr/>
          <a:lstStyle/>
          <a:p>
            <a:r>
              <a:rPr lang="sv-SE" dirty="0"/>
              <a:t>Hälso- och sjukvårdsförvaltningen</a:t>
            </a:r>
          </a:p>
        </p:txBody>
      </p:sp>
      <p:pic>
        <p:nvPicPr>
          <p:cNvPr id="20" name="Bildobjekt 19">
            <a:extLst>
              <a:ext uri="{FF2B5EF4-FFF2-40B4-BE49-F238E27FC236}">
                <a16:creationId xmlns:a16="http://schemas.microsoft.com/office/drawing/2014/main" id="{BD3A1BEF-EB5A-0F44-BF4C-6D1F8689C2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161702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4</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4</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2" name="Rubrik 1">
            <a:extLst>
              <a:ext uri="{FF2B5EF4-FFF2-40B4-BE49-F238E27FC236}">
                <a16:creationId xmlns:a16="http://schemas.microsoft.com/office/drawing/2014/main" id="{C0DF8260-4BE7-4F12-889B-3CCEFDA1AF81}"/>
              </a:ext>
            </a:extLst>
          </p:cNvPr>
          <p:cNvSpPr>
            <a:spLocks noGrp="1"/>
          </p:cNvSpPr>
          <p:nvPr>
            <p:ph type="ctrTitle"/>
          </p:nvPr>
        </p:nvSpPr>
        <p:spPr>
          <a:xfrm>
            <a:off x="914400" y="3965893"/>
            <a:ext cx="10363200" cy="788101"/>
          </a:xfrm>
        </p:spPr>
        <p:txBody>
          <a:bodyPr/>
          <a:lstStyle/>
          <a:p>
            <a:r>
              <a:rPr lang="sv-SE" sz="4400" b="1" spc="200" dirty="0">
                <a:solidFill>
                  <a:schemeClr val="bg1"/>
                </a:solidFill>
              </a:rPr>
              <a:t>KUNSKAPSSTYRNING</a:t>
            </a:r>
          </a:p>
        </p:txBody>
      </p:sp>
      <p:sp>
        <p:nvSpPr>
          <p:cNvPr id="7" name="Platshållare för bildnummer 6">
            <a:extLst>
              <a:ext uri="{FF2B5EF4-FFF2-40B4-BE49-F238E27FC236}">
                <a16:creationId xmlns:a16="http://schemas.microsoft.com/office/drawing/2014/main" id="{68ACA961-49EE-EB45-A92C-9CDF0CE9B9CC}"/>
              </a:ext>
            </a:extLst>
          </p:cNvPr>
          <p:cNvSpPr>
            <a:spLocks noGrp="1"/>
          </p:cNvSpPr>
          <p:nvPr>
            <p:ph type="sldNum" sz="quarter" idx="4"/>
          </p:nvPr>
        </p:nvSpPr>
        <p:spPr/>
        <p:txBody>
          <a:bodyPr/>
          <a:lstStyle/>
          <a:p>
            <a:fld id="{C1A088CD-CCDE-49E5-84E6-67161CD99BDA}" type="slidenum">
              <a:rPr lang="sv-SE" smtClean="0"/>
              <a:pPr/>
              <a:t>4</a:t>
            </a:fld>
            <a:endParaRPr lang="sv-SE" dirty="0"/>
          </a:p>
        </p:txBody>
      </p:sp>
      <p:sp>
        <p:nvSpPr>
          <p:cNvPr id="8" name="Platshållare för sidfot 7">
            <a:extLst>
              <a:ext uri="{FF2B5EF4-FFF2-40B4-BE49-F238E27FC236}">
                <a16:creationId xmlns:a16="http://schemas.microsoft.com/office/drawing/2014/main" id="{997EEE78-C437-3241-9357-23ABD97A59A7}"/>
              </a:ext>
            </a:extLst>
          </p:cNvPr>
          <p:cNvSpPr>
            <a:spLocks noGrp="1"/>
          </p:cNvSpPr>
          <p:nvPr>
            <p:ph type="ftr" sz="quarter" idx="3"/>
          </p:nvPr>
        </p:nvSpPr>
        <p:spPr/>
        <p:txBody>
          <a:bodyPr/>
          <a:lstStyle/>
          <a:p>
            <a:r>
              <a:rPr lang="sv-SE" dirty="0"/>
              <a:t>Hälso- och sjukvårdsförvaltningen</a:t>
            </a:r>
          </a:p>
        </p:txBody>
      </p:sp>
      <p:pic>
        <p:nvPicPr>
          <p:cNvPr id="43" name="Bildobjekt 42">
            <a:extLst>
              <a:ext uri="{FF2B5EF4-FFF2-40B4-BE49-F238E27FC236}">
                <a16:creationId xmlns:a16="http://schemas.microsoft.com/office/drawing/2014/main" id="{8ED0F2A4-0F29-2541-B35F-AE2BF4865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379" y="1237411"/>
            <a:ext cx="1797014" cy="2489950"/>
          </a:xfrm>
          <a:prstGeom prst="rect">
            <a:avLst/>
          </a:prstGeom>
          <a:ln>
            <a:noFill/>
          </a:ln>
          <a:effectLst>
            <a:outerShdw blurRad="190500" algn="tl" rotWithShape="0">
              <a:srgbClr val="000000">
                <a:alpha val="70000"/>
              </a:srgbClr>
            </a:outerShdw>
          </a:effectLst>
        </p:spPr>
      </p:pic>
      <p:pic>
        <p:nvPicPr>
          <p:cNvPr id="45" name="Bildobjekt 44">
            <a:extLst>
              <a:ext uri="{FF2B5EF4-FFF2-40B4-BE49-F238E27FC236}">
                <a16:creationId xmlns:a16="http://schemas.microsoft.com/office/drawing/2014/main" id="{43C38665-26E0-3443-AA56-D27EE2ED51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514" y="1537184"/>
            <a:ext cx="1804462" cy="2557506"/>
          </a:xfrm>
          <a:prstGeom prst="rect">
            <a:avLst/>
          </a:prstGeom>
          <a:ln>
            <a:noFill/>
          </a:ln>
          <a:effectLst>
            <a:outerShdw blurRad="190500" algn="tl" rotWithShape="0">
              <a:srgbClr val="000000">
                <a:alpha val="70000"/>
              </a:srgbClr>
            </a:outerShdw>
          </a:effectLst>
        </p:spPr>
      </p:pic>
      <p:pic>
        <p:nvPicPr>
          <p:cNvPr id="47" name="Bildobjekt 46">
            <a:extLst>
              <a:ext uri="{FF2B5EF4-FFF2-40B4-BE49-F238E27FC236}">
                <a16:creationId xmlns:a16="http://schemas.microsoft.com/office/drawing/2014/main" id="{228DD6E1-8A5D-7045-AE56-488E29CC2B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318" y="2116890"/>
            <a:ext cx="1804462" cy="2550810"/>
          </a:xfrm>
          <a:prstGeom prst="rect">
            <a:avLst/>
          </a:prstGeom>
          <a:ln>
            <a:noFill/>
          </a:ln>
          <a:effectLst>
            <a:outerShdw blurRad="190500" algn="tl" rotWithShape="0">
              <a:srgbClr val="000000">
                <a:alpha val="70000"/>
              </a:srgbClr>
            </a:outerShdw>
          </a:effectLst>
        </p:spPr>
      </p:pic>
      <p:pic>
        <p:nvPicPr>
          <p:cNvPr id="49" name="Bildobjekt 48">
            <a:extLst>
              <a:ext uri="{FF2B5EF4-FFF2-40B4-BE49-F238E27FC236}">
                <a16:creationId xmlns:a16="http://schemas.microsoft.com/office/drawing/2014/main" id="{A00EE0F6-5238-ED4D-94F6-FB45486AAD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4852" y="3391628"/>
            <a:ext cx="1804462" cy="2552144"/>
          </a:xfrm>
          <a:prstGeom prst="rect">
            <a:avLst/>
          </a:prstGeom>
          <a:ln>
            <a:noFill/>
          </a:ln>
          <a:effectLst>
            <a:outerShdw blurRad="190500" algn="tl" rotWithShape="0">
              <a:srgbClr val="000000">
                <a:alpha val="70000"/>
              </a:srgbClr>
            </a:outerShdw>
          </a:effectLst>
        </p:spPr>
      </p:pic>
      <p:sp>
        <p:nvSpPr>
          <p:cNvPr id="50" name="Title 6">
            <a:extLst>
              <a:ext uri="{FF2B5EF4-FFF2-40B4-BE49-F238E27FC236}">
                <a16:creationId xmlns:a16="http://schemas.microsoft.com/office/drawing/2014/main" id="{4E0D1167-2B66-884A-A647-73512C9C429B}"/>
              </a:ext>
            </a:extLst>
          </p:cNvPr>
          <p:cNvSpPr txBox="1">
            <a:spLocks/>
          </p:cNvSpPr>
          <p:nvPr/>
        </p:nvSpPr>
        <p:spPr bwMode="auto">
          <a:xfrm>
            <a:off x="2046890" y="1828675"/>
            <a:ext cx="4748048" cy="5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NÅGRA CENTRALA PERSPEKTIV</a:t>
            </a:r>
          </a:p>
          <a:p>
            <a:pPr algn="l">
              <a:lnSpc>
                <a:spcPct val="90000"/>
              </a:lnSpc>
            </a:pPr>
            <a:endParaRPr lang="sv-SE" sz="1800" kern="0" spc="30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51" name="Title 6">
            <a:extLst>
              <a:ext uri="{FF2B5EF4-FFF2-40B4-BE49-F238E27FC236}">
                <a16:creationId xmlns:a16="http://schemas.microsoft.com/office/drawing/2014/main" id="{F746522B-6C68-7040-9345-30816AEF9066}"/>
              </a:ext>
            </a:extLst>
          </p:cNvPr>
          <p:cNvSpPr txBox="1">
            <a:spLocks/>
          </p:cNvSpPr>
          <p:nvPr/>
        </p:nvSpPr>
        <p:spPr bwMode="auto">
          <a:xfrm>
            <a:off x="2065887" y="2216813"/>
            <a:ext cx="7467600" cy="447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marL="285750" indent="-285750" algn="l">
              <a:lnSpc>
                <a:spcPct val="200000"/>
              </a:lnSpc>
              <a:buFont typeface="Arial" panose="020B0604020202020204" pitchFamily="34" charset="0"/>
              <a:buChar char="•"/>
            </a:pPr>
            <a:r>
              <a:rPr lang="sv-SE" sz="1600" kern="0" dirty="0"/>
              <a:t>Invånarens och patientens behov</a:t>
            </a:r>
          </a:p>
          <a:p>
            <a:pPr marL="285750" indent="-285750" algn="l">
              <a:lnSpc>
                <a:spcPct val="200000"/>
              </a:lnSpc>
              <a:buFont typeface="Arial" panose="020B0604020202020204" pitchFamily="34" charset="0"/>
              <a:buChar char="•"/>
            </a:pPr>
            <a:r>
              <a:rPr lang="sv-SE" sz="1600" kern="0" dirty="0"/>
              <a:t>Kvalitet</a:t>
            </a:r>
          </a:p>
          <a:p>
            <a:pPr marL="285750" indent="-285750" algn="l">
              <a:lnSpc>
                <a:spcPct val="200000"/>
              </a:lnSpc>
              <a:buFont typeface="Arial" panose="020B0604020202020204" pitchFamily="34" charset="0"/>
              <a:buChar char="•"/>
            </a:pPr>
            <a:r>
              <a:rPr lang="sv-SE" sz="1600" kern="0" dirty="0"/>
              <a:t>Struktur</a:t>
            </a:r>
          </a:p>
          <a:p>
            <a:pPr marL="285750" indent="-285750" algn="l">
              <a:lnSpc>
                <a:spcPct val="200000"/>
              </a:lnSpc>
              <a:buFont typeface="Arial" panose="020B0604020202020204" pitchFamily="34" charset="0"/>
              <a:buChar char="•"/>
            </a:pPr>
            <a:r>
              <a:rPr lang="sv-SE" sz="1600" kern="0" dirty="0"/>
              <a:t>Verksamhetsutveckling och digitalisering</a:t>
            </a:r>
          </a:p>
          <a:p>
            <a:pPr marL="285750" indent="-285750" algn="l">
              <a:lnSpc>
                <a:spcPct val="200000"/>
              </a:lnSpc>
              <a:buFont typeface="Arial" panose="020B0604020202020204" pitchFamily="34" charset="0"/>
              <a:buChar char="•"/>
            </a:pPr>
            <a:r>
              <a:rPr lang="sv-SE" sz="1600" kern="0" dirty="0"/>
              <a:t>Kompetensförsörjning</a:t>
            </a:r>
          </a:p>
          <a:p>
            <a:pPr marL="285750" indent="-285750" algn="l">
              <a:lnSpc>
                <a:spcPct val="200000"/>
              </a:lnSpc>
              <a:buFont typeface="Arial" panose="020B0604020202020204" pitchFamily="34" charset="0"/>
              <a:buChar char="•"/>
            </a:pPr>
            <a:r>
              <a:rPr lang="sv-SE" sz="1600" kern="0" dirty="0"/>
              <a:t>Styrning</a:t>
            </a:r>
          </a:p>
          <a:p>
            <a:pPr marL="285750" indent="-285750" algn="l">
              <a:lnSpc>
                <a:spcPct val="200000"/>
              </a:lnSpc>
              <a:buFont typeface="Arial" panose="020B0604020202020204" pitchFamily="34" charset="0"/>
              <a:buChar char="•"/>
            </a:pPr>
            <a:endParaRPr lang="sv-SE" sz="1600" kern="0" dirty="0"/>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pic>
        <p:nvPicPr>
          <p:cNvPr id="5" name="Bildobjekt 4">
            <a:extLst>
              <a:ext uri="{FF2B5EF4-FFF2-40B4-BE49-F238E27FC236}">
                <a16:creationId xmlns:a16="http://schemas.microsoft.com/office/drawing/2014/main" id="{5D58C7B6-A90F-7945-8C04-8A4F05910F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0011" y="3846257"/>
            <a:ext cx="1805553" cy="2550810"/>
          </a:xfrm>
          <a:prstGeom prst="rect">
            <a:avLst/>
          </a:prstGeom>
          <a:ln>
            <a:noFill/>
          </a:ln>
          <a:effectLst>
            <a:outerShdw blurRad="190500" algn="tl" rotWithShape="0">
              <a:srgbClr val="000000">
                <a:alpha val="70000"/>
              </a:srgbClr>
            </a:outerShdw>
          </a:effectLst>
        </p:spPr>
      </p:pic>
      <p:pic>
        <p:nvPicPr>
          <p:cNvPr id="4" name="Bildobjekt 3">
            <a:extLst>
              <a:ext uri="{FF2B5EF4-FFF2-40B4-BE49-F238E27FC236}">
                <a16:creationId xmlns:a16="http://schemas.microsoft.com/office/drawing/2014/main" id="{A0A71507-8317-E84E-9AF9-AF1A0C80510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80061" y="4115308"/>
            <a:ext cx="1809626" cy="2526190"/>
          </a:xfrm>
          <a:prstGeom prst="rect">
            <a:avLst/>
          </a:prstGeom>
          <a:ln>
            <a:noFill/>
          </a:ln>
          <a:effectLst>
            <a:outerShdw blurRad="190500" algn="tl" rotWithShape="0">
              <a:srgbClr val="000000">
                <a:alpha val="70000"/>
              </a:srgbClr>
            </a:outerShdw>
          </a:effectLst>
        </p:spPr>
      </p:pic>
      <p:pic>
        <p:nvPicPr>
          <p:cNvPr id="28" name="Bildobjekt 27">
            <a:extLst>
              <a:ext uri="{FF2B5EF4-FFF2-40B4-BE49-F238E27FC236}">
                <a16:creationId xmlns:a16="http://schemas.microsoft.com/office/drawing/2014/main" id="{9B7AB0CE-C908-9A41-BFF2-82E5974848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39417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5</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5</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19" name="Title 6">
            <a:extLst>
              <a:ext uri="{FF2B5EF4-FFF2-40B4-BE49-F238E27FC236}">
                <a16:creationId xmlns:a16="http://schemas.microsoft.com/office/drawing/2014/main" id="{FC3600E1-8179-1E43-BA3D-9F7FE36875C3}"/>
              </a:ext>
            </a:extLst>
          </p:cNvPr>
          <p:cNvSpPr txBox="1">
            <a:spLocks/>
          </p:cNvSpPr>
          <p:nvPr/>
        </p:nvSpPr>
        <p:spPr bwMode="auto">
          <a:xfrm>
            <a:off x="2046890" y="1830379"/>
            <a:ext cx="8915400"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METODIK: FRÅN FRAMTIDSSCENARIO TILL VÅRDSCENARIO</a:t>
            </a:r>
          </a:p>
          <a:p>
            <a:pPr algn="l">
              <a:lnSpc>
                <a:spcPct val="90000"/>
              </a:lnSpc>
            </a:pPr>
            <a:endParaRPr lang="sv-SE" sz="1800" kern="0" spc="300" dirty="0"/>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a:p>
            <a:pPr marL="457200" indent="-457200" algn="l">
              <a:lnSpc>
                <a:spcPct val="90000"/>
              </a:lnSpc>
              <a:buFont typeface="Arial" panose="020B0604020202020204" pitchFamily="34" charset="0"/>
              <a:buChar char="•"/>
            </a:pPr>
            <a:endParaRPr lang="sv-SE" sz="3200" kern="0" spc="300" dirty="0"/>
          </a:p>
        </p:txBody>
      </p:sp>
      <p:sp>
        <p:nvSpPr>
          <p:cNvPr id="7" name="Platshållare för bildnummer 6">
            <a:extLst>
              <a:ext uri="{FF2B5EF4-FFF2-40B4-BE49-F238E27FC236}">
                <a16:creationId xmlns:a16="http://schemas.microsoft.com/office/drawing/2014/main" id="{18CBC2A9-2F37-EC48-80A5-3001708BCCD7}"/>
              </a:ext>
            </a:extLst>
          </p:cNvPr>
          <p:cNvSpPr>
            <a:spLocks noGrp="1"/>
          </p:cNvSpPr>
          <p:nvPr>
            <p:ph type="sldNum" sz="quarter" idx="4"/>
          </p:nvPr>
        </p:nvSpPr>
        <p:spPr/>
        <p:txBody>
          <a:bodyPr/>
          <a:lstStyle/>
          <a:p>
            <a:fld id="{C1A088CD-CCDE-49E5-84E6-67161CD99BDA}" type="slidenum">
              <a:rPr lang="sv-SE" smtClean="0"/>
              <a:pPr/>
              <a:t>5</a:t>
            </a:fld>
            <a:endParaRPr lang="sv-SE" dirty="0"/>
          </a:p>
        </p:txBody>
      </p:sp>
      <p:sp>
        <p:nvSpPr>
          <p:cNvPr id="8" name="Platshållare för sidfot 7">
            <a:extLst>
              <a:ext uri="{FF2B5EF4-FFF2-40B4-BE49-F238E27FC236}">
                <a16:creationId xmlns:a16="http://schemas.microsoft.com/office/drawing/2014/main" id="{DAC51976-1169-A14F-9989-305B4F844EEB}"/>
              </a:ext>
            </a:extLst>
          </p:cNvPr>
          <p:cNvSpPr>
            <a:spLocks noGrp="1"/>
          </p:cNvSpPr>
          <p:nvPr>
            <p:ph type="ftr" sz="quarter" idx="3"/>
          </p:nvPr>
        </p:nvSpPr>
        <p:spPr/>
        <p:txBody>
          <a:bodyPr/>
          <a:lstStyle/>
          <a:p>
            <a:r>
              <a:rPr lang="sv-SE" dirty="0"/>
              <a:t>Hälso- och sjukvårdsförvaltningen</a:t>
            </a:r>
          </a:p>
        </p:txBody>
      </p:sp>
      <p:pic>
        <p:nvPicPr>
          <p:cNvPr id="3" name="Bildobjekt 2">
            <a:extLst>
              <a:ext uri="{FF2B5EF4-FFF2-40B4-BE49-F238E27FC236}">
                <a16:creationId xmlns:a16="http://schemas.microsoft.com/office/drawing/2014/main" id="{746C2738-AAE3-B246-9243-2A8004EFD5AC}"/>
              </a:ext>
            </a:extLst>
          </p:cNvPr>
          <p:cNvPicPr>
            <a:picLocks noChangeAspect="1"/>
          </p:cNvPicPr>
          <p:nvPr/>
        </p:nvPicPr>
        <p:blipFill>
          <a:blip r:embed="rId5">
            <a:clrChange>
              <a:clrFrom>
                <a:srgbClr val="F5F1E8"/>
              </a:clrFrom>
              <a:clrTo>
                <a:srgbClr val="F5F1E8">
                  <a:alpha val="0"/>
                </a:srgbClr>
              </a:clrTo>
            </a:clrChange>
            <a:extLst>
              <a:ext uri="{28A0092B-C50C-407E-A947-70E740481C1C}">
                <a14:useLocalDpi xmlns:a14="http://schemas.microsoft.com/office/drawing/2010/main" val="0"/>
              </a:ext>
            </a:extLst>
          </a:blip>
          <a:stretch>
            <a:fillRect/>
          </a:stretch>
        </p:blipFill>
        <p:spPr>
          <a:xfrm>
            <a:off x="1889988" y="2377433"/>
            <a:ext cx="10003564" cy="4779715"/>
          </a:xfrm>
          <a:prstGeom prst="rect">
            <a:avLst/>
          </a:prstGeom>
        </p:spPr>
      </p:pic>
      <p:pic>
        <p:nvPicPr>
          <p:cNvPr id="21" name="Bildobjekt 20">
            <a:extLst>
              <a:ext uri="{FF2B5EF4-FFF2-40B4-BE49-F238E27FC236}">
                <a16:creationId xmlns:a16="http://schemas.microsoft.com/office/drawing/2014/main" id="{9C48D29B-C0D2-B34E-93FC-62CF848E8C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204300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6</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6</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6</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20" name="Title 6">
            <a:extLst>
              <a:ext uri="{FF2B5EF4-FFF2-40B4-BE49-F238E27FC236}">
                <a16:creationId xmlns:a16="http://schemas.microsoft.com/office/drawing/2014/main" id="{1114A6D7-573F-F04D-A02D-B15C979FF249}"/>
              </a:ext>
            </a:extLst>
          </p:cNvPr>
          <p:cNvSpPr txBox="1">
            <a:spLocks/>
          </p:cNvSpPr>
          <p:nvPr/>
        </p:nvSpPr>
        <p:spPr bwMode="auto">
          <a:xfrm>
            <a:off x="463295" y="3965893"/>
            <a:ext cx="6385739" cy="186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r>
              <a:rPr lang="sv-SE" sz="1800" kern="0" spc="300" dirty="0"/>
              <a:t>PERSPEKTIVRAPPORT</a:t>
            </a:r>
            <a:endParaRPr lang="sv-SE" sz="3200" kern="0" spc="300" dirty="0"/>
          </a:p>
          <a:p>
            <a:pPr algn="l">
              <a:lnSpc>
                <a:spcPct val="90000"/>
              </a:lnSpc>
            </a:pPr>
            <a:r>
              <a:rPr lang="sv-SE" sz="3200" b="1" kern="0" spc="300" dirty="0"/>
              <a:t>Kompetensförsörjning</a:t>
            </a:r>
          </a:p>
        </p:txBody>
      </p:sp>
      <p:pic>
        <p:nvPicPr>
          <p:cNvPr id="21" name="Bildobjekt 20">
            <a:extLst>
              <a:ext uri="{FF2B5EF4-FFF2-40B4-BE49-F238E27FC236}">
                <a16:creationId xmlns:a16="http://schemas.microsoft.com/office/drawing/2014/main" id="{052D107F-160C-BA4B-A9CB-0D7847482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1" y="2229213"/>
            <a:ext cx="3028800" cy="4278962"/>
          </a:xfrm>
          <a:prstGeom prst="rect">
            <a:avLst/>
          </a:prstGeom>
          <a:ln>
            <a:noFill/>
          </a:ln>
          <a:effectLst>
            <a:outerShdw blurRad="190500" algn="tl" rotWithShape="0">
              <a:srgbClr val="000000">
                <a:alpha val="70000"/>
              </a:srgbClr>
            </a:outerShdw>
          </a:effectLst>
        </p:spPr>
      </p:pic>
      <p:pic>
        <p:nvPicPr>
          <p:cNvPr id="22" name="Bildobjekt 21">
            <a:extLst>
              <a:ext uri="{FF2B5EF4-FFF2-40B4-BE49-F238E27FC236}">
                <a16:creationId xmlns:a16="http://schemas.microsoft.com/office/drawing/2014/main" id="{720AD148-FFA3-CC46-83DB-AAAD6D8CED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21071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2021-01-13</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7</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135888"/>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7</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5" name="Platshållare för bildnummer 4">
            <a:extLst>
              <a:ext uri="{FF2B5EF4-FFF2-40B4-BE49-F238E27FC236}">
                <a16:creationId xmlns:a16="http://schemas.microsoft.com/office/drawing/2014/main" id="{341FD03C-0590-984C-9364-34CDF4532F49}"/>
              </a:ext>
            </a:extLst>
          </p:cNvPr>
          <p:cNvSpPr>
            <a:spLocks noGrp="1"/>
          </p:cNvSpPr>
          <p:nvPr>
            <p:ph type="sldNum" sz="quarter" idx="4"/>
          </p:nvPr>
        </p:nvSpPr>
        <p:spPr/>
        <p:txBody>
          <a:bodyPr/>
          <a:lstStyle/>
          <a:p>
            <a:fld id="{C1A088CD-CCDE-49E5-84E6-67161CD99BDA}" type="slidenum">
              <a:rPr lang="sv-SE" smtClean="0"/>
              <a:pPr/>
              <a:t>7</a:t>
            </a:fld>
            <a:endParaRPr lang="sv-SE" dirty="0"/>
          </a:p>
        </p:txBody>
      </p:sp>
      <p:sp>
        <p:nvSpPr>
          <p:cNvPr id="7" name="Platshållare för sidfot 6">
            <a:extLst>
              <a:ext uri="{FF2B5EF4-FFF2-40B4-BE49-F238E27FC236}">
                <a16:creationId xmlns:a16="http://schemas.microsoft.com/office/drawing/2014/main" id="{B3CD1EDB-1CAB-5B4D-B30B-4DACC1AE9D2B}"/>
              </a:ext>
            </a:extLst>
          </p:cNvPr>
          <p:cNvSpPr>
            <a:spLocks noGrp="1"/>
          </p:cNvSpPr>
          <p:nvPr>
            <p:ph type="ftr" sz="quarter" idx="3"/>
          </p:nvPr>
        </p:nvSpPr>
        <p:spPr/>
        <p:txBody>
          <a:bodyPr/>
          <a:lstStyle/>
          <a:p>
            <a:r>
              <a:rPr lang="sv-SE" dirty="0"/>
              <a:t>Hälso- och sjukvårdsförvaltningen</a:t>
            </a:r>
          </a:p>
        </p:txBody>
      </p:sp>
      <p:sp>
        <p:nvSpPr>
          <p:cNvPr id="61" name="Title 6">
            <a:extLst>
              <a:ext uri="{FF2B5EF4-FFF2-40B4-BE49-F238E27FC236}">
                <a16:creationId xmlns:a16="http://schemas.microsoft.com/office/drawing/2014/main" id="{E2CF09A4-B236-3045-A0D0-C35B833FEC8C}"/>
              </a:ext>
            </a:extLst>
          </p:cNvPr>
          <p:cNvSpPr txBox="1">
            <a:spLocks/>
          </p:cNvSpPr>
          <p:nvPr/>
        </p:nvSpPr>
        <p:spPr bwMode="auto">
          <a:xfrm>
            <a:off x="2329962" y="1537056"/>
            <a:ext cx="8295807" cy="56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90000"/>
              </a:lnSpc>
            </a:pPr>
            <a:endParaRPr lang="sv-SE" sz="1800" kern="0" spc="300" dirty="0"/>
          </a:p>
        </p:txBody>
      </p:sp>
      <p:sp>
        <p:nvSpPr>
          <p:cNvPr id="4" name="textruta 3">
            <a:extLst>
              <a:ext uri="{FF2B5EF4-FFF2-40B4-BE49-F238E27FC236}">
                <a16:creationId xmlns:a16="http://schemas.microsoft.com/office/drawing/2014/main" id="{78D131EE-0A98-6041-8D99-27FB7EA605FC}"/>
              </a:ext>
            </a:extLst>
          </p:cNvPr>
          <p:cNvSpPr txBox="1"/>
          <p:nvPr/>
        </p:nvSpPr>
        <p:spPr>
          <a:xfrm>
            <a:off x="1952152" y="1763466"/>
            <a:ext cx="5934110" cy="559705"/>
          </a:xfrm>
          <a:prstGeom prst="rect">
            <a:avLst/>
          </a:prstGeom>
          <a:noFill/>
        </p:spPr>
        <p:txBody>
          <a:bodyPr wrap="none" rtlCol="0">
            <a:noAutofit/>
          </a:bodyPr>
          <a:lstStyle/>
          <a:p>
            <a:pPr algn="l"/>
            <a:r>
              <a:rPr lang="sv-SE" sz="1800" kern="0" spc="300" dirty="0"/>
              <a:t>SAMMANFATTNING</a:t>
            </a:r>
            <a:br>
              <a:rPr lang="sv-SE" sz="1800" kern="0" spc="300" dirty="0"/>
            </a:br>
            <a:endParaRPr lang="sv-SE" sz="1800" kern="0" dirty="0">
              <a:latin typeface="+mj-lt"/>
              <a:ea typeface="+mj-ea"/>
              <a:cs typeface="+mj-cs"/>
            </a:endParaRPr>
          </a:p>
          <a:p>
            <a:pPr algn="l"/>
            <a:endParaRPr lang="sv-SE" sz="1400" kern="0" dirty="0">
              <a:latin typeface="+mn-lt"/>
              <a:ea typeface="+mj-ea"/>
              <a:cs typeface="+mj-cs"/>
            </a:endParaRPr>
          </a:p>
          <a:p>
            <a:pPr marL="285750" indent="-285750" algn="l">
              <a:buFont typeface="Arial" panose="020B0604020202020204" pitchFamily="34" charset="0"/>
              <a:buChar char="•"/>
            </a:pPr>
            <a:endParaRPr lang="sv-SE" sz="1400" kern="0" dirty="0">
              <a:latin typeface="+mn-lt"/>
              <a:ea typeface="+mj-ea"/>
              <a:cs typeface="+mj-cs"/>
            </a:endParaRPr>
          </a:p>
          <a:p>
            <a:pPr marL="285750" indent="-285750" algn="l">
              <a:buFont typeface="Arial" panose="020B0604020202020204" pitchFamily="34" charset="0"/>
              <a:buChar char="•"/>
            </a:pPr>
            <a:endParaRPr lang="sv-SE" sz="1800" kern="0" dirty="0">
              <a:latin typeface="+mj-lt"/>
              <a:ea typeface="+mj-ea"/>
              <a:cs typeface="+mj-cs"/>
            </a:endParaRPr>
          </a:p>
        </p:txBody>
      </p:sp>
      <p:sp>
        <p:nvSpPr>
          <p:cNvPr id="22" name="Platshållare för innehåll 2">
            <a:extLst>
              <a:ext uri="{FF2B5EF4-FFF2-40B4-BE49-F238E27FC236}">
                <a16:creationId xmlns:a16="http://schemas.microsoft.com/office/drawing/2014/main" id="{FC853D68-09A1-D946-9E97-9E354A83B815}"/>
              </a:ext>
            </a:extLst>
          </p:cNvPr>
          <p:cNvSpPr txBox="1">
            <a:spLocks/>
          </p:cNvSpPr>
          <p:nvPr/>
        </p:nvSpPr>
        <p:spPr bwMode="auto">
          <a:xfrm>
            <a:off x="1986876" y="2472077"/>
            <a:ext cx="8985924" cy="409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latin typeface="Verdana" panose="020B0604030504040204" pitchFamily="34" charset="0"/>
                <a:ea typeface="Verdana" panose="020B0604030504040204" pitchFamily="34" charset="0"/>
                <a:cs typeface="Verdana" panose="020B0604030504040204" pitchFamily="34" charset="0"/>
              </a:rPr>
              <a:t>Värderingar, teknisk utveckling och dimensionering av vårdstrukturen</a:t>
            </a:r>
            <a:r>
              <a:rPr lang="sv-SE" sz="1400" dirty="0">
                <a:latin typeface="Verdana" panose="020B0604030504040204" pitchFamily="34" charset="0"/>
                <a:ea typeface="Verdana" panose="020B0604030504040204" pitchFamily="34" charset="0"/>
                <a:cs typeface="Verdana" panose="020B0604030504040204" pitchFamily="34" charset="0"/>
              </a:rPr>
              <a:t> är faktorer som påverkar kompetensförsörjningen. </a:t>
            </a:r>
          </a:p>
          <a:p>
            <a:r>
              <a:rPr lang="sv-SE" sz="1400" b="1" dirty="0">
                <a:latin typeface="Verdana" panose="020B0604030504040204" pitchFamily="34" charset="0"/>
                <a:ea typeface="Verdana" panose="020B0604030504040204" pitchFamily="34" charset="0"/>
                <a:cs typeface="Verdana" panose="020B0604030504040204" pitchFamily="34" charset="0"/>
              </a:rPr>
              <a:t>Samarbetet mellan olika kompetenser i ett välfungerande lag</a:t>
            </a:r>
            <a:r>
              <a:rPr lang="sv-SE" sz="1400" dirty="0">
                <a:latin typeface="Verdana" panose="020B0604030504040204" pitchFamily="34" charset="0"/>
                <a:ea typeface="Verdana" panose="020B0604030504040204" pitchFamily="34" charset="0"/>
                <a:cs typeface="Verdana" panose="020B0604030504040204" pitchFamily="34" charset="0"/>
              </a:rPr>
              <a:t> kommer sannolikt att känneteckna framtidens vård.</a:t>
            </a:r>
          </a:p>
          <a:p>
            <a:r>
              <a:rPr lang="sv-SE" sz="1400" b="1" dirty="0">
                <a:latin typeface="Verdana" panose="020B0604030504040204" pitchFamily="34" charset="0"/>
                <a:ea typeface="Verdana" panose="020B0604030504040204" pitchFamily="34" charset="0"/>
                <a:cs typeface="Verdana" panose="020B0604030504040204" pitchFamily="34" charset="0"/>
              </a:rPr>
              <a:t>Hög medicinsk kvalitet kan kräva förändrad kompetens</a:t>
            </a:r>
            <a:r>
              <a:rPr lang="sv-SE" sz="1400" dirty="0">
                <a:latin typeface="Verdana" panose="020B0604030504040204" pitchFamily="34" charset="0"/>
                <a:ea typeface="Verdana" panose="020B0604030504040204" pitchFamily="34" charset="0"/>
                <a:cs typeface="Verdana" panose="020B0604030504040204" pitchFamily="34" charset="0"/>
              </a:rPr>
              <a:t> inte minst för att bedriva sjukvård i patientens hem.</a:t>
            </a:r>
          </a:p>
          <a:p>
            <a:r>
              <a:rPr lang="sv-SE" sz="1400" b="1" dirty="0">
                <a:latin typeface="Verdana" panose="020B0604030504040204" pitchFamily="34" charset="0"/>
                <a:ea typeface="Verdana" panose="020B0604030504040204" pitchFamily="34" charset="0"/>
                <a:cs typeface="Verdana" panose="020B0604030504040204" pitchFamily="34" charset="0"/>
              </a:rPr>
              <a:t>Hög </a:t>
            </a:r>
            <a:r>
              <a:rPr lang="sv-SE" sz="1400" b="1">
                <a:latin typeface="Verdana" panose="020B0604030504040204" pitchFamily="34" charset="0"/>
                <a:ea typeface="Verdana" panose="020B0604030504040204" pitchFamily="34" charset="0"/>
                <a:cs typeface="Verdana" panose="020B0604030504040204" pitchFamily="34" charset="0"/>
              </a:rPr>
              <a:t>teknisk kvalitet </a:t>
            </a:r>
            <a:r>
              <a:rPr lang="sv-SE" sz="1400">
                <a:latin typeface="Verdana" panose="020B0604030504040204" pitchFamily="34" charset="0"/>
                <a:ea typeface="Verdana" panose="020B0604030504040204" pitchFamily="34" charset="0"/>
                <a:cs typeface="Verdana" panose="020B0604030504040204" pitchFamily="34" charset="0"/>
              </a:rPr>
              <a:t>kan </a:t>
            </a:r>
            <a:r>
              <a:rPr lang="sv-SE" sz="1400" dirty="0">
                <a:latin typeface="Verdana" panose="020B0604030504040204" pitchFamily="34" charset="0"/>
                <a:ea typeface="Verdana" panose="020B0604030504040204" pitchFamily="34" charset="0"/>
                <a:cs typeface="Verdana" panose="020B0604030504040204" pitchFamily="34" charset="0"/>
              </a:rPr>
              <a:t>komma att kräva medicintekniska ingenjörer, IT-tekniker, IT-arkitekter, systemutvecklare, programmerare samt AI-ingenjörer.</a:t>
            </a:r>
          </a:p>
          <a:p>
            <a:r>
              <a:rPr lang="sv-SE" sz="1400" b="1" dirty="0">
                <a:latin typeface="Verdana" panose="020B0604030504040204" pitchFamily="34" charset="0"/>
                <a:ea typeface="Verdana" panose="020B0604030504040204" pitchFamily="34" charset="0"/>
                <a:cs typeface="Verdana" panose="020B0604030504040204" pitchFamily="34" charset="0"/>
              </a:rPr>
              <a:t>Hög flödeseffektiv kvalitet </a:t>
            </a:r>
            <a:r>
              <a:rPr lang="sv-SE" sz="1400" dirty="0">
                <a:latin typeface="Verdana" panose="020B0604030504040204" pitchFamily="34" charset="0"/>
                <a:ea typeface="Verdana" panose="020B0604030504040204" pitchFamily="34" charset="0"/>
                <a:cs typeface="Verdana" panose="020B0604030504040204" pitchFamily="34" charset="0"/>
              </a:rPr>
              <a:t>kan komma att kräva professioner som vårdcoach/koordinering och logistiker.</a:t>
            </a:r>
          </a:p>
          <a:p>
            <a:r>
              <a:rPr lang="sv-SE" sz="1400" b="1" dirty="0">
                <a:latin typeface="Verdana" panose="020B0604030504040204" pitchFamily="34" charset="0"/>
                <a:ea typeface="Verdana" panose="020B0604030504040204" pitchFamily="34" charset="0"/>
                <a:cs typeface="Verdana" panose="020B0604030504040204" pitchFamily="34" charset="0"/>
              </a:rPr>
              <a:t>Hög standard kring hållbarhet </a:t>
            </a:r>
            <a:r>
              <a:rPr lang="sv-SE" sz="1400" dirty="0">
                <a:latin typeface="Verdana" panose="020B0604030504040204" pitchFamily="34" charset="0"/>
                <a:ea typeface="Verdana" panose="020B0604030504040204" pitchFamily="34" charset="0"/>
                <a:cs typeface="Verdana" panose="020B0604030504040204" pitchFamily="34" charset="0"/>
              </a:rPr>
              <a:t>kräver kompetens i att bedriva vård som ger så liten negativ miljöpåverkan som möjligt och kan komma att kräva kompetens inom hälsoekonomi. En hållbar arbetssituation kommer att vara viktigt</a:t>
            </a:r>
            <a:r>
              <a:rPr lang="sv-SE" sz="1400" dirty="0">
                <a:ea typeface="Geneva" pitchFamily="1" charset="-128"/>
              </a:rPr>
              <a:t>.</a:t>
            </a:r>
            <a:endParaRPr lang="sv-SE" sz="1400" kern="0" dirty="0">
              <a:ea typeface="Geneva" pitchFamily="1" charset="-128"/>
            </a:endParaRPr>
          </a:p>
          <a:p>
            <a:endParaRPr lang="sv-SE" sz="1400" dirty="0"/>
          </a:p>
          <a:p>
            <a:endParaRPr lang="sv-SE" sz="1400" kern="1200" dirty="0">
              <a:ea typeface="Geneva" pitchFamily="1" charset="-128"/>
            </a:endParaRPr>
          </a:p>
        </p:txBody>
      </p:sp>
      <p:pic>
        <p:nvPicPr>
          <p:cNvPr id="21" name="Bildobjekt 20">
            <a:extLst>
              <a:ext uri="{FF2B5EF4-FFF2-40B4-BE49-F238E27FC236}">
                <a16:creationId xmlns:a16="http://schemas.microsoft.com/office/drawing/2014/main" id="{E972E101-6EBB-4D4B-AF2E-DB1CA3BEF0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spTree>
    <p:extLst>
      <p:ext uri="{BB962C8B-B14F-4D97-AF65-F5344CB8AC3E}">
        <p14:creationId xmlns:p14="http://schemas.microsoft.com/office/powerpoint/2010/main" val="155451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8</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NULÄGE OCH UTVECKLING – REGIONALT OCH NATIONELLT</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0" y="2514897"/>
            <a:ext cx="3575115" cy="409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lvl="0"/>
            <a:r>
              <a:rPr lang="sv-SE" sz="1400" b="1" dirty="0">
                <a:ea typeface="Verdana" panose="020B0604030504040204" pitchFamily="34" charset="0"/>
                <a:cs typeface="Verdana" panose="020B0604030504040204" pitchFamily="34" charset="0"/>
              </a:rPr>
              <a:t>I dag finns ett lågt antal sjuk-sköterskor per invånare i Stockholms län </a:t>
            </a:r>
            <a:r>
              <a:rPr lang="sv-SE" sz="1400" dirty="0">
                <a:ea typeface="Verdana" panose="020B0604030504040204" pitchFamily="34" charset="0"/>
                <a:cs typeface="Verdana" panose="020B0604030504040204" pitchFamily="34" charset="0"/>
              </a:rPr>
              <a:t>jämfört med övriga Sverige, men däremot ett högre antal läkare per invånare. </a:t>
            </a:r>
          </a:p>
          <a:p>
            <a:pPr lvl="0"/>
            <a:r>
              <a:rPr lang="sv-SE" sz="1400" b="1" dirty="0">
                <a:ea typeface="Verdana" panose="020B0604030504040204" pitchFamily="34" charset="0"/>
                <a:cs typeface="Verdana" panose="020B0604030504040204" pitchFamily="34" charset="0"/>
              </a:rPr>
              <a:t>Antalet sjuksköterskor per invånare minskar i Stockholms län</a:t>
            </a:r>
            <a:r>
              <a:rPr lang="sv-SE" sz="1400" dirty="0">
                <a:ea typeface="Verdana" panose="020B0604030504040204" pitchFamily="34" charset="0"/>
                <a:cs typeface="Verdana" panose="020B0604030504040204" pitchFamily="34" charset="0"/>
              </a:rPr>
              <a:t>, samtidigt som antalet läkare och undersköterskor har ökat.</a:t>
            </a:r>
          </a:p>
          <a:p>
            <a:r>
              <a:rPr lang="sv-SE" sz="1400" b="1" dirty="0">
                <a:ea typeface="Verdana" panose="020B0604030504040204" pitchFamily="34" charset="0"/>
                <a:cs typeface="Verdana" panose="020B0604030504040204" pitchFamily="34" charset="0"/>
              </a:rPr>
              <a:t>UKÄ har bedömt att år 2035 kommer det att finnas en brist </a:t>
            </a:r>
            <a:r>
              <a:rPr lang="sv-SE" sz="1400" dirty="0">
                <a:ea typeface="Verdana" panose="020B0604030504040204" pitchFamily="34" charset="0"/>
                <a:cs typeface="Verdana" panose="020B0604030504040204" pitchFamily="34" charset="0"/>
              </a:rPr>
              <a:t>på en rad universitetsutbildade professioner i Sverige (se tabell).</a:t>
            </a:r>
          </a:p>
          <a:p>
            <a:pPr lvl="0"/>
            <a:endParaRPr lang="sv-SE" sz="1400" dirty="0">
              <a:ea typeface="Verdana" panose="020B0604030504040204" pitchFamily="34" charset="0"/>
              <a:cs typeface="Verdana" panose="020B0604030504040204" pitchFamily="34" charset="0"/>
            </a:endParaRPr>
          </a:p>
          <a:p>
            <a:pPr marL="0" indent="0">
              <a:buNone/>
            </a:pPr>
            <a:r>
              <a:rPr lang="sv-SE" sz="1400" dirty="0">
                <a:ea typeface="Verdana" panose="020B0604030504040204" pitchFamily="34" charset="0"/>
                <a:cs typeface="Verdana" panose="020B0604030504040204" pitchFamily="34" charset="0"/>
              </a:rPr>
              <a:t> </a:t>
            </a:r>
          </a:p>
          <a:p>
            <a:endParaRPr lang="sv-SE" sz="1400" dirty="0"/>
          </a:p>
          <a:p>
            <a:endParaRPr lang="sv-SE" sz="1400" kern="1200" dirty="0">
              <a:ea typeface="Geneva" pitchFamily="1" charset="-128"/>
            </a:endParaRPr>
          </a:p>
        </p:txBody>
      </p:sp>
      <p:pic>
        <p:nvPicPr>
          <p:cNvPr id="11" name="Bildobjekt 10">
            <a:extLst>
              <a:ext uri="{FF2B5EF4-FFF2-40B4-BE49-F238E27FC236}">
                <a16:creationId xmlns:a16="http://schemas.microsoft.com/office/drawing/2014/main" id="{E377B9E7-FF73-244C-8983-060221711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3" name="Bildobjekt 2" descr="En bild som visar bord&#10;&#10;Automatiskt genererad beskrivning">
            <a:extLst>
              <a:ext uri="{FF2B5EF4-FFF2-40B4-BE49-F238E27FC236}">
                <a16:creationId xmlns:a16="http://schemas.microsoft.com/office/drawing/2014/main" id="{CF8D62E3-E427-485A-94F5-B66057CEB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4669" y="2614346"/>
            <a:ext cx="5958840" cy="4139184"/>
          </a:xfrm>
          <a:prstGeom prst="rect">
            <a:avLst/>
          </a:prstGeom>
        </p:spPr>
      </p:pic>
    </p:spTree>
    <p:extLst>
      <p:ext uri="{BB962C8B-B14F-4D97-AF65-F5344CB8AC3E}">
        <p14:creationId xmlns:p14="http://schemas.microsoft.com/office/powerpoint/2010/main" val="142060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79662A0-EB4B-904F-B25D-A44A836C667D}"/>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EF2CA90-794F-934C-B42F-15D7342AF465}"/>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
        <p:nvSpPr>
          <p:cNvPr id="8" name="Title 6">
            <a:extLst>
              <a:ext uri="{FF2B5EF4-FFF2-40B4-BE49-F238E27FC236}">
                <a16:creationId xmlns:a16="http://schemas.microsoft.com/office/drawing/2014/main" id="{1B468814-0E80-814C-B994-C46DA6D5F953}"/>
              </a:ext>
            </a:extLst>
          </p:cNvPr>
          <p:cNvSpPr txBox="1">
            <a:spLocks/>
          </p:cNvSpPr>
          <p:nvPr/>
        </p:nvSpPr>
        <p:spPr bwMode="auto">
          <a:xfrm>
            <a:off x="2046890" y="1583436"/>
            <a:ext cx="9733108" cy="711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l">
              <a:lnSpc>
                <a:spcPct val="90000"/>
              </a:lnSpc>
            </a:pPr>
            <a:endParaRPr lang="sv-SE" sz="1000" kern="0" spc="300" dirty="0"/>
          </a:p>
          <a:p>
            <a:pPr algn="l">
              <a:lnSpc>
                <a:spcPct val="150000"/>
              </a:lnSpc>
            </a:pPr>
            <a:r>
              <a:rPr lang="sv-SE" sz="1800" kern="0" spc="300" dirty="0"/>
              <a:t>NULÄGE OCH UTVECKLING – INTERNATIONELLT</a:t>
            </a:r>
          </a:p>
          <a:p>
            <a:pPr algn="l">
              <a:lnSpc>
                <a:spcPct val="90000"/>
              </a:lnSpc>
            </a:pPr>
            <a:r>
              <a:rPr lang="sv-SE" dirty="0"/>
              <a:t> </a:t>
            </a:r>
          </a:p>
          <a:p>
            <a:pPr algn="l">
              <a:lnSpc>
                <a:spcPct val="90000"/>
              </a:lnSpc>
            </a:pPr>
            <a:endParaRPr lang="sv-SE" sz="1800" kern="0" spc="300" dirty="0">
              <a:latin typeface="+mn-lt"/>
            </a:endParaRPr>
          </a:p>
          <a:p>
            <a:pPr marL="457200" indent="-457200" algn="l">
              <a:lnSpc>
                <a:spcPct val="90000"/>
              </a:lnSpc>
              <a:buFont typeface="Arial" panose="020B0604020202020204" pitchFamily="34" charset="0"/>
              <a:buChar char="•"/>
            </a:pPr>
            <a:endParaRPr lang="sv-SE" sz="1800" kern="0" spc="300" dirty="0">
              <a:latin typeface="+mn-lt"/>
            </a:endParaRPr>
          </a:p>
          <a:p>
            <a:pPr algn="l">
              <a:lnSpc>
                <a:spcPct val="90000"/>
              </a:lnSpc>
            </a:pPr>
            <a:endParaRPr lang="sv-SE" sz="1800" kern="0" spc="300" dirty="0">
              <a:solidFill>
                <a:schemeClr val="tx1"/>
              </a:solidFill>
              <a:latin typeface="+mn-lt"/>
            </a:endParaRPr>
          </a:p>
          <a:p>
            <a:pPr marL="914400" lvl="1" indent="-457200">
              <a:lnSpc>
                <a:spcPct val="90000"/>
              </a:lnSpc>
              <a:buFont typeface="Arial" panose="020B0604020202020204" pitchFamily="34" charset="0"/>
              <a:buChar char="•"/>
            </a:pPr>
            <a:endParaRPr lang="sv-SE" sz="1800" kern="0" spc="300" dirty="0">
              <a:solidFill>
                <a:schemeClr val="tx1"/>
              </a:solidFill>
              <a:latin typeface="+mn-lt"/>
            </a:endParaRPr>
          </a:p>
        </p:txBody>
      </p:sp>
      <p:sp>
        <p:nvSpPr>
          <p:cNvPr id="10" name="Platshållare för innehåll 2">
            <a:extLst>
              <a:ext uri="{FF2B5EF4-FFF2-40B4-BE49-F238E27FC236}">
                <a16:creationId xmlns:a16="http://schemas.microsoft.com/office/drawing/2014/main" id="{9A1C249A-1F55-7C47-AF63-B0D0523743B6}"/>
              </a:ext>
            </a:extLst>
          </p:cNvPr>
          <p:cNvSpPr txBox="1">
            <a:spLocks/>
          </p:cNvSpPr>
          <p:nvPr/>
        </p:nvSpPr>
        <p:spPr bwMode="auto">
          <a:xfrm>
            <a:off x="2046891" y="2485462"/>
            <a:ext cx="5994820" cy="363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r>
              <a:rPr lang="sv-SE" sz="1400" b="1" dirty="0">
                <a:ea typeface="Verdana" panose="020B0604030504040204" pitchFamily="34" charset="0"/>
                <a:cs typeface="Verdana" panose="020B0604030504040204" pitchFamily="34" charset="0"/>
              </a:rPr>
              <a:t>Sverige har ett lågt antal sjuksköterskor </a:t>
            </a:r>
            <a:r>
              <a:rPr lang="sv-SE" sz="1400" dirty="0">
                <a:ea typeface="Verdana" panose="020B0604030504040204" pitchFamily="34" charset="0"/>
                <a:cs typeface="Verdana" panose="020B0604030504040204" pitchFamily="34" charset="0"/>
              </a:rPr>
              <a:t>per invånare jämfört med flera nordiska länder, men ligger högre än OECD-snittet. Antalet utexaminerade sjuksköterskor per invånare är relativt lågt i Sverige.</a:t>
            </a:r>
          </a:p>
          <a:p>
            <a:r>
              <a:rPr lang="sv-SE" sz="1400" b="1" dirty="0">
                <a:ea typeface="Verdana" panose="020B0604030504040204" pitchFamily="34" charset="0"/>
                <a:cs typeface="Verdana" panose="020B0604030504040204" pitchFamily="34" charset="0"/>
              </a:rPr>
              <a:t>I Sverige utför sjuksköterskor idag en del uppgifter </a:t>
            </a:r>
            <a:r>
              <a:rPr lang="sv-SE" sz="1400" dirty="0">
                <a:ea typeface="Verdana" panose="020B0604030504040204" pitchFamily="34" charset="0"/>
                <a:cs typeface="Verdana" panose="020B0604030504040204" pitchFamily="34" charset="0"/>
              </a:rPr>
              <a:t>som i många andra länder utförs av läkare.</a:t>
            </a:r>
          </a:p>
          <a:p>
            <a:r>
              <a:rPr lang="sv-SE" sz="1400" b="1" dirty="0">
                <a:ea typeface="Verdana" panose="020B0604030504040204" pitchFamily="34" charset="0"/>
                <a:cs typeface="Verdana" panose="020B0604030504040204" pitchFamily="34" charset="0"/>
              </a:rPr>
              <a:t>Antal läkare (generellt) per invånare är högt i Sverige</a:t>
            </a:r>
            <a:r>
              <a:rPr lang="sv-SE" sz="1400" dirty="0">
                <a:ea typeface="Verdana" panose="020B0604030504040204" pitchFamily="34" charset="0"/>
                <a:cs typeface="Verdana" panose="020B0604030504040204" pitchFamily="34" charset="0"/>
              </a:rPr>
              <a:t> i en internationell jämförelse. Ett relativt lågt antal läkare utexamineras per invånare i Sverige.</a:t>
            </a:r>
          </a:p>
          <a:p>
            <a:r>
              <a:rPr lang="sv-SE" sz="1400" b="1" dirty="0">
                <a:ea typeface="Verdana" panose="020B0604030504040204" pitchFamily="34" charset="0"/>
                <a:cs typeface="Verdana" panose="020B0604030504040204" pitchFamily="34" charset="0"/>
              </a:rPr>
              <a:t>Förhållandet mellan sjuksköterskor och läkare i Sverige </a:t>
            </a:r>
            <a:r>
              <a:rPr lang="sv-SE" sz="1400" dirty="0">
                <a:ea typeface="Verdana" panose="020B0604030504040204" pitchFamily="34" charset="0"/>
                <a:cs typeface="Verdana" panose="020B0604030504040204" pitchFamily="34" charset="0"/>
              </a:rPr>
              <a:t>(2,6) är ungefär samma som OECD- snittvärdet (2,7). </a:t>
            </a:r>
          </a:p>
          <a:p>
            <a:endParaRPr lang="sv-SE" sz="1400" kern="1200" dirty="0">
              <a:ea typeface="Geneva" pitchFamily="1" charset="-128"/>
            </a:endParaRPr>
          </a:p>
        </p:txBody>
      </p:sp>
      <p:pic>
        <p:nvPicPr>
          <p:cNvPr id="11" name="Bildobjekt 10">
            <a:extLst>
              <a:ext uri="{FF2B5EF4-FFF2-40B4-BE49-F238E27FC236}">
                <a16:creationId xmlns:a16="http://schemas.microsoft.com/office/drawing/2014/main" id="{A0871AF5-4191-0A4B-A3EA-6783648DD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26" y="1445946"/>
            <a:ext cx="1168400" cy="1168400"/>
          </a:xfrm>
          <a:prstGeom prst="rect">
            <a:avLst/>
          </a:prstGeom>
        </p:spPr>
      </p:pic>
      <p:pic>
        <p:nvPicPr>
          <p:cNvPr id="9" name="Bildobjekt 8" descr="En bild som visar person, inomhus, sjukhusrum, rum&#10;&#10;Automatiskt genererad beskrivning">
            <a:extLst>
              <a:ext uri="{FF2B5EF4-FFF2-40B4-BE49-F238E27FC236}">
                <a16:creationId xmlns:a16="http://schemas.microsoft.com/office/drawing/2014/main" id="{C66779DC-38E6-4245-89FD-5D32F0D321A9}"/>
              </a:ext>
            </a:extLst>
          </p:cNvPr>
          <p:cNvPicPr>
            <a:picLocks noChangeAspect="1"/>
          </p:cNvPicPr>
          <p:nvPr/>
        </p:nvPicPr>
        <p:blipFill rotWithShape="1">
          <a:blip r:embed="rId4">
            <a:extLst>
              <a:ext uri="{28A0092B-C50C-407E-A947-70E740481C1C}">
                <a14:useLocalDpi xmlns:a14="http://schemas.microsoft.com/office/drawing/2010/main" val="0"/>
              </a:ext>
            </a:extLst>
          </a:blip>
          <a:srcRect l="5873"/>
          <a:stretch/>
        </p:blipFill>
        <p:spPr>
          <a:xfrm>
            <a:off x="8629803" y="2216254"/>
            <a:ext cx="3189443" cy="4098183"/>
          </a:xfrm>
          <a:prstGeom prst="rect">
            <a:avLst/>
          </a:prstGeom>
        </p:spPr>
      </p:pic>
    </p:spTree>
    <p:extLst>
      <p:ext uri="{BB962C8B-B14F-4D97-AF65-F5344CB8AC3E}">
        <p14:creationId xmlns:p14="http://schemas.microsoft.com/office/powerpoint/2010/main" val="32996201"/>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Standardformgivning</Template>
  <TotalTime>16902</TotalTime>
  <Words>2502</Words>
  <Application>Microsoft Office PowerPoint</Application>
  <PresentationFormat>Bredbild</PresentationFormat>
  <Paragraphs>341</Paragraphs>
  <Slides>20</Slides>
  <Notes>20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Verdana</vt:lpstr>
      <vt:lpstr>Wingdings</vt:lpstr>
      <vt:lpstr>Standardformgivning</vt:lpstr>
      <vt:lpstr>KUNSKAPSSTYRNING</vt:lpstr>
      <vt:lpstr>PowerPoint-presentation</vt:lpstr>
      <vt:lpstr>KUNSKAPSSTYRNING</vt:lpstr>
      <vt:lpstr>KUNSKAPSSTYRNING</vt:lpstr>
      <vt:lpstr>PowerPoint-presentation</vt:lpstr>
      <vt:lpstr>PowerPoint-presentation</vt:lpstr>
      <vt:lpstr>PowerPoint-presentation</vt:lpstr>
      <vt:lpstr>PowerPoint-presentation</vt:lpstr>
      <vt:lpstr>PowerPoint-presentation</vt:lpstr>
      <vt:lpstr>PowerPoint-presentation</vt:lpstr>
      <vt:lpstr>KUNSKAPSSTYRNING</vt:lpstr>
      <vt:lpstr>PowerPoint-presentation</vt:lpstr>
      <vt:lpstr>PowerPoint-presentation</vt:lpstr>
      <vt:lpstr>PowerPoint-presentation</vt:lpstr>
      <vt:lpstr>PowerPoint-presentation</vt:lpstr>
      <vt:lpstr>PowerPoint-presentation</vt:lpstr>
      <vt:lpstr>PowerPoint-presentation</vt:lpstr>
      <vt:lpstr>PowerPoint-presentation</vt:lpstr>
      <vt:lpstr>KUNSKAPSSTYRNING</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subject/>
  <dc:creator>Region Stockholm</dc:creator>
  <cp:keywords/>
  <dc:description/>
  <cp:lastModifiedBy>Ann-Christine Berg</cp:lastModifiedBy>
  <cp:revision>510</cp:revision>
  <dcterms:created xsi:type="dcterms:W3CDTF">2019-11-01T08:50:54Z</dcterms:created>
  <dcterms:modified xsi:type="dcterms:W3CDTF">2021-01-13T08:52:35Z</dcterms:modified>
  <cp:category/>
</cp:coreProperties>
</file>