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2"/>
  </p:notesMasterIdLst>
  <p:sldIdLst>
    <p:sldId id="256" r:id="rId5"/>
    <p:sldId id="292" r:id="rId6"/>
    <p:sldId id="295" r:id="rId7"/>
    <p:sldId id="329" r:id="rId8"/>
    <p:sldId id="259" r:id="rId9"/>
    <p:sldId id="280" r:id="rId10"/>
    <p:sldId id="330" r:id="rId11"/>
    <p:sldId id="285" r:id="rId12"/>
    <p:sldId id="286" r:id="rId13"/>
    <p:sldId id="287" r:id="rId14"/>
    <p:sldId id="299" r:id="rId15"/>
    <p:sldId id="300" r:id="rId16"/>
    <p:sldId id="301" r:id="rId17"/>
    <p:sldId id="271" r:id="rId18"/>
    <p:sldId id="290" r:id="rId19"/>
    <p:sldId id="302" r:id="rId20"/>
    <p:sldId id="303" r:id="rId21"/>
    <p:sldId id="304" r:id="rId22"/>
    <p:sldId id="270" r:id="rId23"/>
    <p:sldId id="291" r:id="rId24"/>
    <p:sldId id="305" r:id="rId25"/>
    <p:sldId id="306" r:id="rId26"/>
    <p:sldId id="307" r:id="rId27"/>
    <p:sldId id="331" r:id="rId28"/>
    <p:sldId id="282" r:id="rId29"/>
    <p:sldId id="293" r:id="rId30"/>
    <p:sldId id="294" r:id="rId31"/>
  </p:sldIdLst>
  <p:sldSz cx="12192000" cy="6858000"/>
  <p:notesSz cx="6858000" cy="9144000"/>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p:defaultTextStyle>
  <p:extLst>
    <p:ext uri="{EFAFB233-063F-42B5-8137-9DF3F51BA10A}">
      <p15:sldGuideLst xmlns:p15="http://schemas.microsoft.com/office/powerpoint/2012/main">
        <p15:guide id="1" orient="horz" pos="1956" userDrawn="1">
          <p15:clr>
            <a:srgbClr val="A4A3A4"/>
          </p15:clr>
        </p15:guide>
        <p15:guide id="2" pos="234" userDrawn="1">
          <p15:clr>
            <a:srgbClr val="A4A3A4"/>
          </p15:clr>
        </p15:guide>
        <p15:guide id="3" orient="horz" pos="981" userDrawn="1">
          <p15:clr>
            <a:srgbClr val="A4A3A4"/>
          </p15:clr>
        </p15:guide>
        <p15:guide id="4" orient="horz" pos="2523" userDrawn="1">
          <p15:clr>
            <a:srgbClr val="A4A3A4"/>
          </p15:clr>
        </p15:guide>
        <p15:guide id="5" orient="horz" pos="1570" userDrawn="1">
          <p15:clr>
            <a:srgbClr val="A4A3A4"/>
          </p15:clr>
        </p15:guide>
        <p15:guide id="6" pos="5065" userDrawn="1">
          <p15:clr>
            <a:srgbClr val="A4A3A4"/>
          </p15:clr>
        </p15:guide>
        <p15:guide id="7" orient="horz" pos="1979" userDrawn="1">
          <p15:clr>
            <a:srgbClr val="A4A3A4"/>
          </p15:clr>
        </p15:guide>
        <p15:guide id="8"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Christine Berg" initials="AB" lastIdx="24" clrIdx="0">
    <p:extLst>
      <p:ext uri="{19B8F6BF-5375-455C-9EA6-DF929625EA0E}">
        <p15:presenceInfo xmlns:p15="http://schemas.microsoft.com/office/powerpoint/2012/main" userId="S-1-5-21-613775786-3661600701-2283250920-166425" providerId="AD"/>
      </p:ext>
    </p:extLst>
  </p:cmAuthor>
  <p:cmAuthor id="2" name="Tjede Funk" initials="TF" lastIdx="1" clrIdx="1">
    <p:extLst>
      <p:ext uri="{19B8F6BF-5375-455C-9EA6-DF929625EA0E}">
        <p15:presenceInfo xmlns:p15="http://schemas.microsoft.com/office/powerpoint/2012/main" userId="S-1-5-21-613775786-3661600701-2283250920-325508" providerId="AD"/>
      </p:ext>
    </p:extLst>
  </p:cmAuthor>
  <p:cmAuthor id="3" name="Ann-Christine Berg" initials="AB [2]" lastIdx="19" clrIdx="2">
    <p:extLst>
      <p:ext uri="{19B8F6BF-5375-455C-9EA6-DF929625EA0E}">
        <p15:presenceInfo xmlns:p15="http://schemas.microsoft.com/office/powerpoint/2012/main" userId="S::ann-christine.berg@sll.se::082aa28a-2a5e-415d-8bdc-29b8bfe1f0ad" providerId="AD"/>
      </p:ext>
    </p:extLst>
  </p:cmAuthor>
  <p:cmAuthor id="4" name="Mikael Antonsson(8stz)" initials="MA" lastIdx="2" clrIdx="3">
    <p:extLst>
      <p:ext uri="{19B8F6BF-5375-455C-9EA6-DF929625EA0E}">
        <p15:presenceInfo xmlns:p15="http://schemas.microsoft.com/office/powerpoint/2012/main" userId="S-1-5-21-613775786-3661600701-2283250920-201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919"/>
    <a:srgbClr val="F38F31"/>
    <a:srgbClr val="8FB732"/>
    <a:srgbClr val="E66400"/>
    <a:srgbClr val="006400"/>
    <a:srgbClr val="006500"/>
    <a:srgbClr val="003468"/>
    <a:srgbClr val="37A2E8"/>
    <a:srgbClr val="F39231"/>
    <a:srgbClr val="008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13"/>
    <p:restoredTop sz="85994" autoAdjust="0"/>
  </p:normalViewPr>
  <p:slideViewPr>
    <p:cSldViewPr snapToGrid="0">
      <p:cViewPr varScale="1">
        <p:scale>
          <a:sx n="57" d="100"/>
          <a:sy n="57" d="100"/>
        </p:scale>
        <p:origin x="308" y="52"/>
      </p:cViewPr>
      <p:guideLst>
        <p:guide orient="horz" pos="1956"/>
        <p:guide pos="234"/>
        <p:guide orient="horz" pos="981"/>
        <p:guide orient="horz" pos="2523"/>
        <p:guide orient="horz" pos="1570"/>
        <p:guide pos="5065"/>
        <p:guide orient="horz" pos="1979"/>
        <p:guide orient="horz" pos="218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endParaRPr lang="sv-SE"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sv-SE" dirty="0"/>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endParaRPr lang="sv-SE"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39F56C83-3508-4DF3-A02B-BBBCC8BE3867}" type="slidenum">
              <a:rPr lang="sv-SE"/>
              <a:pPr/>
              <a:t>‹#›</a:t>
            </a:fld>
            <a:endParaRPr lang="sv-SE" dirty="0"/>
          </a:p>
        </p:txBody>
      </p:sp>
    </p:spTree>
    <p:extLst>
      <p:ext uri="{BB962C8B-B14F-4D97-AF65-F5344CB8AC3E}">
        <p14:creationId xmlns:p14="http://schemas.microsoft.com/office/powerpoint/2010/main" val="39648365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Geneva" pitchFamily="1" charset="-128"/>
        <a:cs typeface="+mn-cs"/>
      </a:defRPr>
    </a:lvl1pPr>
    <a:lvl2pPr marL="457200" algn="l" rtl="0" fontAlgn="base">
      <a:spcBef>
        <a:spcPct val="30000"/>
      </a:spcBef>
      <a:spcAft>
        <a:spcPct val="0"/>
      </a:spcAft>
      <a:defRPr sz="1200" kern="1200">
        <a:solidFill>
          <a:schemeClr val="tx1"/>
        </a:solidFill>
        <a:latin typeface="Arial" charset="0"/>
        <a:ea typeface="Geneva" pitchFamily="1" charset="-128"/>
        <a:cs typeface="+mn-cs"/>
      </a:defRPr>
    </a:lvl2pPr>
    <a:lvl3pPr marL="914400" algn="l" rtl="0" fontAlgn="base">
      <a:spcBef>
        <a:spcPct val="30000"/>
      </a:spcBef>
      <a:spcAft>
        <a:spcPct val="0"/>
      </a:spcAft>
      <a:defRPr sz="1200" kern="1200">
        <a:solidFill>
          <a:schemeClr val="tx1"/>
        </a:solidFill>
        <a:latin typeface="Arial" charset="0"/>
        <a:ea typeface="Geneva" pitchFamily="1" charset="-128"/>
        <a:cs typeface="+mn-cs"/>
      </a:defRPr>
    </a:lvl3pPr>
    <a:lvl4pPr marL="1371600" algn="l" rtl="0" fontAlgn="base">
      <a:spcBef>
        <a:spcPct val="30000"/>
      </a:spcBef>
      <a:spcAft>
        <a:spcPct val="0"/>
      </a:spcAft>
      <a:defRPr sz="1200" kern="1200">
        <a:solidFill>
          <a:schemeClr val="tx1"/>
        </a:solidFill>
        <a:latin typeface="Arial" charset="0"/>
        <a:ea typeface="Geneva" pitchFamily="1" charset="-128"/>
        <a:cs typeface="+mn-cs"/>
      </a:defRPr>
    </a:lvl4pPr>
    <a:lvl5pPr marL="1828800" algn="l" rtl="0" fontAlgn="base">
      <a:spcBef>
        <a:spcPct val="30000"/>
      </a:spcBef>
      <a:spcAft>
        <a:spcPct val="0"/>
      </a:spcAft>
      <a:defRPr sz="1200" kern="1200">
        <a:solidFill>
          <a:schemeClr val="tx1"/>
        </a:solidFill>
        <a:latin typeface="Arial" charset="0"/>
        <a:ea typeface="Geneva"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INSTRUKTIONER TILL DISKUSSIONSLEDARE</a:t>
            </a:r>
          </a:p>
          <a:p>
            <a:endParaRPr lang="sv-SE" dirty="0"/>
          </a:p>
          <a:p>
            <a:r>
              <a:rPr lang="sv-SE" i="1" dirty="0"/>
              <a:t>Primär digital metod</a:t>
            </a:r>
            <a:r>
              <a:rPr lang="sv-SE" dirty="0"/>
              <a:t>: Teamsmöte + delning av dokument i SharePoint där alla deltagare kan skriva (totalt cirka 60 min med smågrupper, cirka 80-90 min i helgrupp)</a:t>
            </a:r>
          </a:p>
          <a:p>
            <a:endParaRPr lang="sv-SE" dirty="0"/>
          </a:p>
          <a:p>
            <a:r>
              <a:rPr lang="sv-SE" u="sng" dirty="0"/>
              <a:t>Förberedelser:</a:t>
            </a:r>
          </a:p>
          <a:p>
            <a:pPr marL="228600" indent="-228600">
              <a:buAutoNum type="arabicPeriod"/>
            </a:pPr>
            <a:r>
              <a:rPr lang="sv-SE" b="1" dirty="0"/>
              <a:t>A. Dela in helgruppen </a:t>
            </a:r>
            <a:r>
              <a:rPr lang="sv-SE" dirty="0"/>
              <a:t>i tre smågrupper - en för varje framtidsbild. Alternativet är att ni genomför alla diskussioner i helgrupp, vilket beräknas ta lite längre tid.</a:t>
            </a:r>
            <a:br>
              <a:rPr lang="sv-SE" dirty="0"/>
            </a:br>
            <a:r>
              <a:rPr lang="sv-SE" b="1" dirty="0"/>
              <a:t>B. Utse gärna</a:t>
            </a:r>
            <a:r>
              <a:rPr lang="sv-SE" dirty="0"/>
              <a:t> en person i varje grupp som för anteckningar. </a:t>
            </a:r>
            <a:endParaRPr lang="sv-SE" b="1" dirty="0"/>
          </a:p>
          <a:p>
            <a:pPr marL="228600" indent="-228600">
              <a:buAutoNum type="arabicPeriod"/>
            </a:pPr>
            <a:r>
              <a:rPr lang="sv-SE" b="1" dirty="0"/>
              <a:t>A.  Lägg presentationen på SharePoint </a:t>
            </a:r>
            <a:r>
              <a:rPr lang="sv-SE" dirty="0"/>
              <a:t>(intern delning som finns i Microsoft Office 365- paketet). Det gör du genom att trycka på DELA-knappen längts upp till höger när du har presentationen öppen i PowerPoint. </a:t>
            </a:r>
          </a:p>
          <a:p>
            <a:r>
              <a:rPr lang="sv-SE" dirty="0"/>
              <a:t>    </a:t>
            </a:r>
            <a:r>
              <a:rPr lang="sv-SE" b="1" dirty="0"/>
              <a:t> B. Dela sedan presentationen med diskussionsgruppen </a:t>
            </a:r>
            <a:r>
              <a:rPr lang="sv-SE" dirty="0"/>
              <a:t>förslagsvis använder du ”kopiera länk” som är nästa steg under DELA-knappen. Länken kan du sedan lägga in i    Teamsinbjudan till diskussionsövningen. </a:t>
            </a:r>
          </a:p>
          <a:p>
            <a:r>
              <a:rPr lang="sv-SE" dirty="0"/>
              <a:t>3. </a:t>
            </a:r>
            <a:r>
              <a:rPr lang="sv-SE" b="1" dirty="0"/>
              <a:t>Skicka ut inbjudan till diskussionsmöte </a:t>
            </a:r>
            <a:r>
              <a:rPr lang="sv-SE" dirty="0"/>
              <a:t>via Teams, förslagsvis med gruppindelning (och antecknare), länken till det delade dokumentet och upplägget för övningen (</a:t>
            </a:r>
            <a:r>
              <a:rPr lang="sv-SE" dirty="0" err="1"/>
              <a:t>slide</a:t>
            </a:r>
            <a:r>
              <a:rPr lang="sv-SE" dirty="0"/>
              <a:t> 3).</a:t>
            </a:r>
          </a:p>
          <a:p>
            <a:endParaRPr lang="sv-SE" dirty="0"/>
          </a:p>
          <a:p>
            <a:r>
              <a:rPr lang="sv-SE" i="0" u="sng" dirty="0"/>
              <a:t>Under mötet/övningen:</a:t>
            </a:r>
          </a:p>
          <a:p>
            <a:pPr marL="228600" indent="-228600">
              <a:buAutoNum type="arabicPeriod"/>
            </a:pPr>
            <a:r>
              <a:rPr lang="sv-SE" dirty="0"/>
              <a:t>Som diskussionsledare </a:t>
            </a:r>
            <a:r>
              <a:rPr lang="sv-SE" b="1" dirty="0"/>
              <a:t>delar du skärm </a:t>
            </a:r>
            <a:r>
              <a:rPr lang="sv-SE" dirty="0"/>
              <a:t>och inledningsvis drar du </a:t>
            </a:r>
            <a:r>
              <a:rPr lang="sv-SE" dirty="0" err="1"/>
              <a:t>slides</a:t>
            </a:r>
            <a:r>
              <a:rPr lang="sv-SE" dirty="0"/>
              <a:t> 1-6 (och sedan bara övergripande </a:t>
            </a:r>
            <a:r>
              <a:rPr lang="sv-SE" dirty="0" err="1"/>
              <a:t>slidesen</a:t>
            </a:r>
            <a:r>
              <a:rPr lang="sv-SE" dirty="0"/>
              <a:t> 7-17 (cirka 10 min)</a:t>
            </a:r>
          </a:p>
          <a:p>
            <a:pPr marL="228600" indent="-228600">
              <a:buAutoNum type="arabicPeriod"/>
            </a:pPr>
            <a:r>
              <a:rPr lang="sv-SE" dirty="0"/>
              <a:t>Därefter är det grupparbete och ni har </a:t>
            </a:r>
            <a:r>
              <a:rPr lang="sv-SE" b="1" dirty="0"/>
              <a:t>möjlighet att logga ut 15-20 min </a:t>
            </a:r>
            <a:r>
              <a:rPr lang="sv-SE" dirty="0"/>
              <a:t>då respektive grupp går in det gemensamma dokumentet via länken och skriver sina anteckningar på anvisad sida.</a:t>
            </a:r>
          </a:p>
          <a:p>
            <a:pPr marL="228600" indent="-228600">
              <a:buAutoNum type="arabicPeriod"/>
            </a:pPr>
            <a:r>
              <a:rPr lang="sv-SE" b="1" dirty="0"/>
              <a:t>Återgå till helgrupp </a:t>
            </a:r>
            <a:r>
              <a:rPr lang="sv-SE" dirty="0"/>
              <a:t>(och skärmdelning via Teams). Behöver gruppen mer anteckningsutrymme så kan man själv lägga till en ytterligare </a:t>
            </a:r>
            <a:r>
              <a:rPr lang="sv-SE" dirty="0" err="1"/>
              <a:t>slide</a:t>
            </a:r>
            <a:r>
              <a:rPr lang="sv-SE" dirty="0"/>
              <a:t>. Låt varje grupp dra sin framtidsbild för helgruppen. Ställ frågor och diskutera. (cirka 5-10 min/grupp)</a:t>
            </a:r>
          </a:p>
          <a:p>
            <a:pPr marL="228600" indent="-228600">
              <a:buAutoNum type="arabicPeriod"/>
            </a:pPr>
            <a:r>
              <a:rPr lang="sv-SE" dirty="0"/>
              <a:t>Sammanfattande diskussion i helgrupp. </a:t>
            </a:r>
            <a:r>
              <a:rPr lang="sv-SE" b="1" dirty="0"/>
              <a:t>Förslagsvis antecknar du som diskussionsledare direkt i presentationen. </a:t>
            </a:r>
          </a:p>
          <a:p>
            <a:pPr marL="228600" indent="-228600">
              <a:buAutoNum type="arabicPeriod"/>
            </a:pPr>
            <a:r>
              <a:rPr lang="sv-SE" dirty="0"/>
              <a:t>Därefter bestämmer ni vad </a:t>
            </a:r>
            <a:r>
              <a:rPr lang="sv-SE" b="1" dirty="0"/>
              <a:t>ni vill göra med resultatet/presentationen (anteckningarna). </a:t>
            </a:r>
            <a:r>
              <a:rPr lang="sv-SE" dirty="0"/>
              <a:t>Ska ingen kunna komma åt den efteråt via länk så ta bort den från SharePoint och spara den på annat ställe. </a:t>
            </a:r>
          </a:p>
          <a:p>
            <a:pPr marL="228600" indent="-228600">
              <a:buAutoNum type="arabicPeriod"/>
            </a:pPr>
            <a:endParaRPr lang="sv-SE" dirty="0"/>
          </a:p>
          <a:p>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sv-SE" i="1" dirty="0"/>
              <a:t>Alternativ fysisk metod</a:t>
            </a:r>
            <a:r>
              <a:rPr lang="sv-SE" dirty="0"/>
              <a:t>: Visa presentationen på skärmen och be varje smågrupp om att arbeta med sin framtidsbild på respektive anteckningssida (presentationen kan ha skickats ut inför mötet/eller under mötet) för sin framtidsbild som sammanfogas till den stora presentationen efter ifyllande i gruppen.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endParaRPr lang="sv-SE" dirty="0"/>
          </a:p>
          <a:p>
            <a:endParaRPr lang="sv-SE" dirty="0"/>
          </a:p>
        </p:txBody>
      </p:sp>
      <p:sp>
        <p:nvSpPr>
          <p:cNvPr id="4" name="Slide Number Placeholder 3"/>
          <p:cNvSpPr>
            <a:spLocks noGrp="1"/>
          </p:cNvSpPr>
          <p:nvPr>
            <p:ph type="sldNum" sz="quarter" idx="5"/>
          </p:nvPr>
        </p:nvSpPr>
        <p:spPr/>
        <p:txBody>
          <a:bodyPr/>
          <a:lstStyle/>
          <a:p>
            <a:fld id="{39F56C83-3508-4DF3-A02B-BBBCC8BE3867}" type="slidenum">
              <a:rPr lang="sv-SE" smtClean="0"/>
              <a:pPr/>
              <a:t>1</a:t>
            </a:fld>
            <a:endParaRPr lang="sv-SE"/>
          </a:p>
        </p:txBody>
      </p:sp>
    </p:spTree>
    <p:extLst>
      <p:ext uri="{BB962C8B-B14F-4D97-AF65-F5344CB8AC3E}">
        <p14:creationId xmlns:p14="http://schemas.microsoft.com/office/powerpoint/2010/main" val="75631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a:t>
            </a:fld>
            <a:endParaRPr lang="sv-SE" dirty="0"/>
          </a:p>
        </p:txBody>
      </p:sp>
    </p:spTree>
    <p:extLst>
      <p:ext uri="{BB962C8B-B14F-4D97-AF65-F5344CB8AC3E}">
        <p14:creationId xmlns:p14="http://schemas.microsoft.com/office/powerpoint/2010/main" val="228208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3</a:t>
            </a:fld>
            <a:endParaRPr lang="sv-SE" dirty="0"/>
          </a:p>
        </p:txBody>
      </p:sp>
    </p:spTree>
    <p:extLst>
      <p:ext uri="{BB962C8B-B14F-4D97-AF65-F5344CB8AC3E}">
        <p14:creationId xmlns:p14="http://schemas.microsoft.com/office/powerpoint/2010/main" val="279935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4</a:t>
            </a:fld>
            <a:endParaRPr lang="sv-SE" dirty="0"/>
          </a:p>
        </p:txBody>
      </p:sp>
    </p:spTree>
    <p:extLst>
      <p:ext uri="{BB962C8B-B14F-4D97-AF65-F5344CB8AC3E}">
        <p14:creationId xmlns:p14="http://schemas.microsoft.com/office/powerpoint/2010/main" val="8232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7</a:t>
            </a:fld>
            <a:endParaRPr lang="sv-SE" dirty="0"/>
          </a:p>
        </p:txBody>
      </p:sp>
    </p:spTree>
    <p:extLst>
      <p:ext uri="{BB962C8B-B14F-4D97-AF65-F5344CB8AC3E}">
        <p14:creationId xmlns:p14="http://schemas.microsoft.com/office/powerpoint/2010/main" val="398592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20</a:t>
            </a:fld>
            <a:endParaRPr lang="sv-SE" dirty="0"/>
          </a:p>
        </p:txBody>
      </p:sp>
    </p:spTree>
    <p:extLst>
      <p:ext uri="{BB962C8B-B14F-4D97-AF65-F5344CB8AC3E}">
        <p14:creationId xmlns:p14="http://schemas.microsoft.com/office/powerpoint/2010/main" val="254705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9F56C83-3508-4DF3-A02B-BBBCC8BE3867}" type="slidenum">
              <a:rPr lang="sv-SE" smtClean="0"/>
              <a:pPr/>
              <a:t>24</a:t>
            </a:fld>
            <a:endParaRPr lang="sv-SE" dirty="0"/>
          </a:p>
        </p:txBody>
      </p:sp>
    </p:spTree>
    <p:extLst>
      <p:ext uri="{BB962C8B-B14F-4D97-AF65-F5344CB8AC3E}">
        <p14:creationId xmlns:p14="http://schemas.microsoft.com/office/powerpoint/2010/main" val="2834859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Vi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AAEDD4-F26E-4CF3-B054-5A094C52B91E}"/>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3315" name="Rectangle 3"/>
          <p:cNvSpPr>
            <a:spLocks noGrp="1" noChangeArrowheads="1"/>
          </p:cNvSpPr>
          <p:nvPr>
            <p:ph type="ctrTitle"/>
          </p:nvPr>
        </p:nvSpPr>
        <p:spPr>
          <a:xfrm>
            <a:off x="914400" y="2130426"/>
            <a:ext cx="10363200" cy="1470025"/>
          </a:xfrm>
        </p:spPr>
        <p:txBody>
          <a:bodyPr/>
          <a:lstStyle>
            <a:lvl1pPr algn="ctr">
              <a:defRPr/>
            </a:lvl1pPr>
          </a:lstStyle>
          <a:p>
            <a:pPr lvl="0"/>
            <a:r>
              <a:rPr lang="en-GB" noProof="0"/>
              <a:t>Click to edit Master title style</a:t>
            </a:r>
            <a:endParaRPr lang="sv-SE" noProof="0"/>
          </a:p>
        </p:txBody>
      </p:sp>
      <p:sp>
        <p:nvSpPr>
          <p:cNvPr id="13316" name="Rectangle 4"/>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GB" noProof="0"/>
              <a:t>Click to edit Master subtitle style</a:t>
            </a:r>
            <a:endParaRPr lang="sv-SE" noProof="0"/>
          </a:p>
        </p:txBody>
      </p:sp>
      <p:sp>
        <p:nvSpPr>
          <p:cNvPr id="13321" name="Rectangle 9"/>
          <p:cNvSpPr>
            <a:spLocks noGrp="1" noChangeArrowheads="1"/>
          </p:cNvSpPr>
          <p:nvPr>
            <p:ph type="dt" sz="half" idx="2"/>
          </p:nvPr>
        </p:nvSpPr>
        <p:spPr/>
        <p:txBody>
          <a:bodyPr/>
          <a:lstStyle>
            <a:lvl1pPr>
              <a:defRPr/>
            </a:lvl1pPr>
          </a:lstStyle>
          <a:p>
            <a:r>
              <a:rPr lang="sv-SE" dirty="0"/>
              <a:t>2019-11-11</a:t>
            </a:r>
          </a:p>
        </p:txBody>
      </p:sp>
      <p:sp>
        <p:nvSpPr>
          <p:cNvPr id="13322" name="Rectangle 10"/>
          <p:cNvSpPr>
            <a:spLocks noGrp="1" noChangeArrowheads="1"/>
          </p:cNvSpPr>
          <p:nvPr>
            <p:ph type="ftr" sz="quarter" idx="3"/>
          </p:nvPr>
        </p:nvSpPr>
        <p:spPr/>
        <p:txBody>
          <a:bodyPr/>
          <a:lstStyle>
            <a:lvl1pPr>
              <a:defRPr/>
            </a:lvl1pPr>
          </a:lstStyle>
          <a:p>
            <a:r>
              <a:rPr lang="sv-SE" dirty="0"/>
              <a:t>Hälso- och sjukvårdsförvaltningen</a:t>
            </a:r>
          </a:p>
        </p:txBody>
      </p:sp>
      <p:sp>
        <p:nvSpPr>
          <p:cNvPr id="13323" name="Rectangle 11"/>
          <p:cNvSpPr>
            <a:spLocks noGrp="1" noChangeArrowheads="1"/>
          </p:cNvSpPr>
          <p:nvPr>
            <p:ph type="sldNum" sz="quarter" idx="4"/>
          </p:nvPr>
        </p:nvSpPr>
        <p:spPr/>
        <p:txBody>
          <a:bodyPr/>
          <a:lstStyle>
            <a:lvl1pPr>
              <a:defRPr/>
            </a:lvl1pPr>
          </a:lstStyle>
          <a:p>
            <a:fld id="{C1A088CD-CCDE-49E5-84E6-67161CD99BDA}" type="slidenum">
              <a:rPr lang="sv-SE"/>
              <a:pPr/>
              <a:t>‹#›</a:t>
            </a:fld>
            <a:endParaRPr lang="sv-SE" dirty="0"/>
          </a:p>
        </p:txBody>
      </p:sp>
      <p:pic>
        <p:nvPicPr>
          <p:cNvPr id="10" name="Bild 9">
            <a:extLst>
              <a:ext uri="{FF2B5EF4-FFF2-40B4-BE49-F238E27FC236}">
                <a16:creationId xmlns:a16="http://schemas.microsoft.com/office/drawing/2014/main" id="{3E4ABABA-B778-46F8-93DF-7E9E6BAF7C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2643" y="287739"/>
            <a:ext cx="1997319" cy="357545"/>
          </a:xfrm>
          <a:prstGeom prst="rect">
            <a:avLst/>
          </a:prstGeom>
        </p:spPr>
      </p:pic>
      <p:grpSp>
        <p:nvGrpSpPr>
          <p:cNvPr id="14" name="Grupp 13">
            <a:extLst>
              <a:ext uri="{FF2B5EF4-FFF2-40B4-BE49-F238E27FC236}">
                <a16:creationId xmlns:a16="http://schemas.microsoft.com/office/drawing/2014/main" id="{20A207A8-0708-468F-BF80-AD994789F8F2}"/>
              </a:ext>
            </a:extLst>
          </p:cNvPr>
          <p:cNvGrpSpPr/>
          <p:nvPr userDrawn="1"/>
        </p:nvGrpSpPr>
        <p:grpSpPr>
          <a:xfrm>
            <a:off x="12047537" y="3175"/>
            <a:ext cx="144463" cy="788988"/>
            <a:chOff x="12047537" y="3175"/>
            <a:chExt cx="144463" cy="788988"/>
          </a:xfrm>
        </p:grpSpPr>
        <p:sp>
          <p:nvSpPr>
            <p:cNvPr id="15" name="Rectangle 30">
              <a:extLst>
                <a:ext uri="{FF2B5EF4-FFF2-40B4-BE49-F238E27FC236}">
                  <a16:creationId xmlns:a16="http://schemas.microsoft.com/office/drawing/2014/main" id="{111A3A82-8E07-4095-B962-5BDEF6B5F7F4}"/>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6" name="Rectangle 31">
              <a:extLst>
                <a:ext uri="{FF2B5EF4-FFF2-40B4-BE49-F238E27FC236}">
                  <a16:creationId xmlns:a16="http://schemas.microsoft.com/office/drawing/2014/main" id="{94455EC7-1624-43B4-AF71-2F2E75FD83EC}"/>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7" name="Rectangle 32">
              <a:extLst>
                <a:ext uri="{FF2B5EF4-FFF2-40B4-BE49-F238E27FC236}">
                  <a16:creationId xmlns:a16="http://schemas.microsoft.com/office/drawing/2014/main" id="{B3368510-A07F-40B2-88D9-EEDA1946AC00}"/>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8" name="Rectangle 33">
              <a:extLst>
                <a:ext uri="{FF2B5EF4-FFF2-40B4-BE49-F238E27FC236}">
                  <a16:creationId xmlns:a16="http://schemas.microsoft.com/office/drawing/2014/main" id="{FCF97724-B74E-4897-A525-4DA03173708F}"/>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a:p>
        </p:txBody>
      </p:sp>
      <p:sp>
        <p:nvSpPr>
          <p:cNvPr id="3" name="Platshållare för innehåll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412475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brö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a:p>
        </p:txBody>
      </p:sp>
      <p:sp>
        <p:nvSpPr>
          <p:cNvPr id="3" name="Platshållare för innehåll 2"/>
          <p:cNvSpPr>
            <a:spLocks noGrp="1"/>
          </p:cNvSpPr>
          <p:nvPr>
            <p:ph idx="1" hasCustomPrompt="1"/>
          </p:nvPr>
        </p:nvSpPr>
        <p:spPr/>
        <p:txBody>
          <a:bodyPr/>
          <a:lstStyle>
            <a:lvl1pPr marL="0" indent="0">
              <a:buNone/>
              <a:defRPr/>
            </a:lvl1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Tree>
    <p:extLst>
      <p:ext uri="{BB962C8B-B14F-4D97-AF65-F5344CB8AC3E}">
        <p14:creationId xmlns:p14="http://schemas.microsoft.com/office/powerpoint/2010/main" val="253227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2 innehållsdelar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a:p>
        </p:txBody>
      </p:sp>
      <p:sp>
        <p:nvSpPr>
          <p:cNvPr id="3" name="Platshållare för innehåll 2"/>
          <p:cNvSpPr>
            <a:spLocks noGrp="1"/>
          </p:cNvSpPr>
          <p:nvPr>
            <p:ph idx="1"/>
          </p:nvPr>
        </p:nvSpPr>
        <p:spPr>
          <a:xfrm>
            <a:off x="958851"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Platshållare för datum 3"/>
          <p:cNvSpPr>
            <a:spLocks noGrp="1"/>
          </p:cNvSpPr>
          <p:nvPr>
            <p:ph type="dt" sz="half" idx="10"/>
          </p:nvPr>
        </p:nvSpPr>
        <p:spPr/>
        <p:txBody>
          <a:bodyPr/>
          <a:lstStyle>
            <a:lvl1pPr>
              <a:defRPr/>
            </a:lvl1pPr>
          </a:lstStyle>
          <a:p>
            <a:r>
              <a:rPr lang="sv-SE" dirty="0"/>
              <a:t>2019-11-11</a:t>
            </a:r>
          </a:p>
        </p:txBody>
      </p:sp>
      <p:sp>
        <p:nvSpPr>
          <p:cNvPr id="5" name="Platshållare för sidfot 4"/>
          <p:cNvSpPr>
            <a:spLocks noGrp="1"/>
          </p:cNvSpPr>
          <p:nvPr>
            <p:ph type="ftr" sz="quarter" idx="11"/>
          </p:nvPr>
        </p:nvSpPr>
        <p:spPr/>
        <p:txBody>
          <a:bodyPr/>
          <a:lstStyle>
            <a:lvl1pPr>
              <a:defRPr/>
            </a:lvl1pPr>
          </a:lstStyle>
          <a:p>
            <a:r>
              <a:rPr lang="sv-SE" dirty="0"/>
              <a:t>Hälso- och sjukvårdsförvaltningen</a:t>
            </a:r>
          </a:p>
        </p:txBody>
      </p:sp>
      <p:sp>
        <p:nvSpPr>
          <p:cNvPr id="6" name="Platshållare för bildnummer 5"/>
          <p:cNvSpPr>
            <a:spLocks noGrp="1"/>
          </p:cNvSpPr>
          <p:nvPr>
            <p:ph type="sldNum" sz="quarter" idx="12"/>
          </p:nvPr>
        </p:nvSpPr>
        <p:spPr/>
        <p:txBody>
          <a:bodyPr/>
          <a:lstStyle>
            <a:lvl1pPr>
              <a:defRPr/>
            </a:lvl1pPr>
          </a:lstStyle>
          <a:p>
            <a:fld id="{DDBEBB44-B4B5-45AD-87A9-3B8A569A17F0}" type="slidenum">
              <a:rPr lang="sv-SE"/>
              <a:pPr/>
              <a:t>‹#›</a:t>
            </a:fld>
            <a:endParaRPr lang="sv-SE" dirty="0"/>
          </a:p>
        </p:txBody>
      </p:sp>
      <p:sp>
        <p:nvSpPr>
          <p:cNvPr id="7" name="Platshållare för innehåll 2">
            <a:extLst>
              <a:ext uri="{FF2B5EF4-FFF2-40B4-BE49-F238E27FC236}">
                <a16:creationId xmlns:a16="http://schemas.microsoft.com/office/drawing/2014/main" id="{EFC4FDA7-B96F-420F-97B3-6843B108A8E4}"/>
              </a:ext>
            </a:extLst>
          </p:cNvPr>
          <p:cNvSpPr>
            <a:spLocks noGrp="1"/>
          </p:cNvSpPr>
          <p:nvPr>
            <p:ph idx="13"/>
          </p:nvPr>
        </p:nvSpPr>
        <p:spPr>
          <a:xfrm>
            <a:off x="6280659" y="2159000"/>
            <a:ext cx="4957317" cy="3937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66562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a:t>Click to edit Master title style</a:t>
            </a:r>
            <a:endParaRPr lang="sv-SE"/>
          </a:p>
        </p:txBody>
      </p:sp>
      <p:sp>
        <p:nvSpPr>
          <p:cNvPr id="3" name="Platshållare för datum 2"/>
          <p:cNvSpPr>
            <a:spLocks noGrp="1"/>
          </p:cNvSpPr>
          <p:nvPr>
            <p:ph type="dt" sz="half" idx="10"/>
          </p:nvPr>
        </p:nvSpPr>
        <p:spPr/>
        <p:txBody>
          <a:bodyPr/>
          <a:lstStyle>
            <a:lvl1pPr>
              <a:defRPr/>
            </a:lvl1pPr>
          </a:lstStyle>
          <a:p>
            <a:r>
              <a:rPr lang="sv-SE" dirty="0"/>
              <a:t>2019-11-11</a:t>
            </a:r>
          </a:p>
        </p:txBody>
      </p:sp>
      <p:sp>
        <p:nvSpPr>
          <p:cNvPr id="4" name="Platshållare för sidfot 3"/>
          <p:cNvSpPr>
            <a:spLocks noGrp="1"/>
          </p:cNvSpPr>
          <p:nvPr>
            <p:ph type="ftr" sz="quarter" idx="11"/>
          </p:nvPr>
        </p:nvSpPr>
        <p:spPr/>
        <p:txBody>
          <a:bodyPr/>
          <a:lstStyle>
            <a:lvl1pPr>
              <a:defRPr/>
            </a:lvl1pPr>
          </a:lstStyle>
          <a:p>
            <a:r>
              <a:rPr lang="sv-SE" dirty="0"/>
              <a:t>Hälso- och sjukvårdsförvaltningen</a:t>
            </a:r>
          </a:p>
        </p:txBody>
      </p:sp>
      <p:sp>
        <p:nvSpPr>
          <p:cNvPr id="5" name="Platshållare för bildnummer 4"/>
          <p:cNvSpPr>
            <a:spLocks noGrp="1"/>
          </p:cNvSpPr>
          <p:nvPr>
            <p:ph type="sldNum" sz="quarter" idx="12"/>
          </p:nvPr>
        </p:nvSpPr>
        <p:spPr/>
        <p:txBody>
          <a:bodyPr/>
          <a:lstStyle>
            <a:lvl1pPr>
              <a:defRPr/>
            </a:lvl1pPr>
          </a:lstStyle>
          <a:p>
            <a:fld id="{76A35897-AA38-4E5A-9DD3-4A40406CD6F6}" type="slidenum">
              <a:rPr lang="sv-SE"/>
              <a:pPr/>
              <a:t>‹#›</a:t>
            </a:fld>
            <a:endParaRPr lang="sv-SE" dirty="0"/>
          </a:p>
        </p:txBody>
      </p:sp>
    </p:spTree>
    <p:extLst>
      <p:ext uri="{BB962C8B-B14F-4D97-AF65-F5344CB8AC3E}">
        <p14:creationId xmlns:p14="http://schemas.microsoft.com/office/powerpoint/2010/main" val="228961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r>
              <a:rPr lang="sv-SE" dirty="0"/>
              <a:t>2019-11-11</a:t>
            </a:r>
          </a:p>
        </p:txBody>
      </p:sp>
      <p:sp>
        <p:nvSpPr>
          <p:cNvPr id="3" name="Platshållare för sidfot 2"/>
          <p:cNvSpPr>
            <a:spLocks noGrp="1"/>
          </p:cNvSpPr>
          <p:nvPr>
            <p:ph type="ftr" sz="quarter" idx="11"/>
          </p:nvPr>
        </p:nvSpPr>
        <p:spPr/>
        <p:txBody>
          <a:bodyPr/>
          <a:lstStyle>
            <a:lvl1pPr>
              <a:defRPr/>
            </a:lvl1pPr>
          </a:lstStyle>
          <a:p>
            <a:r>
              <a:rPr lang="sv-SE" dirty="0"/>
              <a:t>Hälso- och sjukvårdsförvaltningen</a:t>
            </a:r>
          </a:p>
        </p:txBody>
      </p:sp>
      <p:sp>
        <p:nvSpPr>
          <p:cNvPr id="4" name="Platshållare för bildnummer 3"/>
          <p:cNvSpPr>
            <a:spLocks noGrp="1"/>
          </p:cNvSpPr>
          <p:nvPr>
            <p:ph type="sldNum" sz="quarter" idx="12"/>
          </p:nvPr>
        </p:nvSpPr>
        <p:spPr/>
        <p:txBody>
          <a:bodyPr/>
          <a:lstStyle>
            <a:lvl1pPr>
              <a:defRPr/>
            </a:lvl1pPr>
          </a:lstStyle>
          <a:p>
            <a:fld id="{288147F2-D839-401F-8B8C-3CAF295340B5}" type="slidenum">
              <a:rPr lang="sv-SE"/>
              <a:pPr/>
              <a:t>‹#›</a:t>
            </a:fld>
            <a:endParaRPr lang="sv-SE" dirty="0"/>
          </a:p>
        </p:txBody>
      </p:sp>
    </p:spTree>
    <p:extLst>
      <p:ext uri="{BB962C8B-B14F-4D97-AF65-F5344CB8AC3E}">
        <p14:creationId xmlns:p14="http://schemas.microsoft.com/office/powerpoint/2010/main" val="280926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6377734-D027-417D-9B38-6A99ADA49896}"/>
              </a:ext>
            </a:extLst>
          </p:cNvPr>
          <p:cNvSpPr/>
          <p:nvPr userDrawn="1"/>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4565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2019-11-11</a:t>
            </a:r>
          </a:p>
        </p:txBody>
      </p:sp>
      <p:sp>
        <p:nvSpPr>
          <p:cNvPr id="1029" name="Rectangle 5"/>
          <p:cNvSpPr>
            <a:spLocks noGrp="1" noChangeArrowheads="1"/>
          </p:cNvSpPr>
          <p:nvPr>
            <p:ph type="ftr" sz="quarter" idx="3"/>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r>
              <a:rPr lang="sv-SE" dirty="0"/>
              <a:t>Hälso- och sjukvårdsförvaltningen</a:t>
            </a:r>
          </a:p>
        </p:txBody>
      </p:sp>
      <p:sp>
        <p:nvSpPr>
          <p:cNvPr id="1030" name="Rectangle 6"/>
          <p:cNvSpPr>
            <a:spLocks noGrp="1" noChangeArrowheads="1"/>
          </p:cNvSpPr>
          <p:nvPr>
            <p:ph type="sldNum" sz="quarter" idx="4"/>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vl1pPr>
          </a:lstStyle>
          <a:p>
            <a:fld id="{65EAC295-B5BC-4B98-BE11-8B11DB9261CC}" type="slidenum">
              <a:rPr lang="sv-SE"/>
              <a:pPr/>
              <a:t>‹#›</a:t>
            </a:fld>
            <a:endParaRPr lang="sv-SE" dirty="0"/>
          </a:p>
        </p:txBody>
      </p:sp>
      <p:pic>
        <p:nvPicPr>
          <p:cNvPr id="4" name="Bild 3">
            <a:extLst>
              <a:ext uri="{FF2B5EF4-FFF2-40B4-BE49-F238E27FC236}">
                <a16:creationId xmlns:a16="http://schemas.microsoft.com/office/drawing/2014/main" id="{3F9ED0BF-B3A6-4BC7-B609-557DDADF82D1}"/>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2643" y="287739"/>
            <a:ext cx="1997319" cy="357545"/>
          </a:xfrm>
          <a:prstGeom prst="rect">
            <a:avLst/>
          </a:prstGeom>
        </p:spPr>
      </p:pic>
      <p:grpSp>
        <p:nvGrpSpPr>
          <p:cNvPr id="3" name="Grupp 2">
            <a:extLst>
              <a:ext uri="{FF2B5EF4-FFF2-40B4-BE49-F238E27FC236}">
                <a16:creationId xmlns:a16="http://schemas.microsoft.com/office/drawing/2014/main" id="{C70EBA9E-AE82-42A5-8CD1-200207F90F49}"/>
              </a:ext>
            </a:extLst>
          </p:cNvPr>
          <p:cNvGrpSpPr/>
          <p:nvPr userDrawn="1"/>
        </p:nvGrpSpPr>
        <p:grpSpPr>
          <a:xfrm>
            <a:off x="12047537" y="3175"/>
            <a:ext cx="144463" cy="788988"/>
            <a:chOff x="12047537" y="3175"/>
            <a:chExt cx="144463" cy="788988"/>
          </a:xfrm>
        </p:grpSpPr>
        <p:sp>
          <p:nvSpPr>
            <p:cNvPr id="11" name="Rectangle 30">
              <a:extLst>
                <a:ext uri="{FF2B5EF4-FFF2-40B4-BE49-F238E27FC236}">
                  <a16:creationId xmlns:a16="http://schemas.microsoft.com/office/drawing/2014/main" id="{B9ECAAA0-1422-45F4-9A1E-03CF5A1F5668}"/>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12" name="Rectangle 31">
              <a:extLst>
                <a:ext uri="{FF2B5EF4-FFF2-40B4-BE49-F238E27FC236}">
                  <a16:creationId xmlns:a16="http://schemas.microsoft.com/office/drawing/2014/main" id="{A31D8A10-BC81-4F7F-97EA-5197AEBEE131}"/>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13" name="Rectangle 32">
              <a:extLst>
                <a:ext uri="{FF2B5EF4-FFF2-40B4-BE49-F238E27FC236}">
                  <a16:creationId xmlns:a16="http://schemas.microsoft.com/office/drawing/2014/main" id="{6365EC3A-FE76-4F6D-896A-5E594C635E3F}"/>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14" name="Rectangle 33">
              <a:extLst>
                <a:ext uri="{FF2B5EF4-FFF2-40B4-BE49-F238E27FC236}">
                  <a16:creationId xmlns:a16="http://schemas.microsoft.com/office/drawing/2014/main" id="{30CB5A33-CE48-453A-A29D-59CA54870638}"/>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4" r:id="rId5"/>
    <p:sldLayoutId id="2147483655" r:id="rId6"/>
  </p:sldLayoutIdLst>
  <p:hf hdr="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descr="En bild som visar tre medarbetare inom vården, två kvinnor och en man, som står i en vårdmiljö&#10;&#10;Automatiskt genererad beskrivning">
            <a:extLst>
              <a:ext uri="{FF2B5EF4-FFF2-40B4-BE49-F238E27FC236}">
                <a16:creationId xmlns:a16="http://schemas.microsoft.com/office/drawing/2014/main" id="{E9D439BD-C16C-4559-8F4B-54391A1F7572}"/>
              </a:ext>
            </a:extLst>
          </p:cNvPr>
          <p:cNvPicPr>
            <a:picLocks noChangeAspect="1"/>
          </p:cNvPicPr>
          <p:nvPr/>
        </p:nvPicPr>
        <p:blipFill rotWithShape="1">
          <a:blip r:embed="rId3">
            <a:extLst>
              <a:ext uri="{28A0092B-C50C-407E-A947-70E740481C1C}">
                <a14:useLocalDpi xmlns:a14="http://schemas.microsoft.com/office/drawing/2010/main" val="0"/>
              </a:ext>
            </a:extLst>
          </a:blip>
          <a:srcRect t="5941" b="21336"/>
          <a:stretch/>
        </p:blipFill>
        <p:spPr>
          <a:xfrm flipH="1">
            <a:off x="0" y="949234"/>
            <a:ext cx="12192000" cy="5908766"/>
          </a:xfrm>
          <a:prstGeom prst="rect">
            <a:avLst/>
          </a:prstGeom>
        </p:spPr>
      </p:pic>
      <p:sp>
        <p:nvSpPr>
          <p:cNvPr id="24" name="Date Placeholder 3">
            <a:extLst>
              <a:ext uri="{FF2B5EF4-FFF2-40B4-BE49-F238E27FC236}">
                <a16:creationId xmlns:a16="http://schemas.microsoft.com/office/drawing/2014/main" id="{D0F702EB-4341-7941-AA37-A713BB89447A}"/>
              </a:ext>
            </a:extLst>
          </p:cNvPr>
          <p:cNvSpPr txBox="1">
            <a:spLocks/>
          </p:cNvSpPr>
          <p:nvPr/>
        </p:nvSpPr>
        <p:spPr bwMode="auto">
          <a:xfrm>
            <a:off x="8534401" y="237635"/>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B994E8D3-EB01-4B97-B7C9-9BC7CD4011D7}" type="datetime1">
              <a:rPr lang="sv-SE" smtClean="0"/>
              <a:pPr/>
              <a:t>2021-01-12</a:t>
            </a:fld>
            <a:endParaRPr lang="sv-SE" dirty="0"/>
          </a:p>
        </p:txBody>
      </p:sp>
      <p:sp>
        <p:nvSpPr>
          <p:cNvPr id="25" name="Footer Placeholder 4">
            <a:extLst>
              <a:ext uri="{FF2B5EF4-FFF2-40B4-BE49-F238E27FC236}">
                <a16:creationId xmlns:a16="http://schemas.microsoft.com/office/drawing/2014/main" id="{3CB16122-3FA7-2C43-A01E-41657C2E4897}"/>
              </a:ext>
            </a:extLst>
          </p:cNvPr>
          <p:cNvSpPr txBox="1">
            <a:spLocks/>
          </p:cNvSpPr>
          <p:nvPr/>
        </p:nvSpPr>
        <p:spPr bwMode="auto">
          <a:xfrm>
            <a:off x="8534401" y="655027"/>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r>
              <a:rPr lang="sv-SE" dirty="0"/>
              <a:t>Organisation/Namn</a:t>
            </a:r>
          </a:p>
        </p:txBody>
      </p:sp>
      <p:sp>
        <p:nvSpPr>
          <p:cNvPr id="26" name="Slide Number Placeholder 5">
            <a:extLst>
              <a:ext uri="{FF2B5EF4-FFF2-40B4-BE49-F238E27FC236}">
                <a16:creationId xmlns:a16="http://schemas.microsoft.com/office/drawing/2014/main" id="{FEF90D2B-710D-6348-A888-21FBAC547DF8}"/>
              </a:ext>
            </a:extLst>
          </p:cNvPr>
          <p:cNvSpPr txBox="1">
            <a:spLocks/>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DDBEBB44-B4B5-45AD-87A9-3B8A569A17F0}" type="slidenum">
              <a:rPr lang="sv-SE" smtClean="0"/>
              <a:pPr/>
              <a:t>1</a:t>
            </a:fld>
            <a:endParaRPr lang="sv-SE" dirty="0"/>
          </a:p>
        </p:txBody>
      </p:sp>
      <p:sp>
        <p:nvSpPr>
          <p:cNvPr id="27" name="Rektangel 1">
            <a:extLst>
              <a:ext uri="{FF2B5EF4-FFF2-40B4-BE49-F238E27FC236}">
                <a16:creationId xmlns:a16="http://schemas.microsoft.com/office/drawing/2014/main" id="{1E5797B6-7456-0641-B8D4-38B263CD81A6}"/>
              </a:ext>
            </a:extLst>
          </p:cNvPr>
          <p:cNvSpPr/>
          <p:nvPr/>
        </p:nvSpPr>
        <p:spPr bwMode="auto">
          <a:xfrm>
            <a:off x="0" y="0"/>
            <a:ext cx="12192000" cy="949234"/>
          </a:xfrm>
          <a:prstGeom prst="rect">
            <a:avLst/>
          </a:prstGeom>
          <a:solidFill>
            <a:srgbClr val="E9E3D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tx1"/>
              </a:solidFill>
              <a:effectLst/>
              <a:latin typeface="Verdana" pitchFamily="34" charset="0"/>
              <a:ea typeface="Geneva" pitchFamily="1" charset="-128"/>
            </a:endParaRPr>
          </a:p>
        </p:txBody>
      </p:sp>
      <p:sp>
        <p:nvSpPr>
          <p:cNvPr id="30" name="Rectangle 6">
            <a:extLst>
              <a:ext uri="{FF2B5EF4-FFF2-40B4-BE49-F238E27FC236}">
                <a16:creationId xmlns:a16="http://schemas.microsoft.com/office/drawing/2014/main" id="{2DA67050-5BB9-AB4C-B0F9-1ACFA8792217}"/>
              </a:ext>
            </a:extLst>
          </p:cNvPr>
          <p:cNvSpPr txBox="1">
            <a:spLocks noChangeArrowheads="1"/>
          </p:cNvSpPr>
          <p:nvPr/>
        </p:nvSpPr>
        <p:spPr bwMode="auto">
          <a:xfrm>
            <a:off x="8534401" y="446332"/>
            <a:ext cx="3359151"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sv-SE"/>
            </a:defPPr>
            <a:lvl1pPr algn="r" rtl="0" eaLnBrk="0" fontAlgn="base" hangingPunct="0">
              <a:spcBef>
                <a:spcPct val="0"/>
              </a:spcBef>
              <a:spcAft>
                <a:spcPct val="0"/>
              </a:spcAft>
              <a:defRPr sz="900" kern="1200">
                <a:solidFill>
                  <a:schemeClr val="tx1"/>
                </a:solidFill>
                <a:latin typeface="Verdana" pitchFamily="34" charset="0"/>
                <a:ea typeface="Geneva" pitchFamily="1" charset="-128"/>
                <a:cs typeface="+mn-cs"/>
              </a:defRPr>
            </a:lvl1pPr>
            <a:lvl2pPr marL="4572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2pPr>
            <a:lvl3pPr marL="9144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3pPr>
            <a:lvl4pPr marL="13716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4pPr>
            <a:lvl5pPr marL="1828800" algn="ctr" rtl="0" eaLnBrk="0" fontAlgn="base" hangingPunct="0">
              <a:spcBef>
                <a:spcPct val="50000"/>
              </a:spcBef>
              <a:spcAft>
                <a:spcPct val="0"/>
              </a:spcAft>
              <a:defRPr sz="2200" kern="1200">
                <a:solidFill>
                  <a:schemeClr val="tx1"/>
                </a:solidFill>
                <a:latin typeface="Verdana" pitchFamily="34" charset="0"/>
                <a:ea typeface="Geneva" pitchFamily="1" charset="-128"/>
                <a:cs typeface="+mn-cs"/>
              </a:defRPr>
            </a:lvl5pPr>
            <a:lvl6pPr marL="2286000" algn="l" defTabSz="914400" rtl="0" eaLnBrk="1" latinLnBrk="0" hangingPunct="1">
              <a:defRPr sz="2200" kern="1200">
                <a:solidFill>
                  <a:schemeClr val="tx1"/>
                </a:solidFill>
                <a:latin typeface="Verdana" pitchFamily="34" charset="0"/>
                <a:ea typeface="Geneva" pitchFamily="1" charset="-128"/>
                <a:cs typeface="+mn-cs"/>
              </a:defRPr>
            </a:lvl6pPr>
            <a:lvl7pPr marL="2743200" algn="l" defTabSz="914400" rtl="0" eaLnBrk="1" latinLnBrk="0" hangingPunct="1">
              <a:defRPr sz="2200" kern="1200">
                <a:solidFill>
                  <a:schemeClr val="tx1"/>
                </a:solidFill>
                <a:latin typeface="Verdana" pitchFamily="34" charset="0"/>
                <a:ea typeface="Geneva" pitchFamily="1" charset="-128"/>
                <a:cs typeface="+mn-cs"/>
              </a:defRPr>
            </a:lvl7pPr>
            <a:lvl8pPr marL="3200400" algn="l" defTabSz="914400" rtl="0" eaLnBrk="1" latinLnBrk="0" hangingPunct="1">
              <a:defRPr sz="2200" kern="1200">
                <a:solidFill>
                  <a:schemeClr val="tx1"/>
                </a:solidFill>
                <a:latin typeface="Verdana" pitchFamily="34" charset="0"/>
                <a:ea typeface="Geneva" pitchFamily="1" charset="-128"/>
                <a:cs typeface="+mn-cs"/>
              </a:defRPr>
            </a:lvl8pPr>
            <a:lvl9pPr marL="3657600" algn="l" defTabSz="914400" rtl="0" eaLnBrk="1" latinLnBrk="0" hangingPunct="1">
              <a:defRPr sz="2200" kern="1200">
                <a:solidFill>
                  <a:schemeClr val="tx1"/>
                </a:solidFill>
                <a:latin typeface="Verdana" pitchFamily="34" charset="0"/>
                <a:ea typeface="Geneva" pitchFamily="1" charset="-128"/>
                <a:cs typeface="+mn-cs"/>
              </a:defRPr>
            </a:lvl9pPr>
          </a:lstStyle>
          <a:p>
            <a:fld id="{65EAC295-B5BC-4B98-BE11-8B11DB9261CC}" type="slidenum">
              <a:rPr lang="sv-SE" smtClean="0"/>
              <a:pPr/>
              <a:t>1</a:t>
            </a:fld>
            <a:endParaRPr lang="sv-SE" dirty="0"/>
          </a:p>
        </p:txBody>
      </p:sp>
      <p:pic>
        <p:nvPicPr>
          <p:cNvPr id="31" name="Bild 3">
            <a:extLst>
              <a:ext uri="{FF2B5EF4-FFF2-40B4-BE49-F238E27FC236}">
                <a16:creationId xmlns:a16="http://schemas.microsoft.com/office/drawing/2014/main" id="{1A7739AD-431B-6143-9BAD-C82A2BE1691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643" y="287739"/>
            <a:ext cx="1997319" cy="357545"/>
          </a:xfrm>
          <a:prstGeom prst="rect">
            <a:avLst/>
          </a:prstGeom>
        </p:spPr>
      </p:pic>
      <p:grpSp>
        <p:nvGrpSpPr>
          <p:cNvPr id="32" name="Grupp 2">
            <a:extLst>
              <a:ext uri="{FF2B5EF4-FFF2-40B4-BE49-F238E27FC236}">
                <a16:creationId xmlns:a16="http://schemas.microsoft.com/office/drawing/2014/main" id="{67AADB20-BAA8-AB4D-9AAC-61D761480AD5}"/>
              </a:ext>
            </a:extLst>
          </p:cNvPr>
          <p:cNvGrpSpPr/>
          <p:nvPr/>
        </p:nvGrpSpPr>
        <p:grpSpPr>
          <a:xfrm>
            <a:off x="12047537" y="3175"/>
            <a:ext cx="144463" cy="788988"/>
            <a:chOff x="12047537" y="3175"/>
            <a:chExt cx="144463" cy="788988"/>
          </a:xfrm>
        </p:grpSpPr>
        <p:sp>
          <p:nvSpPr>
            <p:cNvPr id="33" name="Rectangle 30">
              <a:extLst>
                <a:ext uri="{FF2B5EF4-FFF2-40B4-BE49-F238E27FC236}">
                  <a16:creationId xmlns:a16="http://schemas.microsoft.com/office/drawing/2014/main" id="{DE120B0D-D818-5D43-A60E-646A67BB09D5}"/>
                </a:ext>
              </a:extLst>
            </p:cNvPr>
            <p:cNvSpPr>
              <a:spLocks noChangeAspect="1" noChangeArrowheads="1"/>
            </p:cNvSpPr>
            <p:nvPr userDrawn="1"/>
          </p:nvSpPr>
          <p:spPr bwMode="auto">
            <a:xfrm>
              <a:off x="12047537" y="3175"/>
              <a:ext cx="144463" cy="144463"/>
            </a:xfrm>
            <a:prstGeom prst="rect">
              <a:avLst/>
            </a:prstGeom>
            <a:solidFill>
              <a:schemeClr val="accent2"/>
            </a:solidFill>
            <a:ln>
              <a:noFill/>
            </a:ln>
            <a:effectLst/>
          </p:spPr>
          <p:txBody>
            <a:bodyPr anchor="ctr">
              <a:spAutoFit/>
            </a:bodyPr>
            <a:lstStyle/>
            <a:p>
              <a:endParaRPr lang="sv-SE" dirty="0"/>
            </a:p>
          </p:txBody>
        </p:sp>
        <p:sp>
          <p:nvSpPr>
            <p:cNvPr id="34" name="Rectangle 31">
              <a:extLst>
                <a:ext uri="{FF2B5EF4-FFF2-40B4-BE49-F238E27FC236}">
                  <a16:creationId xmlns:a16="http://schemas.microsoft.com/office/drawing/2014/main" id="{2D3BA697-F721-D54C-B4F3-FB3159471CDB}"/>
                </a:ext>
              </a:extLst>
            </p:cNvPr>
            <p:cNvSpPr>
              <a:spLocks noChangeAspect="1" noChangeArrowheads="1"/>
            </p:cNvSpPr>
            <p:nvPr userDrawn="1"/>
          </p:nvSpPr>
          <p:spPr bwMode="auto">
            <a:xfrm>
              <a:off x="12047537" y="222250"/>
              <a:ext cx="144463" cy="144463"/>
            </a:xfrm>
            <a:prstGeom prst="rect">
              <a:avLst/>
            </a:prstGeom>
            <a:solidFill>
              <a:schemeClr val="accent2"/>
            </a:solidFill>
            <a:ln>
              <a:noFill/>
            </a:ln>
            <a:effectLst/>
          </p:spPr>
          <p:txBody>
            <a:bodyPr anchor="ctr">
              <a:spAutoFit/>
            </a:bodyPr>
            <a:lstStyle/>
            <a:p>
              <a:endParaRPr lang="sv-SE" dirty="0"/>
            </a:p>
          </p:txBody>
        </p:sp>
        <p:sp>
          <p:nvSpPr>
            <p:cNvPr id="35" name="Rectangle 32">
              <a:extLst>
                <a:ext uri="{FF2B5EF4-FFF2-40B4-BE49-F238E27FC236}">
                  <a16:creationId xmlns:a16="http://schemas.microsoft.com/office/drawing/2014/main" id="{0502076E-816C-1547-9E83-8D713EDB596E}"/>
                </a:ext>
              </a:extLst>
            </p:cNvPr>
            <p:cNvSpPr>
              <a:spLocks noChangeAspect="1" noChangeArrowheads="1"/>
            </p:cNvSpPr>
            <p:nvPr userDrawn="1"/>
          </p:nvSpPr>
          <p:spPr bwMode="auto">
            <a:xfrm>
              <a:off x="12047537" y="434975"/>
              <a:ext cx="144463" cy="144463"/>
            </a:xfrm>
            <a:prstGeom prst="rect">
              <a:avLst/>
            </a:prstGeom>
            <a:solidFill>
              <a:schemeClr val="accent1"/>
            </a:solidFill>
            <a:ln>
              <a:noFill/>
            </a:ln>
            <a:effectLst/>
          </p:spPr>
          <p:txBody>
            <a:bodyPr anchor="ctr">
              <a:spAutoFit/>
            </a:bodyPr>
            <a:lstStyle/>
            <a:p>
              <a:endParaRPr lang="sv-SE" dirty="0"/>
            </a:p>
          </p:txBody>
        </p:sp>
        <p:sp>
          <p:nvSpPr>
            <p:cNvPr id="36" name="Rectangle 33">
              <a:extLst>
                <a:ext uri="{FF2B5EF4-FFF2-40B4-BE49-F238E27FC236}">
                  <a16:creationId xmlns:a16="http://schemas.microsoft.com/office/drawing/2014/main" id="{FADF43E3-36A0-E948-BA7F-33ED8CA64435}"/>
                </a:ext>
              </a:extLst>
            </p:cNvPr>
            <p:cNvSpPr>
              <a:spLocks noChangeAspect="1" noChangeArrowheads="1"/>
            </p:cNvSpPr>
            <p:nvPr userDrawn="1"/>
          </p:nvSpPr>
          <p:spPr bwMode="auto">
            <a:xfrm>
              <a:off x="12047537" y="647700"/>
              <a:ext cx="144463" cy="144463"/>
            </a:xfrm>
            <a:prstGeom prst="rect">
              <a:avLst/>
            </a:prstGeom>
            <a:solidFill>
              <a:schemeClr val="accent2"/>
            </a:solidFill>
            <a:ln>
              <a:noFill/>
            </a:ln>
            <a:effectLst/>
          </p:spPr>
          <p:txBody>
            <a:bodyPr anchor="ctr">
              <a:spAutoFit/>
            </a:bodyPr>
            <a:lstStyle/>
            <a:p>
              <a:endParaRPr lang="sv-SE" dirty="0"/>
            </a:p>
          </p:txBody>
        </p:sp>
      </p:grpSp>
      <p:sp>
        <p:nvSpPr>
          <p:cNvPr id="7" name="Platshållare för bildnummer 6">
            <a:extLst>
              <a:ext uri="{FF2B5EF4-FFF2-40B4-BE49-F238E27FC236}">
                <a16:creationId xmlns:a16="http://schemas.microsoft.com/office/drawing/2014/main" id="{20C077D6-A90C-0C4C-AECA-4D3DA9F00298}"/>
              </a:ext>
            </a:extLst>
          </p:cNvPr>
          <p:cNvSpPr>
            <a:spLocks noGrp="1"/>
          </p:cNvSpPr>
          <p:nvPr>
            <p:ph type="sldNum" sz="quarter" idx="4"/>
          </p:nvPr>
        </p:nvSpPr>
        <p:spPr/>
        <p:txBody>
          <a:bodyPr/>
          <a:lstStyle/>
          <a:p>
            <a:fld id="{C1A088CD-CCDE-49E5-84E6-67161CD99BDA}" type="slidenum">
              <a:rPr lang="sv-SE" smtClean="0"/>
              <a:pPr/>
              <a:t>1</a:t>
            </a:fld>
            <a:endParaRPr lang="sv-SE" dirty="0"/>
          </a:p>
        </p:txBody>
      </p:sp>
      <p:sp>
        <p:nvSpPr>
          <p:cNvPr id="8" name="Platshållare för sidfot 7">
            <a:extLst>
              <a:ext uri="{FF2B5EF4-FFF2-40B4-BE49-F238E27FC236}">
                <a16:creationId xmlns:a16="http://schemas.microsoft.com/office/drawing/2014/main" id="{AAED5131-566E-9442-83A6-34433125B0DF}"/>
              </a:ext>
            </a:extLst>
          </p:cNvPr>
          <p:cNvSpPr>
            <a:spLocks noGrp="1"/>
          </p:cNvSpPr>
          <p:nvPr>
            <p:ph type="ftr" sz="quarter" idx="3"/>
          </p:nvPr>
        </p:nvSpPr>
        <p:spPr/>
        <p:txBody>
          <a:bodyPr/>
          <a:lstStyle/>
          <a:p>
            <a:r>
              <a:rPr lang="sv-SE" dirty="0"/>
              <a:t>Hälso- och sjukvårdsförvaltningen</a:t>
            </a:r>
          </a:p>
        </p:txBody>
      </p:sp>
      <p:sp>
        <p:nvSpPr>
          <p:cNvPr id="46" name="Title 6">
            <a:extLst>
              <a:ext uri="{FF2B5EF4-FFF2-40B4-BE49-F238E27FC236}">
                <a16:creationId xmlns:a16="http://schemas.microsoft.com/office/drawing/2014/main" id="{BAC5E69E-7348-4E43-A9BE-E8E6A96FD5F2}"/>
              </a:ext>
            </a:extLst>
          </p:cNvPr>
          <p:cNvSpPr txBox="1">
            <a:spLocks/>
          </p:cNvSpPr>
          <p:nvPr/>
        </p:nvSpPr>
        <p:spPr bwMode="auto">
          <a:xfrm>
            <a:off x="0" y="4275059"/>
            <a:ext cx="12192000" cy="2293736"/>
          </a:xfrm>
          <a:prstGeom prst="rect">
            <a:avLst/>
          </a:prstGeom>
          <a:solidFill>
            <a:schemeClr val="tx1">
              <a:lumMod val="95000"/>
              <a:lumOff val="5000"/>
              <a:alpha val="29000"/>
            </a:schemeClr>
          </a:solidFill>
          <a:ln>
            <a:noFill/>
          </a:ln>
        </p:spPr>
        <p:txBody>
          <a:bodyPr vert="horz" wrap="square" lIns="0" tIns="288000" rIns="0" bIns="0" numCol="1" anchor="t" anchorCtr="0" compatLnSpc="1">
            <a:prstTxWarp prst="textNoShape">
              <a:avLst/>
            </a:prstTxWarp>
          </a:bodyPr>
          <a:lstStyle>
            <a:lvl1pPr algn="ctr"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nSpc>
                <a:spcPct val="90000"/>
              </a:lnSpc>
              <a:spcBef>
                <a:spcPts val="600"/>
              </a:spcBef>
            </a:pPr>
            <a:r>
              <a:rPr lang="sv-SE" sz="3200" b="1" kern="0" dirty="0">
                <a:solidFill>
                  <a:schemeClr val="bg1"/>
                </a:solidFill>
              </a:rPr>
              <a:t>DISKUSSIONSSTÖD</a:t>
            </a:r>
            <a:br>
              <a:rPr lang="sv-SE" sz="1800" kern="0" spc="300" dirty="0">
                <a:solidFill>
                  <a:schemeClr val="bg1"/>
                </a:solidFill>
                <a:latin typeface="+mn-lt"/>
              </a:rPr>
            </a:br>
            <a:endParaRPr lang="sv-SE" sz="1800" kern="0" spc="300" dirty="0">
              <a:solidFill>
                <a:schemeClr val="bg1"/>
              </a:solidFill>
              <a:latin typeface="+mn-lt"/>
            </a:endParaRPr>
          </a:p>
          <a:p>
            <a:pPr>
              <a:lnSpc>
                <a:spcPct val="90000"/>
              </a:lnSpc>
            </a:pPr>
            <a:r>
              <a:rPr lang="sv-SE" sz="1800" b="1" kern="0" dirty="0">
                <a:solidFill>
                  <a:schemeClr val="bg1"/>
                </a:solidFill>
              </a:rPr>
              <a:t>PERSPEKTIVRAPPORT</a:t>
            </a:r>
          </a:p>
          <a:p>
            <a:pPr>
              <a:lnSpc>
                <a:spcPct val="90000"/>
              </a:lnSpc>
            </a:pPr>
            <a:r>
              <a:rPr lang="sv-SE" sz="2800" b="1" kern="0" dirty="0">
                <a:solidFill>
                  <a:schemeClr val="bg1"/>
                </a:solidFill>
              </a:rPr>
              <a:t>Kompetensförsörjning för att säkra </a:t>
            </a:r>
          </a:p>
          <a:p>
            <a:pPr>
              <a:lnSpc>
                <a:spcPct val="90000"/>
              </a:lnSpc>
            </a:pPr>
            <a:r>
              <a:rPr lang="sv-SE" sz="2800" b="1" kern="0" dirty="0">
                <a:solidFill>
                  <a:schemeClr val="bg1"/>
                </a:solidFill>
              </a:rPr>
              <a:t>hög kvalitet i hälso- och sjukvården</a:t>
            </a:r>
          </a:p>
        </p:txBody>
      </p:sp>
      <p:pic>
        <p:nvPicPr>
          <p:cNvPr id="5" name="Bildobjekt 4">
            <a:extLst>
              <a:ext uri="{FF2B5EF4-FFF2-40B4-BE49-F238E27FC236}">
                <a16:creationId xmlns:a16="http://schemas.microsoft.com/office/drawing/2014/main" id="{E3C871CC-756B-6246-90D9-DA6CCE5A9F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762" y="1236973"/>
            <a:ext cx="1806896" cy="1806896"/>
          </a:xfrm>
          <a:prstGeom prst="rect">
            <a:avLst/>
          </a:prstGeom>
        </p:spPr>
      </p:pic>
    </p:spTree>
    <p:extLst>
      <p:ext uri="{BB962C8B-B14F-4D97-AF65-F5344CB8AC3E}">
        <p14:creationId xmlns:p14="http://schemas.microsoft.com/office/powerpoint/2010/main" val="263858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3E2377-F75B-F245-921E-02914403DA8A}"/>
              </a:ext>
            </a:extLst>
          </p:cNvPr>
          <p:cNvSpPr>
            <a:spLocks noGrp="1"/>
          </p:cNvSpPr>
          <p:nvPr>
            <p:ph type="title"/>
          </p:nvPr>
        </p:nvSpPr>
        <p:spPr/>
        <p:txBody>
          <a:bodyPr/>
          <a:lstStyle/>
          <a:p>
            <a:r>
              <a:rPr lang="sv-SE" dirty="0"/>
              <a:t>Tre frågor - framtidsbild 1</a:t>
            </a:r>
          </a:p>
        </p:txBody>
      </p:sp>
      <p:sp>
        <p:nvSpPr>
          <p:cNvPr id="5" name="Platshållare för sidfot 4">
            <a:extLst>
              <a:ext uri="{FF2B5EF4-FFF2-40B4-BE49-F238E27FC236}">
                <a16:creationId xmlns:a16="http://schemas.microsoft.com/office/drawing/2014/main" id="{D86A19D0-5CAE-2740-9C29-47413AD85B6C}"/>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075D5BD2-5D55-BC4D-B19E-75F4A0E4954C}"/>
              </a:ext>
            </a:extLst>
          </p:cNvPr>
          <p:cNvSpPr>
            <a:spLocks noGrp="1"/>
          </p:cNvSpPr>
          <p:nvPr>
            <p:ph type="sldNum" sz="quarter" idx="12"/>
          </p:nvPr>
        </p:nvSpPr>
        <p:spPr/>
        <p:txBody>
          <a:bodyPr/>
          <a:lstStyle/>
          <a:p>
            <a:fld id="{DDBEBB44-B4B5-45AD-87A9-3B8A569A17F0}" type="slidenum">
              <a:rPr lang="sv-SE" smtClean="0"/>
              <a:pPr/>
              <a:t>10</a:t>
            </a:fld>
            <a:endParaRPr lang="sv-SE" dirty="0"/>
          </a:p>
        </p:txBody>
      </p:sp>
      <p:sp>
        <p:nvSpPr>
          <p:cNvPr id="10" name="Platshållare för innehåll 2">
            <a:extLst>
              <a:ext uri="{FF2B5EF4-FFF2-40B4-BE49-F238E27FC236}">
                <a16:creationId xmlns:a16="http://schemas.microsoft.com/office/drawing/2014/main" id="{27F8376C-6991-7441-A80E-AC2BD79E6C4A}"/>
              </a:ext>
            </a:extLst>
          </p:cNvPr>
          <p:cNvSpPr txBox="1">
            <a:spLocks/>
          </p:cNvSpPr>
          <p:nvPr/>
        </p:nvSpPr>
        <p:spPr bwMode="auto">
          <a:xfrm>
            <a:off x="958851" y="2357081"/>
            <a:ext cx="8233237" cy="418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marL="0" indent="0">
              <a:buNone/>
            </a:pPr>
            <a:r>
              <a:rPr lang="sv-SE" sz="1800" kern="0" dirty="0"/>
              <a:t>Utifrån framtidsbilden och faktorer som kan påverka den:</a:t>
            </a:r>
          </a:p>
          <a:p>
            <a:pPr marL="457200" indent="-457200">
              <a:buAutoNum type="arabicPeriod"/>
            </a:pPr>
            <a:r>
              <a:rPr lang="sv-SE" sz="1800" kern="0" dirty="0"/>
              <a:t>Hur </a:t>
            </a:r>
            <a:r>
              <a:rPr lang="sv-SE" sz="1800" b="1" kern="0" dirty="0"/>
              <a:t>sannolik</a:t>
            </a:r>
            <a:r>
              <a:rPr lang="sv-SE" sz="1800" kern="0" dirty="0"/>
              <a:t> bedömer ni framtidsbilden och varför?</a:t>
            </a:r>
          </a:p>
          <a:p>
            <a:pPr marL="457200" indent="-457200">
              <a:buAutoNum type="arabicPeriod"/>
            </a:pPr>
            <a:r>
              <a:rPr lang="sv-SE" sz="1800" kern="0" dirty="0"/>
              <a:t>Vilka </a:t>
            </a:r>
            <a:r>
              <a:rPr lang="sv-SE" sz="1800" b="1" kern="0" dirty="0"/>
              <a:t>konsekvenser</a:t>
            </a:r>
            <a:r>
              <a:rPr lang="sv-SE" sz="1800" kern="0" dirty="0"/>
              <a:t> får framtidsbilden för:</a:t>
            </a:r>
          </a:p>
          <a:p>
            <a:pPr lvl="1"/>
            <a:r>
              <a:rPr lang="sv-SE" sz="1800" kern="0" dirty="0"/>
              <a:t>Attraktionskraften som arbetsgivare (efterfrågan)?</a:t>
            </a:r>
          </a:p>
          <a:p>
            <a:pPr lvl="1"/>
            <a:r>
              <a:rPr lang="sv-SE" sz="1800" kern="0" dirty="0"/>
              <a:t>Rekryteringsbasen/utbildning (utbudet)?</a:t>
            </a:r>
          </a:p>
          <a:p>
            <a:pPr lvl="1"/>
            <a:r>
              <a:rPr lang="sv-SE" sz="1800" kern="0" dirty="0"/>
              <a:t>Ledarskapet (organisering/drivkraft)?</a:t>
            </a:r>
          </a:p>
          <a:p>
            <a:pPr lvl="1"/>
            <a:r>
              <a:rPr lang="sv-SE" sz="1800" kern="0" dirty="0"/>
              <a:t>Annat?</a:t>
            </a:r>
          </a:p>
          <a:p>
            <a:pPr marL="0" indent="0">
              <a:buNone/>
            </a:pPr>
            <a:r>
              <a:rPr lang="sv-SE" sz="1800" kern="0" dirty="0"/>
              <a:t>3. Vilka </a:t>
            </a:r>
            <a:r>
              <a:rPr lang="sv-SE" sz="1800" b="1" kern="0" dirty="0"/>
              <a:t>prioriteringar</a:t>
            </a:r>
            <a:r>
              <a:rPr lang="sv-SE" sz="1800" kern="0" dirty="0"/>
              <a:t> behöver göras för att möta framtidsbilden?</a:t>
            </a:r>
            <a:br>
              <a:rPr lang="sv-SE" sz="1800" kern="0" dirty="0">
                <a:solidFill>
                  <a:srgbClr val="FF0000"/>
                </a:solidFill>
              </a:rPr>
            </a:br>
            <a:endParaRPr lang="sv-SE" sz="1800" kern="0" dirty="0">
              <a:solidFill>
                <a:srgbClr val="FF0000"/>
              </a:solidFill>
            </a:endParaRPr>
          </a:p>
        </p:txBody>
      </p:sp>
      <p:sp>
        <p:nvSpPr>
          <p:cNvPr id="8" name="Rundad rektangulär pratbubbla 7">
            <a:extLst>
              <a:ext uri="{FF2B5EF4-FFF2-40B4-BE49-F238E27FC236}">
                <a16:creationId xmlns:a16="http://schemas.microsoft.com/office/drawing/2014/main" id="{304AB720-4261-A044-BB12-703B91B39F52}"/>
              </a:ext>
            </a:extLst>
          </p:cNvPr>
          <p:cNvSpPr/>
          <p:nvPr/>
        </p:nvSpPr>
        <p:spPr bwMode="auto">
          <a:xfrm>
            <a:off x="8778240" y="1456594"/>
            <a:ext cx="2949632" cy="2868484"/>
          </a:xfrm>
          <a:prstGeom prst="wedgeRoundRectCallout">
            <a:avLst>
              <a:gd name="adj1" fmla="val 1668"/>
              <a:gd name="adj2" fmla="val 58936"/>
              <a:gd name="adj3" fmla="val 16667"/>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1" name="textruta 10">
            <a:extLst>
              <a:ext uri="{FF2B5EF4-FFF2-40B4-BE49-F238E27FC236}">
                <a16:creationId xmlns:a16="http://schemas.microsoft.com/office/drawing/2014/main" id="{F8714391-F275-974E-8D24-F46E7D96A23D}"/>
              </a:ext>
            </a:extLst>
          </p:cNvPr>
          <p:cNvSpPr txBox="1"/>
          <p:nvPr/>
        </p:nvSpPr>
        <p:spPr>
          <a:xfrm>
            <a:off x="8800294" y="1770763"/>
            <a:ext cx="2949632" cy="2050026"/>
          </a:xfrm>
          <a:prstGeom prst="rect">
            <a:avLst/>
          </a:prstGeom>
          <a:noFill/>
        </p:spPr>
        <p:txBody>
          <a:bodyPr wrap="square" rtlCol="0">
            <a:noAutofit/>
          </a:bodyPr>
          <a:lstStyle/>
          <a:p>
            <a:r>
              <a:rPr lang="sv-SE" sz="1600" dirty="0">
                <a:solidFill>
                  <a:schemeClr val="bg1"/>
                </a:solidFill>
              </a:rPr>
              <a:t>1.</a:t>
            </a:r>
          </a:p>
          <a:p>
            <a:pPr algn="l"/>
            <a:r>
              <a:rPr lang="sv-SE" sz="1600" dirty="0">
                <a:solidFill>
                  <a:schemeClr val="bg1"/>
                </a:solidFill>
              </a:rPr>
              <a:t>Vården och vårdens professioner ser ett visst motsatsförhållande mellan teknik och etik och an-ammar därför inte den tekniska utvecklingen i samhället.</a:t>
            </a:r>
          </a:p>
          <a:p>
            <a:pPr algn="l"/>
            <a:endParaRPr lang="sv-SE" dirty="0"/>
          </a:p>
        </p:txBody>
      </p:sp>
    </p:spTree>
    <p:extLst>
      <p:ext uri="{BB962C8B-B14F-4D97-AF65-F5344CB8AC3E}">
        <p14:creationId xmlns:p14="http://schemas.microsoft.com/office/powerpoint/2010/main" val="197951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81D52-1ED4-5044-8170-C415BADDC542}"/>
              </a:ext>
            </a:extLst>
          </p:cNvPr>
          <p:cNvSpPr>
            <a:spLocks noGrp="1"/>
          </p:cNvSpPr>
          <p:nvPr>
            <p:ph type="title"/>
          </p:nvPr>
        </p:nvSpPr>
        <p:spPr/>
        <p:txBody>
          <a:bodyPr/>
          <a:lstStyle/>
          <a:p>
            <a:r>
              <a:rPr lang="sv-SE" sz="2400" dirty="0">
                <a:solidFill>
                  <a:srgbClr val="F38F31"/>
                </a:solidFill>
              </a:rPr>
              <a:t>Framtidsbild 1 – anteckningar</a:t>
            </a:r>
          </a:p>
        </p:txBody>
      </p:sp>
      <p:sp>
        <p:nvSpPr>
          <p:cNvPr id="3" name="Platshållare för innehåll 2">
            <a:extLst>
              <a:ext uri="{FF2B5EF4-FFF2-40B4-BE49-F238E27FC236}">
                <a16:creationId xmlns:a16="http://schemas.microsoft.com/office/drawing/2014/main" id="{6B3CBED4-72C8-7740-9BC9-B9D3DC0F6F7D}"/>
              </a:ext>
            </a:extLst>
          </p:cNvPr>
          <p:cNvSpPr>
            <a:spLocks noGrp="1"/>
          </p:cNvSpPr>
          <p:nvPr>
            <p:ph idx="1"/>
          </p:nvPr>
        </p:nvSpPr>
        <p:spPr>
          <a:xfrm>
            <a:off x="958851" y="2169042"/>
            <a:ext cx="10267949" cy="4364252"/>
          </a:xfrm>
        </p:spPr>
        <p:txBody>
          <a:bodyPr/>
          <a:lstStyle/>
          <a:p>
            <a:pPr marL="0" indent="0">
              <a:buNone/>
            </a:pPr>
            <a:r>
              <a:rPr lang="sv-SE" sz="2400" dirty="0"/>
              <a:t>Hur </a:t>
            </a:r>
            <a:r>
              <a:rPr lang="sv-SE" sz="2400" b="1" dirty="0"/>
              <a:t>sannolik</a:t>
            </a:r>
            <a:r>
              <a:rPr lang="sv-SE" sz="2400" dirty="0"/>
              <a:t> bedömer ni framtidsbilden och varför?</a:t>
            </a:r>
            <a:endParaRPr lang="sv-SE" sz="1800" dirty="0"/>
          </a:p>
          <a:p>
            <a:r>
              <a:rPr lang="sv-SE" sz="1400" dirty="0"/>
              <a:t>XX</a:t>
            </a:r>
            <a:endParaRPr lang="sv-SE" sz="1400" dirty="0">
              <a:solidFill>
                <a:srgbClr val="003468"/>
              </a:solidFill>
            </a:endParaRPr>
          </a:p>
          <a:p>
            <a:pPr marL="0" indent="0">
              <a:buNone/>
            </a:pPr>
            <a:endParaRPr lang="sv-SE" dirty="0"/>
          </a:p>
          <a:p>
            <a:pPr marL="0" indent="0">
              <a:buNone/>
            </a:pPr>
            <a:endParaRPr lang="sv-SE" dirty="0"/>
          </a:p>
        </p:txBody>
      </p:sp>
      <p:sp>
        <p:nvSpPr>
          <p:cNvPr id="5" name="Platshållare för sidfot 4">
            <a:extLst>
              <a:ext uri="{FF2B5EF4-FFF2-40B4-BE49-F238E27FC236}">
                <a16:creationId xmlns:a16="http://schemas.microsoft.com/office/drawing/2014/main" id="{D80653FE-10A5-3543-B9A4-C654266B1A4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0FBA1B6-B5BD-0447-914D-E2B38195714E}"/>
              </a:ext>
            </a:extLst>
          </p:cNvPr>
          <p:cNvSpPr>
            <a:spLocks noGrp="1"/>
          </p:cNvSpPr>
          <p:nvPr>
            <p:ph type="sldNum" sz="quarter" idx="12"/>
          </p:nvPr>
        </p:nvSpPr>
        <p:spPr/>
        <p:txBody>
          <a:bodyPr/>
          <a:lstStyle/>
          <a:p>
            <a:fld id="{DDBEBB44-B4B5-45AD-87A9-3B8A569A17F0}" type="slidenum">
              <a:rPr lang="sv-SE" smtClean="0"/>
              <a:pPr/>
              <a:t>11</a:t>
            </a:fld>
            <a:endParaRPr lang="sv-SE" dirty="0"/>
          </a:p>
        </p:txBody>
      </p:sp>
      <p:sp>
        <p:nvSpPr>
          <p:cNvPr id="8" name="textruta 7">
            <a:extLst>
              <a:ext uri="{FF2B5EF4-FFF2-40B4-BE49-F238E27FC236}">
                <a16:creationId xmlns:a16="http://schemas.microsoft.com/office/drawing/2014/main" id="{EF272CDF-BEA1-9D40-8112-6A74344981CC}"/>
              </a:ext>
            </a:extLst>
          </p:cNvPr>
          <p:cNvSpPr txBox="1"/>
          <p:nvPr/>
        </p:nvSpPr>
        <p:spPr>
          <a:xfrm>
            <a:off x="9301402" y="1799014"/>
            <a:ext cx="2809078" cy="1914525"/>
          </a:xfrm>
          <a:prstGeom prst="rect">
            <a:avLst/>
          </a:prstGeom>
          <a:noFill/>
        </p:spPr>
        <p:txBody>
          <a:bodyPr wrap="square" rtlCol="0">
            <a:noAutofit/>
          </a:bodyPr>
          <a:lstStyle/>
          <a:p>
            <a:r>
              <a:rPr lang="sv-SE" sz="1400" b="1" dirty="0">
                <a:solidFill>
                  <a:schemeClr val="bg1"/>
                </a:solidFill>
              </a:rPr>
              <a:t>3.</a:t>
            </a:r>
          </a:p>
          <a:p>
            <a:r>
              <a:rPr lang="sv-SE" sz="1400" b="1" dirty="0">
                <a:solidFill>
                  <a:schemeClr val="bg1"/>
                </a:solidFill>
              </a:rPr>
              <a:t>Teknikutvecklingen är snabb och den leder utformningen av sjukvårdens struktur och innehåll.</a:t>
            </a:r>
            <a:endParaRPr lang="sv-SE" sz="2000" b="1" dirty="0"/>
          </a:p>
          <a:p>
            <a:pPr algn="l"/>
            <a:endParaRPr lang="sv-SE" sz="2000" dirty="0"/>
          </a:p>
        </p:txBody>
      </p:sp>
      <p:sp>
        <p:nvSpPr>
          <p:cNvPr id="9" name="Ellips 8">
            <a:extLst>
              <a:ext uri="{FF2B5EF4-FFF2-40B4-BE49-F238E27FC236}">
                <a16:creationId xmlns:a16="http://schemas.microsoft.com/office/drawing/2014/main" id="{ED5ABB87-3791-E84D-90B7-F56837243D73}"/>
              </a:ext>
            </a:extLst>
          </p:cNvPr>
          <p:cNvSpPr/>
          <p:nvPr/>
        </p:nvSpPr>
        <p:spPr bwMode="auto">
          <a:xfrm>
            <a:off x="9992659" y="1002206"/>
            <a:ext cx="2117821" cy="2012857"/>
          </a:xfrm>
          <a:prstGeom prst="ellipse">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0" name="textruta 9">
            <a:extLst>
              <a:ext uri="{FF2B5EF4-FFF2-40B4-BE49-F238E27FC236}">
                <a16:creationId xmlns:a16="http://schemas.microsoft.com/office/drawing/2014/main" id="{17B51C25-DB97-BB4F-99DE-1326EC104975}"/>
              </a:ext>
            </a:extLst>
          </p:cNvPr>
          <p:cNvSpPr txBox="1"/>
          <p:nvPr/>
        </p:nvSpPr>
        <p:spPr>
          <a:xfrm>
            <a:off x="9992659" y="1487488"/>
            <a:ext cx="2199341" cy="1914525"/>
          </a:xfrm>
          <a:prstGeom prst="rect">
            <a:avLst/>
          </a:prstGeom>
          <a:noFill/>
        </p:spPr>
        <p:txBody>
          <a:bodyPr wrap="square" rtlCol="0">
            <a:noAutofit/>
          </a:bodyPr>
          <a:lstStyle/>
          <a:p>
            <a:r>
              <a:rPr lang="sv-SE" sz="1200" b="1" dirty="0">
                <a:solidFill>
                  <a:schemeClr val="bg1"/>
                </a:solidFill>
              </a:rPr>
              <a:t>15-20 min för att </a:t>
            </a:r>
            <a:br>
              <a:rPr lang="sv-SE" sz="1200" b="1" dirty="0">
                <a:solidFill>
                  <a:schemeClr val="bg1"/>
                </a:solidFill>
              </a:rPr>
            </a:br>
            <a:r>
              <a:rPr lang="sv-SE" sz="1200" b="1" dirty="0">
                <a:solidFill>
                  <a:schemeClr val="bg1"/>
                </a:solidFill>
              </a:rPr>
              <a:t>svara på frågorna + </a:t>
            </a:r>
          </a:p>
          <a:p>
            <a:r>
              <a:rPr lang="sv-SE" sz="1200" b="1" dirty="0">
                <a:solidFill>
                  <a:schemeClr val="bg1"/>
                </a:solidFill>
              </a:rPr>
              <a:t>5-10 min redovisa i helgrupp</a:t>
            </a:r>
            <a:endParaRPr lang="sv-SE" sz="1800" b="1" dirty="0"/>
          </a:p>
          <a:p>
            <a:pPr algn="l"/>
            <a:endParaRPr lang="sv-SE" sz="2000" dirty="0"/>
          </a:p>
        </p:txBody>
      </p:sp>
    </p:spTree>
    <p:extLst>
      <p:ext uri="{BB962C8B-B14F-4D97-AF65-F5344CB8AC3E}">
        <p14:creationId xmlns:p14="http://schemas.microsoft.com/office/powerpoint/2010/main" val="2608352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81D52-1ED4-5044-8170-C415BADDC542}"/>
              </a:ext>
            </a:extLst>
          </p:cNvPr>
          <p:cNvSpPr>
            <a:spLocks noGrp="1"/>
          </p:cNvSpPr>
          <p:nvPr>
            <p:ph type="title"/>
          </p:nvPr>
        </p:nvSpPr>
        <p:spPr>
          <a:xfrm>
            <a:off x="958851" y="1456595"/>
            <a:ext cx="10267949" cy="531694"/>
          </a:xfrm>
        </p:spPr>
        <p:txBody>
          <a:bodyPr/>
          <a:lstStyle/>
          <a:p>
            <a:r>
              <a:rPr lang="sv-SE" sz="2400" dirty="0">
                <a:solidFill>
                  <a:srgbClr val="F38F31"/>
                </a:solidFill>
              </a:rPr>
              <a:t>Framtidsbild 1 – anteckningar</a:t>
            </a:r>
          </a:p>
        </p:txBody>
      </p:sp>
      <p:sp>
        <p:nvSpPr>
          <p:cNvPr id="5" name="Platshållare för sidfot 4">
            <a:extLst>
              <a:ext uri="{FF2B5EF4-FFF2-40B4-BE49-F238E27FC236}">
                <a16:creationId xmlns:a16="http://schemas.microsoft.com/office/drawing/2014/main" id="{D80653FE-10A5-3543-B9A4-C654266B1A4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0FBA1B6-B5BD-0447-914D-E2B38195714E}"/>
              </a:ext>
            </a:extLst>
          </p:cNvPr>
          <p:cNvSpPr>
            <a:spLocks noGrp="1"/>
          </p:cNvSpPr>
          <p:nvPr>
            <p:ph type="sldNum" sz="quarter" idx="12"/>
          </p:nvPr>
        </p:nvSpPr>
        <p:spPr/>
        <p:txBody>
          <a:bodyPr/>
          <a:lstStyle/>
          <a:p>
            <a:fld id="{DDBEBB44-B4B5-45AD-87A9-3B8A569A17F0}" type="slidenum">
              <a:rPr lang="sv-SE" smtClean="0"/>
              <a:pPr/>
              <a:t>12</a:t>
            </a:fld>
            <a:endParaRPr lang="sv-SE" dirty="0"/>
          </a:p>
        </p:txBody>
      </p:sp>
      <p:sp>
        <p:nvSpPr>
          <p:cNvPr id="8" name="textruta 7">
            <a:extLst>
              <a:ext uri="{FF2B5EF4-FFF2-40B4-BE49-F238E27FC236}">
                <a16:creationId xmlns:a16="http://schemas.microsoft.com/office/drawing/2014/main" id="{EF272CDF-BEA1-9D40-8112-6A74344981CC}"/>
              </a:ext>
            </a:extLst>
          </p:cNvPr>
          <p:cNvSpPr txBox="1"/>
          <p:nvPr/>
        </p:nvSpPr>
        <p:spPr>
          <a:xfrm>
            <a:off x="9301402" y="1799014"/>
            <a:ext cx="2809078" cy="1914525"/>
          </a:xfrm>
          <a:prstGeom prst="rect">
            <a:avLst/>
          </a:prstGeom>
          <a:noFill/>
        </p:spPr>
        <p:txBody>
          <a:bodyPr wrap="square" rtlCol="0">
            <a:noAutofit/>
          </a:bodyPr>
          <a:lstStyle/>
          <a:p>
            <a:r>
              <a:rPr lang="sv-SE" sz="1400" b="1" dirty="0">
                <a:solidFill>
                  <a:schemeClr val="bg1"/>
                </a:solidFill>
              </a:rPr>
              <a:t>3.</a:t>
            </a:r>
          </a:p>
          <a:p>
            <a:r>
              <a:rPr lang="sv-SE" sz="1400" b="1" dirty="0">
                <a:solidFill>
                  <a:schemeClr val="bg1"/>
                </a:solidFill>
              </a:rPr>
              <a:t>Teknikutvecklingen är snabb och den leder utformningen av sjukvårdens struktur och innehåll.</a:t>
            </a:r>
            <a:endParaRPr lang="sv-SE" sz="2000" b="1" dirty="0"/>
          </a:p>
          <a:p>
            <a:pPr algn="l"/>
            <a:endParaRPr lang="sv-SE" sz="2000" dirty="0"/>
          </a:p>
        </p:txBody>
      </p:sp>
      <p:sp>
        <p:nvSpPr>
          <p:cNvPr id="3" name="Platshållare för innehåll 2">
            <a:extLst>
              <a:ext uri="{FF2B5EF4-FFF2-40B4-BE49-F238E27FC236}">
                <a16:creationId xmlns:a16="http://schemas.microsoft.com/office/drawing/2014/main" id="{6B3CBED4-72C8-7740-9BC9-B9D3DC0F6F7D}"/>
              </a:ext>
            </a:extLst>
          </p:cNvPr>
          <p:cNvSpPr>
            <a:spLocks noGrp="1"/>
          </p:cNvSpPr>
          <p:nvPr>
            <p:ph idx="1"/>
          </p:nvPr>
        </p:nvSpPr>
        <p:spPr>
          <a:xfrm>
            <a:off x="958851" y="2019182"/>
            <a:ext cx="10267949" cy="4514112"/>
          </a:xfrm>
        </p:spPr>
        <p:txBody>
          <a:bodyPr/>
          <a:lstStyle/>
          <a:p>
            <a:pPr marL="0" indent="0">
              <a:buNone/>
            </a:pPr>
            <a:r>
              <a:rPr lang="sv-SE" sz="2400" dirty="0"/>
              <a:t>Vilka </a:t>
            </a:r>
            <a:r>
              <a:rPr lang="sv-SE" sz="2400" b="1" dirty="0"/>
              <a:t>konsekvenser</a:t>
            </a:r>
            <a:r>
              <a:rPr lang="sv-SE" sz="2400" dirty="0"/>
              <a:t> får framtidsbilden för:</a:t>
            </a:r>
          </a:p>
          <a:p>
            <a:pPr marL="0" indent="0">
              <a:buNone/>
            </a:pPr>
            <a:r>
              <a:rPr lang="sv-SE" sz="1800" dirty="0"/>
              <a:t>Attraktionskraften som arbetsgivare (efterfrågan), rekryteringsbasen/utbildning (utbudet), ledarskapet (organisering/drivkraft), annat?</a:t>
            </a:r>
          </a:p>
          <a:p>
            <a:r>
              <a:rPr lang="sv-SE" sz="1400" dirty="0"/>
              <a:t>XXXXXX</a:t>
            </a:r>
          </a:p>
          <a:p>
            <a:pPr marL="0" indent="0">
              <a:buNone/>
            </a:pPr>
            <a:endParaRPr lang="sv-SE" dirty="0"/>
          </a:p>
          <a:p>
            <a:pPr marL="0" indent="0">
              <a:buNone/>
            </a:pPr>
            <a:endParaRPr lang="sv-SE" dirty="0"/>
          </a:p>
        </p:txBody>
      </p:sp>
      <p:sp>
        <p:nvSpPr>
          <p:cNvPr id="11" name="Ellips 10">
            <a:extLst>
              <a:ext uri="{FF2B5EF4-FFF2-40B4-BE49-F238E27FC236}">
                <a16:creationId xmlns:a16="http://schemas.microsoft.com/office/drawing/2014/main" id="{CAFE296F-6B4D-6243-A8DD-C0149459A8ED}"/>
              </a:ext>
            </a:extLst>
          </p:cNvPr>
          <p:cNvSpPr/>
          <p:nvPr/>
        </p:nvSpPr>
        <p:spPr bwMode="auto">
          <a:xfrm>
            <a:off x="9992659" y="1002206"/>
            <a:ext cx="2117821" cy="2012857"/>
          </a:xfrm>
          <a:prstGeom prst="ellipse">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2" name="textruta 11">
            <a:extLst>
              <a:ext uri="{FF2B5EF4-FFF2-40B4-BE49-F238E27FC236}">
                <a16:creationId xmlns:a16="http://schemas.microsoft.com/office/drawing/2014/main" id="{8ECB44CA-7B57-4048-9153-1E6A9AE12031}"/>
              </a:ext>
            </a:extLst>
          </p:cNvPr>
          <p:cNvSpPr txBox="1"/>
          <p:nvPr/>
        </p:nvSpPr>
        <p:spPr>
          <a:xfrm>
            <a:off x="9992659" y="1487488"/>
            <a:ext cx="2199341" cy="1914525"/>
          </a:xfrm>
          <a:prstGeom prst="rect">
            <a:avLst/>
          </a:prstGeom>
          <a:noFill/>
        </p:spPr>
        <p:txBody>
          <a:bodyPr wrap="square" rtlCol="0">
            <a:noAutofit/>
          </a:bodyPr>
          <a:lstStyle/>
          <a:p>
            <a:r>
              <a:rPr lang="sv-SE" sz="1200" b="1" dirty="0">
                <a:solidFill>
                  <a:schemeClr val="bg1"/>
                </a:solidFill>
              </a:rPr>
              <a:t>15-20 min för att </a:t>
            </a:r>
            <a:br>
              <a:rPr lang="sv-SE" sz="1200" b="1" dirty="0">
                <a:solidFill>
                  <a:schemeClr val="bg1"/>
                </a:solidFill>
              </a:rPr>
            </a:br>
            <a:r>
              <a:rPr lang="sv-SE" sz="1200" b="1" dirty="0">
                <a:solidFill>
                  <a:schemeClr val="bg1"/>
                </a:solidFill>
              </a:rPr>
              <a:t>svara på frågorna + </a:t>
            </a:r>
          </a:p>
          <a:p>
            <a:r>
              <a:rPr lang="sv-SE" sz="1200" b="1" dirty="0">
                <a:solidFill>
                  <a:schemeClr val="bg1"/>
                </a:solidFill>
              </a:rPr>
              <a:t>5-10 min redovisa i helgrupp</a:t>
            </a:r>
            <a:endParaRPr lang="sv-SE" sz="1800" b="1" dirty="0"/>
          </a:p>
          <a:p>
            <a:pPr algn="l"/>
            <a:endParaRPr lang="sv-SE" sz="2000" dirty="0"/>
          </a:p>
        </p:txBody>
      </p:sp>
    </p:spTree>
    <p:extLst>
      <p:ext uri="{BB962C8B-B14F-4D97-AF65-F5344CB8AC3E}">
        <p14:creationId xmlns:p14="http://schemas.microsoft.com/office/powerpoint/2010/main" val="403374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81D52-1ED4-5044-8170-C415BADDC542}"/>
              </a:ext>
            </a:extLst>
          </p:cNvPr>
          <p:cNvSpPr>
            <a:spLocks noGrp="1"/>
          </p:cNvSpPr>
          <p:nvPr>
            <p:ph type="title"/>
          </p:nvPr>
        </p:nvSpPr>
        <p:spPr>
          <a:xfrm>
            <a:off x="958851" y="1456594"/>
            <a:ext cx="10267949" cy="574225"/>
          </a:xfrm>
        </p:spPr>
        <p:txBody>
          <a:bodyPr/>
          <a:lstStyle/>
          <a:p>
            <a:r>
              <a:rPr lang="sv-SE" sz="2400" dirty="0">
                <a:solidFill>
                  <a:srgbClr val="F38F31"/>
                </a:solidFill>
              </a:rPr>
              <a:t>Framtidsbild 1 – anteckningar</a:t>
            </a:r>
          </a:p>
        </p:txBody>
      </p:sp>
      <p:sp>
        <p:nvSpPr>
          <p:cNvPr id="3" name="Platshållare för innehåll 2">
            <a:extLst>
              <a:ext uri="{FF2B5EF4-FFF2-40B4-BE49-F238E27FC236}">
                <a16:creationId xmlns:a16="http://schemas.microsoft.com/office/drawing/2014/main" id="{6B3CBED4-72C8-7740-9BC9-B9D3DC0F6F7D}"/>
              </a:ext>
            </a:extLst>
          </p:cNvPr>
          <p:cNvSpPr>
            <a:spLocks noGrp="1"/>
          </p:cNvSpPr>
          <p:nvPr>
            <p:ph idx="1"/>
          </p:nvPr>
        </p:nvSpPr>
        <p:spPr>
          <a:xfrm>
            <a:off x="958851" y="2170280"/>
            <a:ext cx="9567382" cy="3937000"/>
          </a:xfrm>
        </p:spPr>
        <p:txBody>
          <a:bodyPr/>
          <a:lstStyle/>
          <a:p>
            <a:pPr marL="0" indent="0">
              <a:buNone/>
            </a:pPr>
            <a:r>
              <a:rPr lang="sv-SE" sz="2400" dirty="0"/>
              <a:t>Vilka </a:t>
            </a:r>
            <a:r>
              <a:rPr lang="sv-SE" sz="2400" b="1" dirty="0"/>
              <a:t>prioriteringar</a:t>
            </a:r>
            <a:r>
              <a:rPr lang="sv-SE" sz="2400" dirty="0"/>
              <a:t> behövs för att möta framtidsbilden?</a:t>
            </a:r>
          </a:p>
          <a:p>
            <a:r>
              <a:rPr lang="sv-SE" sz="1400" dirty="0"/>
              <a:t>xxx</a:t>
            </a:r>
            <a:br>
              <a:rPr lang="sv-SE" sz="1800" dirty="0">
                <a:solidFill>
                  <a:srgbClr val="FF0000"/>
                </a:solidFill>
              </a:rPr>
            </a:br>
            <a:endParaRPr lang="sv-SE" dirty="0"/>
          </a:p>
          <a:p>
            <a:pPr marL="0" indent="0">
              <a:buNone/>
            </a:pPr>
            <a:endParaRPr lang="sv-SE" dirty="0"/>
          </a:p>
        </p:txBody>
      </p:sp>
      <p:sp>
        <p:nvSpPr>
          <p:cNvPr id="5" name="Platshållare för sidfot 4">
            <a:extLst>
              <a:ext uri="{FF2B5EF4-FFF2-40B4-BE49-F238E27FC236}">
                <a16:creationId xmlns:a16="http://schemas.microsoft.com/office/drawing/2014/main" id="{D80653FE-10A5-3543-B9A4-C654266B1A4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0FBA1B6-B5BD-0447-914D-E2B38195714E}"/>
              </a:ext>
            </a:extLst>
          </p:cNvPr>
          <p:cNvSpPr>
            <a:spLocks noGrp="1"/>
          </p:cNvSpPr>
          <p:nvPr>
            <p:ph type="sldNum" sz="quarter" idx="12"/>
          </p:nvPr>
        </p:nvSpPr>
        <p:spPr/>
        <p:txBody>
          <a:bodyPr/>
          <a:lstStyle/>
          <a:p>
            <a:fld id="{DDBEBB44-B4B5-45AD-87A9-3B8A569A17F0}" type="slidenum">
              <a:rPr lang="sv-SE" smtClean="0"/>
              <a:pPr/>
              <a:t>13</a:t>
            </a:fld>
            <a:endParaRPr lang="sv-SE" dirty="0"/>
          </a:p>
        </p:txBody>
      </p:sp>
      <p:sp>
        <p:nvSpPr>
          <p:cNvPr id="8" name="Ellips 7">
            <a:extLst>
              <a:ext uri="{FF2B5EF4-FFF2-40B4-BE49-F238E27FC236}">
                <a16:creationId xmlns:a16="http://schemas.microsoft.com/office/drawing/2014/main" id="{E781EA90-B86D-9C48-A469-C3659FFF4BF1}"/>
              </a:ext>
            </a:extLst>
          </p:cNvPr>
          <p:cNvSpPr/>
          <p:nvPr/>
        </p:nvSpPr>
        <p:spPr bwMode="auto">
          <a:xfrm>
            <a:off x="9992659" y="1002206"/>
            <a:ext cx="2117821" cy="2012857"/>
          </a:xfrm>
          <a:prstGeom prst="ellipse">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1" name="textruta 10">
            <a:extLst>
              <a:ext uri="{FF2B5EF4-FFF2-40B4-BE49-F238E27FC236}">
                <a16:creationId xmlns:a16="http://schemas.microsoft.com/office/drawing/2014/main" id="{23E24C0D-C354-8541-BD72-A6D381A305FE}"/>
              </a:ext>
            </a:extLst>
          </p:cNvPr>
          <p:cNvSpPr txBox="1"/>
          <p:nvPr/>
        </p:nvSpPr>
        <p:spPr>
          <a:xfrm>
            <a:off x="9992659" y="1487488"/>
            <a:ext cx="2199341" cy="1914525"/>
          </a:xfrm>
          <a:prstGeom prst="rect">
            <a:avLst/>
          </a:prstGeom>
          <a:noFill/>
        </p:spPr>
        <p:txBody>
          <a:bodyPr wrap="square" rtlCol="0">
            <a:noAutofit/>
          </a:bodyPr>
          <a:lstStyle/>
          <a:p>
            <a:r>
              <a:rPr lang="sv-SE" sz="1200" b="1" dirty="0">
                <a:solidFill>
                  <a:schemeClr val="bg1"/>
                </a:solidFill>
              </a:rPr>
              <a:t>15-20 min för att </a:t>
            </a:r>
            <a:br>
              <a:rPr lang="sv-SE" sz="1200" b="1" dirty="0">
                <a:solidFill>
                  <a:schemeClr val="bg1"/>
                </a:solidFill>
              </a:rPr>
            </a:br>
            <a:r>
              <a:rPr lang="sv-SE" sz="1200" b="1" dirty="0">
                <a:solidFill>
                  <a:schemeClr val="bg1"/>
                </a:solidFill>
              </a:rPr>
              <a:t>svara på frågorna + </a:t>
            </a:r>
          </a:p>
          <a:p>
            <a:r>
              <a:rPr lang="sv-SE" sz="1200" b="1" dirty="0">
                <a:solidFill>
                  <a:schemeClr val="bg1"/>
                </a:solidFill>
              </a:rPr>
              <a:t>5-10 min redovisa i helgrupp</a:t>
            </a:r>
            <a:endParaRPr lang="sv-SE" sz="1800" b="1" dirty="0"/>
          </a:p>
          <a:p>
            <a:pPr algn="l"/>
            <a:endParaRPr lang="sv-SE" sz="2000" dirty="0"/>
          </a:p>
        </p:txBody>
      </p:sp>
    </p:spTree>
    <p:extLst>
      <p:ext uri="{BB962C8B-B14F-4D97-AF65-F5344CB8AC3E}">
        <p14:creationId xmlns:p14="http://schemas.microsoft.com/office/powerpoint/2010/main" val="166949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E84521-DE2F-C441-B3C7-400D41284F27}"/>
              </a:ext>
            </a:extLst>
          </p:cNvPr>
          <p:cNvSpPr>
            <a:spLocks noGrp="1"/>
          </p:cNvSpPr>
          <p:nvPr>
            <p:ph type="title"/>
          </p:nvPr>
        </p:nvSpPr>
        <p:spPr>
          <a:xfrm>
            <a:off x="812546" y="1326734"/>
            <a:ext cx="10267949" cy="836613"/>
          </a:xfrm>
        </p:spPr>
        <p:txBody>
          <a:bodyPr/>
          <a:lstStyle/>
          <a:p>
            <a:r>
              <a:rPr lang="sv-SE" dirty="0"/>
              <a:t>Framtidsbild 2</a:t>
            </a:r>
          </a:p>
        </p:txBody>
      </p:sp>
      <p:sp>
        <p:nvSpPr>
          <p:cNvPr id="3" name="Platshållare för innehåll 2">
            <a:extLst>
              <a:ext uri="{FF2B5EF4-FFF2-40B4-BE49-F238E27FC236}">
                <a16:creationId xmlns:a16="http://schemas.microsoft.com/office/drawing/2014/main" id="{5B58C147-A833-7D40-B442-AFB0584DCC7C}"/>
              </a:ext>
            </a:extLst>
          </p:cNvPr>
          <p:cNvSpPr>
            <a:spLocks noGrp="1"/>
          </p:cNvSpPr>
          <p:nvPr>
            <p:ph idx="1"/>
          </p:nvPr>
        </p:nvSpPr>
        <p:spPr>
          <a:xfrm>
            <a:off x="812548" y="1953736"/>
            <a:ext cx="7721853" cy="3937000"/>
          </a:xfrm>
        </p:spPr>
        <p:txBody>
          <a:bodyPr/>
          <a:lstStyle/>
          <a:p>
            <a:r>
              <a:rPr lang="sv-SE" sz="1600" dirty="0"/>
              <a:t>I vårdprofessionernas utbildningar ingår hantering av ny teknik för att kunna värdera och införa nya tekniska lösningar i vården. </a:t>
            </a:r>
          </a:p>
          <a:p>
            <a:r>
              <a:rPr lang="sv-SE" sz="1600" dirty="0"/>
              <a:t>Medicinska behandlingar och omvårdnadsprogram utvecklas tillsammans med teknikutvecklare och systemutvecklare med ett vårdetiskt perspektiv i fokus. </a:t>
            </a:r>
          </a:p>
          <a:p>
            <a:r>
              <a:rPr lang="sv-SE" sz="1600" dirty="0"/>
              <a:t>Nya professioner kan komma att engageras i sjukvården för att balansera trycket från den medicinsk-tekniska utvecklingen. </a:t>
            </a:r>
          </a:p>
          <a:p>
            <a:r>
              <a:rPr lang="sv-SE" sz="1600" dirty="0"/>
              <a:t>Specialiserade läkare, sjuksköterskor och andra vårdprofessioner är efterfrågade kompetenser. Sjukvården har utvecklats i riktning mot subspecialisering och spetskompetens som en följd av den tekniska utvecklingen. </a:t>
            </a:r>
          </a:p>
          <a:p>
            <a:r>
              <a:rPr lang="sv-SE" sz="1600" dirty="0"/>
              <a:t>Tekniska yrken är mer företrädda inom vården än idag, men har såsom idag en stödjande roll. </a:t>
            </a:r>
            <a:endParaRPr lang="sv-SE" sz="2000" dirty="0"/>
          </a:p>
        </p:txBody>
      </p:sp>
      <p:sp>
        <p:nvSpPr>
          <p:cNvPr id="5" name="Platshållare för sidfot 4">
            <a:extLst>
              <a:ext uri="{FF2B5EF4-FFF2-40B4-BE49-F238E27FC236}">
                <a16:creationId xmlns:a16="http://schemas.microsoft.com/office/drawing/2014/main" id="{E0776AC6-607D-EE4E-B367-616A21BAEC48}"/>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7F61A764-6E72-B94A-8835-59F47EB5AC16}"/>
              </a:ext>
            </a:extLst>
          </p:cNvPr>
          <p:cNvSpPr>
            <a:spLocks noGrp="1"/>
          </p:cNvSpPr>
          <p:nvPr>
            <p:ph type="sldNum" sz="quarter" idx="12"/>
          </p:nvPr>
        </p:nvSpPr>
        <p:spPr/>
        <p:txBody>
          <a:bodyPr/>
          <a:lstStyle/>
          <a:p>
            <a:fld id="{DDBEBB44-B4B5-45AD-87A9-3B8A569A17F0}" type="slidenum">
              <a:rPr lang="sv-SE" smtClean="0"/>
              <a:pPr/>
              <a:t>14</a:t>
            </a:fld>
            <a:endParaRPr lang="sv-SE" dirty="0"/>
          </a:p>
        </p:txBody>
      </p:sp>
      <p:sp>
        <p:nvSpPr>
          <p:cNvPr id="9" name="Rundad rektangulär pratbubbla 8">
            <a:extLst>
              <a:ext uri="{FF2B5EF4-FFF2-40B4-BE49-F238E27FC236}">
                <a16:creationId xmlns:a16="http://schemas.microsoft.com/office/drawing/2014/main" id="{17E83A2B-B003-8E49-821C-BDE4991DCB82}"/>
              </a:ext>
            </a:extLst>
          </p:cNvPr>
          <p:cNvSpPr/>
          <p:nvPr/>
        </p:nvSpPr>
        <p:spPr bwMode="auto">
          <a:xfrm>
            <a:off x="8789267" y="1456594"/>
            <a:ext cx="2949632" cy="2820187"/>
          </a:xfrm>
          <a:prstGeom prst="wedgeRoundRectCallout">
            <a:avLst>
              <a:gd name="adj1" fmla="val 3168"/>
              <a:gd name="adj2" fmla="val 59392"/>
              <a:gd name="adj3" fmla="val 16667"/>
            </a:avLst>
          </a:prstGeom>
          <a:solidFill>
            <a:srgbClr val="F38F3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0" name="textruta 9">
            <a:extLst>
              <a:ext uri="{FF2B5EF4-FFF2-40B4-BE49-F238E27FC236}">
                <a16:creationId xmlns:a16="http://schemas.microsoft.com/office/drawing/2014/main" id="{711BE458-B454-EF46-9EB6-97D3EF18C50E}"/>
              </a:ext>
            </a:extLst>
          </p:cNvPr>
          <p:cNvSpPr txBox="1"/>
          <p:nvPr/>
        </p:nvSpPr>
        <p:spPr>
          <a:xfrm>
            <a:off x="8873109" y="1764243"/>
            <a:ext cx="2865790" cy="2050026"/>
          </a:xfrm>
          <a:prstGeom prst="rect">
            <a:avLst/>
          </a:prstGeom>
          <a:noFill/>
        </p:spPr>
        <p:txBody>
          <a:bodyPr wrap="square" rtlCol="0">
            <a:noAutofit/>
          </a:bodyPr>
          <a:lstStyle/>
          <a:p>
            <a:pPr lvl="0"/>
            <a:r>
              <a:rPr lang="sv-SE" sz="1600" dirty="0">
                <a:solidFill>
                  <a:schemeClr val="bg1"/>
                </a:solidFill>
              </a:rPr>
              <a:t>2.</a:t>
            </a:r>
          </a:p>
          <a:p>
            <a:pPr lvl="0" algn="l"/>
            <a:r>
              <a:rPr lang="sv-SE" sz="1600" dirty="0">
                <a:solidFill>
                  <a:schemeClr val="bg1"/>
                </a:solidFill>
              </a:rPr>
              <a:t>Vårdens professioner leder vården tillsammans med teknikprofessioner. Teknik används i vårdens tjänst och ny teknik och digitala lösningar prövas noga mot etiska värderingar.</a:t>
            </a:r>
          </a:p>
          <a:p>
            <a:pPr algn="l"/>
            <a:endParaRPr lang="sv-SE" dirty="0"/>
          </a:p>
        </p:txBody>
      </p:sp>
    </p:spTree>
    <p:extLst>
      <p:ext uri="{BB962C8B-B14F-4D97-AF65-F5344CB8AC3E}">
        <p14:creationId xmlns:p14="http://schemas.microsoft.com/office/powerpoint/2010/main" val="1447747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3E2377-F75B-F245-921E-02914403DA8A}"/>
              </a:ext>
            </a:extLst>
          </p:cNvPr>
          <p:cNvSpPr>
            <a:spLocks noGrp="1"/>
          </p:cNvSpPr>
          <p:nvPr>
            <p:ph type="title"/>
          </p:nvPr>
        </p:nvSpPr>
        <p:spPr/>
        <p:txBody>
          <a:bodyPr/>
          <a:lstStyle/>
          <a:p>
            <a:r>
              <a:rPr lang="sv-SE" dirty="0"/>
              <a:t>Tre frågor - framtidsbild 2</a:t>
            </a:r>
          </a:p>
        </p:txBody>
      </p:sp>
      <p:sp>
        <p:nvSpPr>
          <p:cNvPr id="5" name="Platshållare för sidfot 4">
            <a:extLst>
              <a:ext uri="{FF2B5EF4-FFF2-40B4-BE49-F238E27FC236}">
                <a16:creationId xmlns:a16="http://schemas.microsoft.com/office/drawing/2014/main" id="{D86A19D0-5CAE-2740-9C29-47413AD85B6C}"/>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075D5BD2-5D55-BC4D-B19E-75F4A0E4954C}"/>
              </a:ext>
            </a:extLst>
          </p:cNvPr>
          <p:cNvSpPr>
            <a:spLocks noGrp="1"/>
          </p:cNvSpPr>
          <p:nvPr>
            <p:ph type="sldNum" sz="quarter" idx="12"/>
          </p:nvPr>
        </p:nvSpPr>
        <p:spPr/>
        <p:txBody>
          <a:bodyPr/>
          <a:lstStyle/>
          <a:p>
            <a:fld id="{DDBEBB44-B4B5-45AD-87A9-3B8A569A17F0}" type="slidenum">
              <a:rPr lang="sv-SE" smtClean="0"/>
              <a:pPr/>
              <a:t>15</a:t>
            </a:fld>
            <a:endParaRPr lang="sv-SE" dirty="0"/>
          </a:p>
        </p:txBody>
      </p:sp>
      <p:sp>
        <p:nvSpPr>
          <p:cNvPr id="8" name="Platshållare för innehåll 2">
            <a:extLst>
              <a:ext uri="{FF2B5EF4-FFF2-40B4-BE49-F238E27FC236}">
                <a16:creationId xmlns:a16="http://schemas.microsoft.com/office/drawing/2014/main" id="{8CD2FD8D-8C23-48A1-BD91-CF8B344FE331}"/>
              </a:ext>
            </a:extLst>
          </p:cNvPr>
          <p:cNvSpPr txBox="1">
            <a:spLocks/>
          </p:cNvSpPr>
          <p:nvPr/>
        </p:nvSpPr>
        <p:spPr bwMode="auto">
          <a:xfrm>
            <a:off x="958851" y="2357081"/>
            <a:ext cx="8233237" cy="418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marL="0" indent="0">
              <a:buNone/>
            </a:pPr>
            <a:r>
              <a:rPr lang="sv-SE" sz="1800" kern="0" dirty="0"/>
              <a:t>Utifrån framtidsbilden och faktorer som kan påverka den:</a:t>
            </a:r>
          </a:p>
          <a:p>
            <a:pPr marL="457200" indent="-457200">
              <a:buAutoNum type="arabicPeriod"/>
            </a:pPr>
            <a:r>
              <a:rPr lang="sv-SE" sz="1800" kern="0" dirty="0"/>
              <a:t>Hur </a:t>
            </a:r>
            <a:r>
              <a:rPr lang="sv-SE" sz="1800" b="1" kern="0" dirty="0"/>
              <a:t>sannolik</a:t>
            </a:r>
            <a:r>
              <a:rPr lang="sv-SE" sz="1800" kern="0" dirty="0"/>
              <a:t> bedömer ni framtidsbilden och varför?</a:t>
            </a:r>
          </a:p>
          <a:p>
            <a:pPr marL="457200" indent="-457200">
              <a:buAutoNum type="arabicPeriod"/>
            </a:pPr>
            <a:r>
              <a:rPr lang="sv-SE" sz="1800" kern="0" dirty="0"/>
              <a:t>Vilka </a:t>
            </a:r>
            <a:r>
              <a:rPr lang="sv-SE" sz="1800" b="1" kern="0" dirty="0"/>
              <a:t>konsekvenser</a:t>
            </a:r>
            <a:r>
              <a:rPr lang="sv-SE" sz="1800" kern="0" dirty="0"/>
              <a:t> får framtidsbilden för:</a:t>
            </a:r>
          </a:p>
          <a:p>
            <a:pPr lvl="1"/>
            <a:r>
              <a:rPr lang="sv-SE" sz="1800" kern="0" dirty="0"/>
              <a:t>Attraktionskraften som arbetsgivare (efterfrågan)?</a:t>
            </a:r>
          </a:p>
          <a:p>
            <a:pPr lvl="1"/>
            <a:r>
              <a:rPr lang="sv-SE" sz="1800" kern="0" dirty="0"/>
              <a:t>Rekryteringsbasen/utbildning (utbudet)?</a:t>
            </a:r>
          </a:p>
          <a:p>
            <a:pPr lvl="1"/>
            <a:r>
              <a:rPr lang="sv-SE" sz="1800" kern="0" dirty="0"/>
              <a:t>Ledarskapet (organisering/drivkraft)?</a:t>
            </a:r>
          </a:p>
          <a:p>
            <a:pPr lvl="1"/>
            <a:r>
              <a:rPr lang="sv-SE" sz="1800" kern="0" dirty="0"/>
              <a:t>Annat?</a:t>
            </a:r>
          </a:p>
          <a:p>
            <a:pPr marL="0" indent="0">
              <a:buNone/>
            </a:pPr>
            <a:r>
              <a:rPr lang="sv-SE" sz="1800" kern="0" dirty="0"/>
              <a:t>3. Vilka </a:t>
            </a:r>
            <a:r>
              <a:rPr lang="sv-SE" sz="1800" b="1" kern="0" dirty="0"/>
              <a:t>prioriteringar</a:t>
            </a:r>
            <a:r>
              <a:rPr lang="sv-SE" sz="1800" kern="0" dirty="0"/>
              <a:t> behöver göras för att möta framtidsbilden?</a:t>
            </a:r>
            <a:br>
              <a:rPr lang="sv-SE" sz="1800" kern="0" dirty="0">
                <a:solidFill>
                  <a:srgbClr val="FF0000"/>
                </a:solidFill>
              </a:rPr>
            </a:br>
            <a:endParaRPr lang="sv-SE" sz="1800" kern="0" dirty="0">
              <a:solidFill>
                <a:srgbClr val="FF0000"/>
              </a:solidFill>
            </a:endParaRPr>
          </a:p>
        </p:txBody>
      </p:sp>
      <p:sp>
        <p:nvSpPr>
          <p:cNvPr id="12" name="Rundad rektangulär pratbubbla 11">
            <a:extLst>
              <a:ext uri="{FF2B5EF4-FFF2-40B4-BE49-F238E27FC236}">
                <a16:creationId xmlns:a16="http://schemas.microsoft.com/office/drawing/2014/main" id="{62E57D21-5447-E94D-ABAA-61BB143F236D}"/>
              </a:ext>
            </a:extLst>
          </p:cNvPr>
          <p:cNvSpPr/>
          <p:nvPr/>
        </p:nvSpPr>
        <p:spPr bwMode="auto">
          <a:xfrm>
            <a:off x="8789267" y="1456594"/>
            <a:ext cx="2949632" cy="2820187"/>
          </a:xfrm>
          <a:prstGeom prst="wedgeRoundRectCallout">
            <a:avLst>
              <a:gd name="adj1" fmla="val 3168"/>
              <a:gd name="adj2" fmla="val 59392"/>
              <a:gd name="adj3" fmla="val 16667"/>
            </a:avLst>
          </a:prstGeom>
          <a:solidFill>
            <a:srgbClr val="F38F3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3" name="textruta 12">
            <a:extLst>
              <a:ext uri="{FF2B5EF4-FFF2-40B4-BE49-F238E27FC236}">
                <a16:creationId xmlns:a16="http://schemas.microsoft.com/office/drawing/2014/main" id="{ADDD4284-5AA9-6443-8D3C-BCB86DAFCA50}"/>
              </a:ext>
            </a:extLst>
          </p:cNvPr>
          <p:cNvSpPr txBox="1"/>
          <p:nvPr/>
        </p:nvSpPr>
        <p:spPr>
          <a:xfrm>
            <a:off x="8873109" y="1764243"/>
            <a:ext cx="2865790" cy="2050026"/>
          </a:xfrm>
          <a:prstGeom prst="rect">
            <a:avLst/>
          </a:prstGeom>
          <a:noFill/>
        </p:spPr>
        <p:txBody>
          <a:bodyPr wrap="square" rtlCol="0">
            <a:noAutofit/>
          </a:bodyPr>
          <a:lstStyle/>
          <a:p>
            <a:pPr lvl="0"/>
            <a:r>
              <a:rPr lang="sv-SE" sz="1600" dirty="0">
                <a:solidFill>
                  <a:schemeClr val="bg1"/>
                </a:solidFill>
              </a:rPr>
              <a:t>2.</a:t>
            </a:r>
          </a:p>
          <a:p>
            <a:pPr lvl="0" algn="l"/>
            <a:r>
              <a:rPr lang="sv-SE" sz="1600" dirty="0">
                <a:solidFill>
                  <a:schemeClr val="bg1"/>
                </a:solidFill>
              </a:rPr>
              <a:t>Vårdens professioner leder vården tillsammans med teknikprofessioner. Teknik används i vårdens tjänst och ny teknik och digitala lösningar prövas noga mot etiska värderingar.</a:t>
            </a:r>
          </a:p>
          <a:p>
            <a:pPr algn="l"/>
            <a:endParaRPr lang="sv-SE" dirty="0"/>
          </a:p>
        </p:txBody>
      </p:sp>
    </p:spTree>
    <p:extLst>
      <p:ext uri="{BB962C8B-B14F-4D97-AF65-F5344CB8AC3E}">
        <p14:creationId xmlns:p14="http://schemas.microsoft.com/office/powerpoint/2010/main" val="128815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81D52-1ED4-5044-8170-C415BADDC542}"/>
              </a:ext>
            </a:extLst>
          </p:cNvPr>
          <p:cNvSpPr>
            <a:spLocks noGrp="1"/>
          </p:cNvSpPr>
          <p:nvPr>
            <p:ph type="title"/>
          </p:nvPr>
        </p:nvSpPr>
        <p:spPr/>
        <p:txBody>
          <a:bodyPr/>
          <a:lstStyle/>
          <a:p>
            <a:r>
              <a:rPr lang="sv-SE" sz="2400" dirty="0">
                <a:solidFill>
                  <a:srgbClr val="7AB919"/>
                </a:solidFill>
              </a:rPr>
              <a:t>Framtidsbild 2 – anteckningar</a:t>
            </a:r>
          </a:p>
        </p:txBody>
      </p:sp>
      <p:sp>
        <p:nvSpPr>
          <p:cNvPr id="3" name="Platshållare för innehåll 2">
            <a:extLst>
              <a:ext uri="{FF2B5EF4-FFF2-40B4-BE49-F238E27FC236}">
                <a16:creationId xmlns:a16="http://schemas.microsoft.com/office/drawing/2014/main" id="{6B3CBED4-72C8-7740-9BC9-B9D3DC0F6F7D}"/>
              </a:ext>
            </a:extLst>
          </p:cNvPr>
          <p:cNvSpPr>
            <a:spLocks noGrp="1"/>
          </p:cNvSpPr>
          <p:nvPr>
            <p:ph idx="1"/>
          </p:nvPr>
        </p:nvSpPr>
        <p:spPr>
          <a:xfrm>
            <a:off x="958851" y="2169042"/>
            <a:ext cx="10267949" cy="4364252"/>
          </a:xfrm>
        </p:spPr>
        <p:txBody>
          <a:bodyPr/>
          <a:lstStyle/>
          <a:p>
            <a:pPr marL="0" indent="0">
              <a:buNone/>
            </a:pPr>
            <a:r>
              <a:rPr lang="sv-SE" sz="2400" dirty="0"/>
              <a:t>Hur </a:t>
            </a:r>
            <a:r>
              <a:rPr lang="sv-SE" sz="2400" b="1" dirty="0"/>
              <a:t>sannolik</a:t>
            </a:r>
            <a:r>
              <a:rPr lang="sv-SE" sz="2400" dirty="0"/>
              <a:t> bedömer ni framtidsbilden och varför?</a:t>
            </a:r>
            <a:endParaRPr lang="sv-SE" sz="1800" dirty="0"/>
          </a:p>
          <a:p>
            <a:r>
              <a:rPr lang="sv-SE" sz="1400" dirty="0"/>
              <a:t>XX</a:t>
            </a:r>
            <a:endParaRPr lang="sv-SE" sz="1400" dirty="0">
              <a:solidFill>
                <a:srgbClr val="003468"/>
              </a:solidFill>
            </a:endParaRPr>
          </a:p>
          <a:p>
            <a:pPr marL="0" indent="0">
              <a:buNone/>
            </a:pPr>
            <a:endParaRPr lang="sv-SE" dirty="0"/>
          </a:p>
          <a:p>
            <a:pPr marL="0" indent="0">
              <a:buNone/>
            </a:pPr>
            <a:endParaRPr lang="sv-SE" dirty="0"/>
          </a:p>
        </p:txBody>
      </p:sp>
      <p:sp>
        <p:nvSpPr>
          <p:cNvPr id="5" name="Platshållare för sidfot 4">
            <a:extLst>
              <a:ext uri="{FF2B5EF4-FFF2-40B4-BE49-F238E27FC236}">
                <a16:creationId xmlns:a16="http://schemas.microsoft.com/office/drawing/2014/main" id="{D80653FE-10A5-3543-B9A4-C654266B1A4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0FBA1B6-B5BD-0447-914D-E2B38195714E}"/>
              </a:ext>
            </a:extLst>
          </p:cNvPr>
          <p:cNvSpPr>
            <a:spLocks noGrp="1"/>
          </p:cNvSpPr>
          <p:nvPr>
            <p:ph type="sldNum" sz="quarter" idx="12"/>
          </p:nvPr>
        </p:nvSpPr>
        <p:spPr/>
        <p:txBody>
          <a:bodyPr/>
          <a:lstStyle/>
          <a:p>
            <a:fld id="{DDBEBB44-B4B5-45AD-87A9-3B8A569A17F0}" type="slidenum">
              <a:rPr lang="sv-SE" smtClean="0"/>
              <a:pPr/>
              <a:t>16</a:t>
            </a:fld>
            <a:endParaRPr lang="sv-SE" dirty="0"/>
          </a:p>
        </p:txBody>
      </p:sp>
      <p:sp>
        <p:nvSpPr>
          <p:cNvPr id="8" name="textruta 7">
            <a:extLst>
              <a:ext uri="{FF2B5EF4-FFF2-40B4-BE49-F238E27FC236}">
                <a16:creationId xmlns:a16="http://schemas.microsoft.com/office/drawing/2014/main" id="{EF272CDF-BEA1-9D40-8112-6A74344981CC}"/>
              </a:ext>
            </a:extLst>
          </p:cNvPr>
          <p:cNvSpPr txBox="1"/>
          <p:nvPr/>
        </p:nvSpPr>
        <p:spPr>
          <a:xfrm>
            <a:off x="9301402" y="1799014"/>
            <a:ext cx="2809078" cy="1914525"/>
          </a:xfrm>
          <a:prstGeom prst="rect">
            <a:avLst/>
          </a:prstGeom>
          <a:noFill/>
        </p:spPr>
        <p:txBody>
          <a:bodyPr wrap="square" rtlCol="0">
            <a:noAutofit/>
          </a:bodyPr>
          <a:lstStyle/>
          <a:p>
            <a:r>
              <a:rPr lang="sv-SE" sz="1400" b="1" dirty="0">
                <a:solidFill>
                  <a:schemeClr val="bg1"/>
                </a:solidFill>
              </a:rPr>
              <a:t>3.</a:t>
            </a:r>
          </a:p>
          <a:p>
            <a:r>
              <a:rPr lang="sv-SE" sz="1400" b="1" dirty="0">
                <a:solidFill>
                  <a:schemeClr val="bg1"/>
                </a:solidFill>
              </a:rPr>
              <a:t>Teknikutvecklingen är snabb och den leder utformningen av sjukvårdens struktur och innehåll.</a:t>
            </a:r>
            <a:endParaRPr lang="sv-SE" sz="2000" b="1" dirty="0"/>
          </a:p>
          <a:p>
            <a:pPr algn="l"/>
            <a:endParaRPr lang="sv-SE" sz="2000" dirty="0"/>
          </a:p>
        </p:txBody>
      </p:sp>
      <p:sp>
        <p:nvSpPr>
          <p:cNvPr id="9" name="Ellips 8">
            <a:extLst>
              <a:ext uri="{FF2B5EF4-FFF2-40B4-BE49-F238E27FC236}">
                <a16:creationId xmlns:a16="http://schemas.microsoft.com/office/drawing/2014/main" id="{ED5ABB87-3791-E84D-90B7-F56837243D73}"/>
              </a:ext>
            </a:extLst>
          </p:cNvPr>
          <p:cNvSpPr/>
          <p:nvPr/>
        </p:nvSpPr>
        <p:spPr bwMode="auto">
          <a:xfrm>
            <a:off x="9992659" y="1002206"/>
            <a:ext cx="2117821" cy="2012857"/>
          </a:xfrm>
          <a:prstGeom prst="ellipse">
            <a:avLst/>
          </a:prstGeom>
          <a:solidFill>
            <a:srgbClr val="F38F3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highlight>
                <a:srgbClr val="F38F31"/>
              </a:highlight>
              <a:latin typeface="Verdana" pitchFamily="34" charset="0"/>
              <a:ea typeface="Geneva" pitchFamily="1" charset="-128"/>
            </a:endParaRPr>
          </a:p>
        </p:txBody>
      </p:sp>
      <p:sp>
        <p:nvSpPr>
          <p:cNvPr id="10" name="textruta 9">
            <a:extLst>
              <a:ext uri="{FF2B5EF4-FFF2-40B4-BE49-F238E27FC236}">
                <a16:creationId xmlns:a16="http://schemas.microsoft.com/office/drawing/2014/main" id="{17B51C25-DB97-BB4F-99DE-1326EC104975}"/>
              </a:ext>
            </a:extLst>
          </p:cNvPr>
          <p:cNvSpPr txBox="1"/>
          <p:nvPr/>
        </p:nvSpPr>
        <p:spPr>
          <a:xfrm>
            <a:off x="9992659" y="1487488"/>
            <a:ext cx="2199341" cy="1914525"/>
          </a:xfrm>
          <a:prstGeom prst="rect">
            <a:avLst/>
          </a:prstGeom>
          <a:noFill/>
        </p:spPr>
        <p:txBody>
          <a:bodyPr wrap="square" rtlCol="0">
            <a:noAutofit/>
          </a:bodyPr>
          <a:lstStyle/>
          <a:p>
            <a:r>
              <a:rPr lang="sv-SE" sz="1200" b="1" dirty="0">
                <a:solidFill>
                  <a:schemeClr val="bg1"/>
                </a:solidFill>
              </a:rPr>
              <a:t>15-20 min för att </a:t>
            </a:r>
            <a:br>
              <a:rPr lang="sv-SE" sz="1200" b="1" dirty="0">
                <a:solidFill>
                  <a:schemeClr val="bg1"/>
                </a:solidFill>
              </a:rPr>
            </a:br>
            <a:r>
              <a:rPr lang="sv-SE" sz="1200" b="1" dirty="0">
                <a:solidFill>
                  <a:schemeClr val="bg1"/>
                </a:solidFill>
              </a:rPr>
              <a:t>svara på frågorna + </a:t>
            </a:r>
          </a:p>
          <a:p>
            <a:r>
              <a:rPr lang="sv-SE" sz="1200" b="1" dirty="0">
                <a:solidFill>
                  <a:schemeClr val="bg1"/>
                </a:solidFill>
              </a:rPr>
              <a:t>5-10 min redovisa i helgrupp</a:t>
            </a:r>
            <a:endParaRPr lang="sv-SE" sz="1800" b="1" dirty="0"/>
          </a:p>
          <a:p>
            <a:pPr algn="l"/>
            <a:endParaRPr lang="sv-SE" sz="2000" dirty="0"/>
          </a:p>
        </p:txBody>
      </p:sp>
    </p:spTree>
    <p:extLst>
      <p:ext uri="{BB962C8B-B14F-4D97-AF65-F5344CB8AC3E}">
        <p14:creationId xmlns:p14="http://schemas.microsoft.com/office/powerpoint/2010/main" val="365095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D80653FE-10A5-3543-B9A4-C654266B1A4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0FBA1B6-B5BD-0447-914D-E2B38195714E}"/>
              </a:ext>
            </a:extLst>
          </p:cNvPr>
          <p:cNvSpPr>
            <a:spLocks noGrp="1"/>
          </p:cNvSpPr>
          <p:nvPr>
            <p:ph type="sldNum" sz="quarter" idx="12"/>
          </p:nvPr>
        </p:nvSpPr>
        <p:spPr/>
        <p:txBody>
          <a:bodyPr/>
          <a:lstStyle/>
          <a:p>
            <a:fld id="{DDBEBB44-B4B5-45AD-87A9-3B8A569A17F0}" type="slidenum">
              <a:rPr lang="sv-SE" smtClean="0"/>
              <a:pPr/>
              <a:t>17</a:t>
            </a:fld>
            <a:endParaRPr lang="sv-SE" dirty="0"/>
          </a:p>
        </p:txBody>
      </p:sp>
      <p:sp>
        <p:nvSpPr>
          <p:cNvPr id="8" name="textruta 7">
            <a:extLst>
              <a:ext uri="{FF2B5EF4-FFF2-40B4-BE49-F238E27FC236}">
                <a16:creationId xmlns:a16="http://schemas.microsoft.com/office/drawing/2014/main" id="{EF272CDF-BEA1-9D40-8112-6A74344981CC}"/>
              </a:ext>
            </a:extLst>
          </p:cNvPr>
          <p:cNvSpPr txBox="1"/>
          <p:nvPr/>
        </p:nvSpPr>
        <p:spPr>
          <a:xfrm>
            <a:off x="9301402" y="1799014"/>
            <a:ext cx="2809078" cy="1914525"/>
          </a:xfrm>
          <a:prstGeom prst="rect">
            <a:avLst/>
          </a:prstGeom>
          <a:noFill/>
        </p:spPr>
        <p:txBody>
          <a:bodyPr wrap="square" rtlCol="0">
            <a:noAutofit/>
          </a:bodyPr>
          <a:lstStyle/>
          <a:p>
            <a:r>
              <a:rPr lang="sv-SE" sz="1400" b="1" dirty="0">
                <a:solidFill>
                  <a:schemeClr val="bg1"/>
                </a:solidFill>
              </a:rPr>
              <a:t>3.</a:t>
            </a:r>
          </a:p>
          <a:p>
            <a:r>
              <a:rPr lang="sv-SE" sz="1400" b="1" dirty="0">
                <a:solidFill>
                  <a:schemeClr val="bg1"/>
                </a:solidFill>
              </a:rPr>
              <a:t>Teknikutvecklingen är snabb och den leder utformningen av sjukvårdens struktur och innehåll.</a:t>
            </a:r>
            <a:endParaRPr lang="sv-SE" sz="2000" b="1" dirty="0"/>
          </a:p>
          <a:p>
            <a:pPr algn="l"/>
            <a:endParaRPr lang="sv-SE" sz="2000" dirty="0"/>
          </a:p>
        </p:txBody>
      </p:sp>
      <p:sp>
        <p:nvSpPr>
          <p:cNvPr id="3" name="Platshållare för innehåll 2">
            <a:extLst>
              <a:ext uri="{FF2B5EF4-FFF2-40B4-BE49-F238E27FC236}">
                <a16:creationId xmlns:a16="http://schemas.microsoft.com/office/drawing/2014/main" id="{6B3CBED4-72C8-7740-9BC9-B9D3DC0F6F7D}"/>
              </a:ext>
            </a:extLst>
          </p:cNvPr>
          <p:cNvSpPr>
            <a:spLocks noGrp="1"/>
          </p:cNvSpPr>
          <p:nvPr>
            <p:ph idx="1"/>
          </p:nvPr>
        </p:nvSpPr>
        <p:spPr>
          <a:xfrm>
            <a:off x="958851" y="2019182"/>
            <a:ext cx="10267949" cy="4514112"/>
          </a:xfrm>
        </p:spPr>
        <p:txBody>
          <a:bodyPr/>
          <a:lstStyle/>
          <a:p>
            <a:pPr marL="0" indent="0">
              <a:buNone/>
            </a:pPr>
            <a:r>
              <a:rPr lang="sv-SE" sz="2400" dirty="0"/>
              <a:t>Vilka </a:t>
            </a:r>
            <a:r>
              <a:rPr lang="sv-SE" sz="2400" b="1" dirty="0"/>
              <a:t>konsekvenser</a:t>
            </a:r>
            <a:r>
              <a:rPr lang="sv-SE" sz="2400" dirty="0"/>
              <a:t> får framtidsbilden för:</a:t>
            </a:r>
          </a:p>
          <a:p>
            <a:pPr marL="0" indent="0">
              <a:buNone/>
            </a:pPr>
            <a:r>
              <a:rPr lang="sv-SE" sz="1800" dirty="0"/>
              <a:t>Attraktionskraften som arbetsgivare (efterfrågan), rekryteringsbasen/utbildning (utbudet), ledarskapet (organisering/drivkraft), annat?</a:t>
            </a:r>
          </a:p>
          <a:p>
            <a:r>
              <a:rPr lang="sv-SE" sz="1400" dirty="0"/>
              <a:t>XXXXXX</a:t>
            </a:r>
          </a:p>
          <a:p>
            <a:pPr marL="0" indent="0">
              <a:buNone/>
            </a:pPr>
            <a:endParaRPr lang="sv-SE" dirty="0"/>
          </a:p>
          <a:p>
            <a:pPr marL="0" indent="0">
              <a:buNone/>
            </a:pPr>
            <a:endParaRPr lang="sv-SE" dirty="0"/>
          </a:p>
        </p:txBody>
      </p:sp>
      <p:sp>
        <p:nvSpPr>
          <p:cNvPr id="12" name="Rubrik 1">
            <a:extLst>
              <a:ext uri="{FF2B5EF4-FFF2-40B4-BE49-F238E27FC236}">
                <a16:creationId xmlns:a16="http://schemas.microsoft.com/office/drawing/2014/main" id="{886B597B-4C54-7B40-A620-B030E8FD514E}"/>
              </a:ext>
            </a:extLst>
          </p:cNvPr>
          <p:cNvSpPr>
            <a:spLocks noGrp="1"/>
          </p:cNvSpPr>
          <p:nvPr>
            <p:ph type="title"/>
          </p:nvPr>
        </p:nvSpPr>
        <p:spPr>
          <a:xfrm>
            <a:off x="958851" y="1456594"/>
            <a:ext cx="10267949" cy="836613"/>
          </a:xfrm>
        </p:spPr>
        <p:txBody>
          <a:bodyPr/>
          <a:lstStyle/>
          <a:p>
            <a:r>
              <a:rPr lang="sv-SE" sz="2400" dirty="0">
                <a:solidFill>
                  <a:srgbClr val="7AB919"/>
                </a:solidFill>
              </a:rPr>
              <a:t>Framtidsbild 2 – anteckningar</a:t>
            </a:r>
          </a:p>
        </p:txBody>
      </p:sp>
      <p:sp>
        <p:nvSpPr>
          <p:cNvPr id="13" name="Ellips 12">
            <a:extLst>
              <a:ext uri="{FF2B5EF4-FFF2-40B4-BE49-F238E27FC236}">
                <a16:creationId xmlns:a16="http://schemas.microsoft.com/office/drawing/2014/main" id="{249F539D-A55F-7449-B742-358F9C9DD614}"/>
              </a:ext>
            </a:extLst>
          </p:cNvPr>
          <p:cNvSpPr/>
          <p:nvPr/>
        </p:nvSpPr>
        <p:spPr bwMode="auto">
          <a:xfrm>
            <a:off x="9992659" y="1002206"/>
            <a:ext cx="2117821" cy="2012857"/>
          </a:xfrm>
          <a:prstGeom prst="ellipse">
            <a:avLst/>
          </a:prstGeom>
          <a:solidFill>
            <a:srgbClr val="F38F3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highlight>
                <a:srgbClr val="F38F31"/>
              </a:highlight>
              <a:latin typeface="Verdana" pitchFamily="34" charset="0"/>
              <a:ea typeface="Geneva" pitchFamily="1" charset="-128"/>
            </a:endParaRPr>
          </a:p>
        </p:txBody>
      </p:sp>
      <p:sp>
        <p:nvSpPr>
          <p:cNvPr id="14" name="textruta 13">
            <a:extLst>
              <a:ext uri="{FF2B5EF4-FFF2-40B4-BE49-F238E27FC236}">
                <a16:creationId xmlns:a16="http://schemas.microsoft.com/office/drawing/2014/main" id="{A5AF3A34-50F0-2C46-BFD5-65EF38E80EFA}"/>
              </a:ext>
            </a:extLst>
          </p:cNvPr>
          <p:cNvSpPr txBox="1"/>
          <p:nvPr/>
        </p:nvSpPr>
        <p:spPr>
          <a:xfrm>
            <a:off x="9992659" y="1487488"/>
            <a:ext cx="2199341" cy="1914525"/>
          </a:xfrm>
          <a:prstGeom prst="rect">
            <a:avLst/>
          </a:prstGeom>
          <a:noFill/>
        </p:spPr>
        <p:txBody>
          <a:bodyPr wrap="square" rtlCol="0">
            <a:noAutofit/>
          </a:bodyPr>
          <a:lstStyle/>
          <a:p>
            <a:r>
              <a:rPr lang="sv-SE" sz="1200" b="1" dirty="0">
                <a:solidFill>
                  <a:schemeClr val="bg1"/>
                </a:solidFill>
              </a:rPr>
              <a:t>15-20 min för att </a:t>
            </a:r>
            <a:br>
              <a:rPr lang="sv-SE" sz="1200" b="1" dirty="0">
                <a:solidFill>
                  <a:schemeClr val="bg1"/>
                </a:solidFill>
              </a:rPr>
            </a:br>
            <a:r>
              <a:rPr lang="sv-SE" sz="1200" b="1" dirty="0">
                <a:solidFill>
                  <a:schemeClr val="bg1"/>
                </a:solidFill>
              </a:rPr>
              <a:t>svara på frågorna + </a:t>
            </a:r>
          </a:p>
          <a:p>
            <a:r>
              <a:rPr lang="sv-SE" sz="1200" b="1" dirty="0">
                <a:solidFill>
                  <a:schemeClr val="bg1"/>
                </a:solidFill>
              </a:rPr>
              <a:t>5-10 min redovisa i helgrupp</a:t>
            </a:r>
            <a:endParaRPr lang="sv-SE" sz="1800" b="1" dirty="0"/>
          </a:p>
          <a:p>
            <a:pPr algn="l"/>
            <a:endParaRPr lang="sv-SE" sz="2000" dirty="0"/>
          </a:p>
        </p:txBody>
      </p:sp>
    </p:spTree>
    <p:extLst>
      <p:ext uri="{BB962C8B-B14F-4D97-AF65-F5344CB8AC3E}">
        <p14:creationId xmlns:p14="http://schemas.microsoft.com/office/powerpoint/2010/main" val="1223131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B3CBED4-72C8-7740-9BC9-B9D3DC0F6F7D}"/>
              </a:ext>
            </a:extLst>
          </p:cNvPr>
          <p:cNvSpPr>
            <a:spLocks noGrp="1"/>
          </p:cNvSpPr>
          <p:nvPr>
            <p:ph idx="1"/>
          </p:nvPr>
        </p:nvSpPr>
        <p:spPr>
          <a:xfrm>
            <a:off x="958851" y="2170280"/>
            <a:ext cx="9567382" cy="3937000"/>
          </a:xfrm>
        </p:spPr>
        <p:txBody>
          <a:bodyPr/>
          <a:lstStyle/>
          <a:p>
            <a:pPr marL="0" indent="0">
              <a:buNone/>
            </a:pPr>
            <a:r>
              <a:rPr lang="sv-SE" sz="2400" dirty="0"/>
              <a:t>Vilka </a:t>
            </a:r>
            <a:r>
              <a:rPr lang="sv-SE" sz="2400" b="1" dirty="0"/>
              <a:t>prioriteringar</a:t>
            </a:r>
            <a:r>
              <a:rPr lang="sv-SE" sz="2400" dirty="0"/>
              <a:t> behövs för att möta framtidsbilden?</a:t>
            </a:r>
          </a:p>
          <a:p>
            <a:r>
              <a:rPr lang="sv-SE" sz="1400" dirty="0"/>
              <a:t>xxx</a:t>
            </a:r>
            <a:br>
              <a:rPr lang="sv-SE" sz="1800" dirty="0">
                <a:solidFill>
                  <a:srgbClr val="FF0000"/>
                </a:solidFill>
              </a:rPr>
            </a:br>
            <a:endParaRPr lang="sv-SE" dirty="0"/>
          </a:p>
          <a:p>
            <a:pPr marL="0" indent="0">
              <a:buNone/>
            </a:pPr>
            <a:endParaRPr lang="sv-SE" dirty="0"/>
          </a:p>
        </p:txBody>
      </p:sp>
      <p:sp>
        <p:nvSpPr>
          <p:cNvPr id="5" name="Platshållare för sidfot 4">
            <a:extLst>
              <a:ext uri="{FF2B5EF4-FFF2-40B4-BE49-F238E27FC236}">
                <a16:creationId xmlns:a16="http://schemas.microsoft.com/office/drawing/2014/main" id="{D80653FE-10A5-3543-B9A4-C654266B1A4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0FBA1B6-B5BD-0447-914D-E2B38195714E}"/>
              </a:ext>
            </a:extLst>
          </p:cNvPr>
          <p:cNvSpPr>
            <a:spLocks noGrp="1"/>
          </p:cNvSpPr>
          <p:nvPr>
            <p:ph type="sldNum" sz="quarter" idx="12"/>
          </p:nvPr>
        </p:nvSpPr>
        <p:spPr/>
        <p:txBody>
          <a:bodyPr/>
          <a:lstStyle/>
          <a:p>
            <a:fld id="{DDBEBB44-B4B5-45AD-87A9-3B8A569A17F0}" type="slidenum">
              <a:rPr lang="sv-SE" smtClean="0"/>
              <a:pPr/>
              <a:t>18</a:t>
            </a:fld>
            <a:endParaRPr lang="sv-SE" dirty="0"/>
          </a:p>
        </p:txBody>
      </p:sp>
      <p:sp>
        <p:nvSpPr>
          <p:cNvPr id="11" name="Rubrik 1">
            <a:extLst>
              <a:ext uri="{FF2B5EF4-FFF2-40B4-BE49-F238E27FC236}">
                <a16:creationId xmlns:a16="http://schemas.microsoft.com/office/drawing/2014/main" id="{B9F24C32-805C-9642-B81A-7B761EF4CCF4}"/>
              </a:ext>
            </a:extLst>
          </p:cNvPr>
          <p:cNvSpPr txBox="1">
            <a:spLocks/>
          </p:cNvSpPr>
          <p:nvPr/>
        </p:nvSpPr>
        <p:spPr bwMode="auto">
          <a:xfrm>
            <a:off x="1111251" y="1608994"/>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2400" kern="0" dirty="0">
                <a:solidFill>
                  <a:srgbClr val="7AB919"/>
                </a:solidFill>
              </a:rPr>
              <a:t>Framtidsbild 2 – anteckningar</a:t>
            </a:r>
          </a:p>
        </p:txBody>
      </p:sp>
      <p:sp>
        <p:nvSpPr>
          <p:cNvPr id="12" name="Ellips 11">
            <a:extLst>
              <a:ext uri="{FF2B5EF4-FFF2-40B4-BE49-F238E27FC236}">
                <a16:creationId xmlns:a16="http://schemas.microsoft.com/office/drawing/2014/main" id="{1322536D-34F3-8B47-87A6-7C47043E969A}"/>
              </a:ext>
            </a:extLst>
          </p:cNvPr>
          <p:cNvSpPr/>
          <p:nvPr/>
        </p:nvSpPr>
        <p:spPr bwMode="auto">
          <a:xfrm>
            <a:off x="9992659" y="1002206"/>
            <a:ext cx="2117821" cy="2012857"/>
          </a:xfrm>
          <a:prstGeom prst="ellipse">
            <a:avLst/>
          </a:prstGeom>
          <a:solidFill>
            <a:srgbClr val="F38F3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highlight>
                <a:srgbClr val="F38F31"/>
              </a:highlight>
              <a:latin typeface="Verdana" pitchFamily="34" charset="0"/>
              <a:ea typeface="Geneva" pitchFamily="1" charset="-128"/>
            </a:endParaRPr>
          </a:p>
        </p:txBody>
      </p:sp>
      <p:sp>
        <p:nvSpPr>
          <p:cNvPr id="13" name="textruta 12">
            <a:extLst>
              <a:ext uri="{FF2B5EF4-FFF2-40B4-BE49-F238E27FC236}">
                <a16:creationId xmlns:a16="http://schemas.microsoft.com/office/drawing/2014/main" id="{9A314B8F-4F39-B24E-9ADD-4B6E89F57D23}"/>
              </a:ext>
            </a:extLst>
          </p:cNvPr>
          <p:cNvSpPr txBox="1"/>
          <p:nvPr/>
        </p:nvSpPr>
        <p:spPr>
          <a:xfrm>
            <a:off x="9992659" y="1487488"/>
            <a:ext cx="2199341" cy="1914525"/>
          </a:xfrm>
          <a:prstGeom prst="rect">
            <a:avLst/>
          </a:prstGeom>
          <a:noFill/>
        </p:spPr>
        <p:txBody>
          <a:bodyPr wrap="square" rtlCol="0">
            <a:noAutofit/>
          </a:bodyPr>
          <a:lstStyle/>
          <a:p>
            <a:r>
              <a:rPr lang="sv-SE" sz="1200" b="1" dirty="0">
                <a:solidFill>
                  <a:schemeClr val="bg1"/>
                </a:solidFill>
              </a:rPr>
              <a:t>15-20 min för att </a:t>
            </a:r>
            <a:br>
              <a:rPr lang="sv-SE" sz="1200" b="1" dirty="0">
                <a:solidFill>
                  <a:schemeClr val="bg1"/>
                </a:solidFill>
              </a:rPr>
            </a:br>
            <a:r>
              <a:rPr lang="sv-SE" sz="1200" b="1" dirty="0">
                <a:solidFill>
                  <a:schemeClr val="bg1"/>
                </a:solidFill>
              </a:rPr>
              <a:t>svara på frågorna + </a:t>
            </a:r>
          </a:p>
          <a:p>
            <a:r>
              <a:rPr lang="sv-SE" sz="1200" b="1" dirty="0">
                <a:solidFill>
                  <a:schemeClr val="bg1"/>
                </a:solidFill>
              </a:rPr>
              <a:t>5-10 min redovisa i helgrupp</a:t>
            </a:r>
            <a:endParaRPr lang="sv-SE" sz="1800" b="1" dirty="0"/>
          </a:p>
          <a:p>
            <a:pPr algn="l"/>
            <a:endParaRPr lang="sv-SE" sz="2000" dirty="0"/>
          </a:p>
        </p:txBody>
      </p:sp>
    </p:spTree>
    <p:extLst>
      <p:ext uri="{BB962C8B-B14F-4D97-AF65-F5344CB8AC3E}">
        <p14:creationId xmlns:p14="http://schemas.microsoft.com/office/powerpoint/2010/main" val="396020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C1283E-01EA-C54D-83E6-8BF6BBAABFA4}"/>
              </a:ext>
            </a:extLst>
          </p:cNvPr>
          <p:cNvSpPr>
            <a:spLocks noGrp="1"/>
          </p:cNvSpPr>
          <p:nvPr>
            <p:ph type="title"/>
          </p:nvPr>
        </p:nvSpPr>
        <p:spPr/>
        <p:txBody>
          <a:bodyPr/>
          <a:lstStyle/>
          <a:p>
            <a:r>
              <a:rPr lang="sv-SE" dirty="0"/>
              <a:t>Framtidsbild 3</a:t>
            </a:r>
          </a:p>
        </p:txBody>
      </p:sp>
      <p:sp>
        <p:nvSpPr>
          <p:cNvPr id="3" name="Platshållare för innehåll 2">
            <a:extLst>
              <a:ext uri="{FF2B5EF4-FFF2-40B4-BE49-F238E27FC236}">
                <a16:creationId xmlns:a16="http://schemas.microsoft.com/office/drawing/2014/main" id="{47820E85-56A4-494A-AC85-B1A1EF6D191D}"/>
              </a:ext>
            </a:extLst>
          </p:cNvPr>
          <p:cNvSpPr>
            <a:spLocks noGrp="1"/>
          </p:cNvSpPr>
          <p:nvPr>
            <p:ph idx="1"/>
          </p:nvPr>
        </p:nvSpPr>
        <p:spPr>
          <a:xfrm>
            <a:off x="958851" y="2158999"/>
            <a:ext cx="7920863" cy="4380023"/>
          </a:xfrm>
        </p:spPr>
        <p:txBody>
          <a:bodyPr/>
          <a:lstStyle/>
          <a:p>
            <a:r>
              <a:rPr lang="sv-SE" sz="1800" dirty="0"/>
              <a:t>Sjukvården har utvecklats till en industriell högteknologisk </a:t>
            </a:r>
            <a:br>
              <a:rPr lang="sv-SE" sz="1800" dirty="0"/>
            </a:br>
            <a:r>
              <a:rPr lang="sv-SE" sz="1800" dirty="0"/>
              <a:t>verksamhet där teknik och tekniker delvis tagit över viktiga </a:t>
            </a:r>
            <a:br>
              <a:rPr lang="sv-SE" sz="1800" dirty="0"/>
            </a:br>
            <a:r>
              <a:rPr lang="sv-SE" sz="1800" dirty="0"/>
              <a:t>delar av dagens vård. </a:t>
            </a:r>
          </a:p>
          <a:p>
            <a:r>
              <a:rPr lang="sv-SE" sz="1800" dirty="0"/>
              <a:t>Teknisk kompetens efterfrågas lika mycket som ren vård-kompetens (vårdprofessionernas roll har minskat jämfört med idag).</a:t>
            </a:r>
          </a:p>
          <a:p>
            <a:r>
              <a:rPr lang="sv-SE" sz="1800" dirty="0"/>
              <a:t>Innehållet i yrkesutövningen för vårdprofessionerna kan </a:t>
            </a:r>
            <a:r>
              <a:rPr lang="sv-SE" sz="1800"/>
              <a:t>förändras och </a:t>
            </a:r>
            <a:r>
              <a:rPr lang="sv-SE" sz="1800" dirty="0"/>
              <a:t>bli allt mer tekniskt, medan betydelsen av den fysiska kontakten med patienten successivt minskar. </a:t>
            </a:r>
          </a:p>
          <a:p>
            <a:r>
              <a:rPr lang="sv-SE" sz="1800" dirty="0"/>
              <a:t>Medicintekniker, ingenjörer, AI-experter, logistiker, system-utvecklare, IT-arkitekter och tekniker är då framträdande professioner i vården.</a:t>
            </a:r>
          </a:p>
          <a:p>
            <a:endParaRPr lang="sv-SE" sz="1800" dirty="0"/>
          </a:p>
        </p:txBody>
      </p:sp>
      <p:sp>
        <p:nvSpPr>
          <p:cNvPr id="5" name="Platshållare för sidfot 4">
            <a:extLst>
              <a:ext uri="{FF2B5EF4-FFF2-40B4-BE49-F238E27FC236}">
                <a16:creationId xmlns:a16="http://schemas.microsoft.com/office/drawing/2014/main" id="{1F5A146E-709F-4847-8326-7AE9AF2846C7}"/>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A141323F-2124-4F41-863D-33D9F18CB60A}"/>
              </a:ext>
            </a:extLst>
          </p:cNvPr>
          <p:cNvSpPr>
            <a:spLocks noGrp="1"/>
          </p:cNvSpPr>
          <p:nvPr>
            <p:ph type="sldNum" sz="quarter" idx="12"/>
          </p:nvPr>
        </p:nvSpPr>
        <p:spPr/>
        <p:txBody>
          <a:bodyPr/>
          <a:lstStyle/>
          <a:p>
            <a:fld id="{DDBEBB44-B4B5-45AD-87A9-3B8A569A17F0}" type="slidenum">
              <a:rPr lang="sv-SE" smtClean="0"/>
              <a:pPr/>
              <a:t>19</a:t>
            </a:fld>
            <a:endParaRPr lang="sv-SE" dirty="0"/>
          </a:p>
        </p:txBody>
      </p:sp>
      <p:sp>
        <p:nvSpPr>
          <p:cNvPr id="8" name="textruta 7">
            <a:extLst>
              <a:ext uri="{FF2B5EF4-FFF2-40B4-BE49-F238E27FC236}">
                <a16:creationId xmlns:a16="http://schemas.microsoft.com/office/drawing/2014/main" id="{F67B0078-D0BA-8940-946C-B40DE681CA10}"/>
              </a:ext>
            </a:extLst>
          </p:cNvPr>
          <p:cNvSpPr txBox="1"/>
          <p:nvPr/>
        </p:nvSpPr>
        <p:spPr>
          <a:xfrm>
            <a:off x="9301402" y="1799014"/>
            <a:ext cx="2809078" cy="1914525"/>
          </a:xfrm>
          <a:prstGeom prst="rect">
            <a:avLst/>
          </a:prstGeom>
          <a:noFill/>
        </p:spPr>
        <p:txBody>
          <a:bodyPr wrap="square" rtlCol="0">
            <a:noAutofit/>
          </a:bodyPr>
          <a:lstStyle/>
          <a:p>
            <a:r>
              <a:rPr lang="sv-SE" sz="1400" b="1" dirty="0">
                <a:solidFill>
                  <a:schemeClr val="bg1"/>
                </a:solidFill>
              </a:rPr>
              <a:t>3</a:t>
            </a:r>
          </a:p>
          <a:p>
            <a:r>
              <a:rPr lang="sv-SE" sz="1400" b="1" dirty="0">
                <a:solidFill>
                  <a:schemeClr val="bg1"/>
                </a:solidFill>
              </a:rPr>
              <a:t>Teknikutvecklingen är snabb och den leder utformningen av sjukvårdens struktur och innehåll.</a:t>
            </a:r>
            <a:endParaRPr lang="sv-SE" sz="2000" b="1" dirty="0"/>
          </a:p>
          <a:p>
            <a:pPr algn="l"/>
            <a:endParaRPr lang="sv-SE" sz="2000" dirty="0"/>
          </a:p>
        </p:txBody>
      </p:sp>
      <p:sp>
        <p:nvSpPr>
          <p:cNvPr id="9" name="Rundad rektangulär pratbubbla 8">
            <a:extLst>
              <a:ext uri="{FF2B5EF4-FFF2-40B4-BE49-F238E27FC236}">
                <a16:creationId xmlns:a16="http://schemas.microsoft.com/office/drawing/2014/main" id="{6B0B6E7C-F62F-E244-B3FD-CE3D8ED80656}"/>
              </a:ext>
            </a:extLst>
          </p:cNvPr>
          <p:cNvSpPr/>
          <p:nvPr/>
        </p:nvSpPr>
        <p:spPr bwMode="auto">
          <a:xfrm>
            <a:off x="8739160" y="1549514"/>
            <a:ext cx="2949632" cy="2775564"/>
          </a:xfrm>
          <a:prstGeom prst="wedgeRoundRectCallout">
            <a:avLst>
              <a:gd name="adj1" fmla="val 3668"/>
              <a:gd name="adj2" fmla="val 59848"/>
              <a:gd name="adj3" fmla="val 16667"/>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0" name="textruta 9">
            <a:extLst>
              <a:ext uri="{FF2B5EF4-FFF2-40B4-BE49-F238E27FC236}">
                <a16:creationId xmlns:a16="http://schemas.microsoft.com/office/drawing/2014/main" id="{53990A8E-F355-7E41-8C78-2FEF8CEEEC93}"/>
              </a:ext>
            </a:extLst>
          </p:cNvPr>
          <p:cNvSpPr txBox="1"/>
          <p:nvPr/>
        </p:nvSpPr>
        <p:spPr>
          <a:xfrm>
            <a:off x="8943920" y="1857163"/>
            <a:ext cx="2949632" cy="2050026"/>
          </a:xfrm>
          <a:prstGeom prst="rect">
            <a:avLst/>
          </a:prstGeom>
          <a:noFill/>
        </p:spPr>
        <p:txBody>
          <a:bodyPr wrap="square" rtlCol="0">
            <a:noAutofit/>
          </a:bodyPr>
          <a:lstStyle/>
          <a:p>
            <a:pPr lvl="0"/>
            <a:r>
              <a:rPr lang="sv-SE" sz="1600" dirty="0">
                <a:solidFill>
                  <a:schemeClr val="bg1"/>
                </a:solidFill>
              </a:rPr>
              <a:t>3.</a:t>
            </a:r>
          </a:p>
          <a:p>
            <a:pPr lvl="0" algn="l"/>
            <a:r>
              <a:rPr lang="sv-SE" sz="1600" dirty="0">
                <a:solidFill>
                  <a:schemeClr val="bg1"/>
                </a:solidFill>
              </a:rPr>
              <a:t>Teknikutvecklingen är snabb och den leder utformningen av sjukvårdens struktur </a:t>
            </a:r>
            <a:br>
              <a:rPr lang="sv-SE" sz="1600" dirty="0">
                <a:solidFill>
                  <a:schemeClr val="bg1"/>
                </a:solidFill>
              </a:rPr>
            </a:br>
            <a:r>
              <a:rPr lang="sv-SE" sz="1600" dirty="0">
                <a:solidFill>
                  <a:schemeClr val="bg1"/>
                </a:solidFill>
              </a:rPr>
              <a:t>och innehåll. </a:t>
            </a:r>
          </a:p>
          <a:p>
            <a:pPr algn="l"/>
            <a:endParaRPr lang="sv-SE" dirty="0"/>
          </a:p>
        </p:txBody>
      </p:sp>
    </p:spTree>
    <p:extLst>
      <p:ext uri="{BB962C8B-B14F-4D97-AF65-F5344CB8AC3E}">
        <p14:creationId xmlns:p14="http://schemas.microsoft.com/office/powerpoint/2010/main" val="351530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8B7927-E765-0F4D-B948-B560EA00FF5A}"/>
              </a:ext>
            </a:extLst>
          </p:cNvPr>
          <p:cNvSpPr>
            <a:spLocks noGrp="1"/>
          </p:cNvSpPr>
          <p:nvPr>
            <p:ph type="title"/>
          </p:nvPr>
        </p:nvSpPr>
        <p:spPr/>
        <p:txBody>
          <a:bodyPr/>
          <a:lstStyle/>
          <a:p>
            <a:r>
              <a:rPr lang="sv-SE" dirty="0"/>
              <a:t>Syfte</a:t>
            </a:r>
          </a:p>
        </p:txBody>
      </p:sp>
      <p:sp>
        <p:nvSpPr>
          <p:cNvPr id="5" name="Platshållare för sidfot 4">
            <a:extLst>
              <a:ext uri="{FF2B5EF4-FFF2-40B4-BE49-F238E27FC236}">
                <a16:creationId xmlns:a16="http://schemas.microsoft.com/office/drawing/2014/main" id="{4277FDBC-1CF6-934D-92D3-C5832A70651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2BBE0A5-63E9-A04A-BAD7-BA817FE086CB}"/>
              </a:ext>
            </a:extLst>
          </p:cNvPr>
          <p:cNvSpPr>
            <a:spLocks noGrp="1"/>
          </p:cNvSpPr>
          <p:nvPr>
            <p:ph type="sldNum" sz="quarter" idx="12"/>
          </p:nvPr>
        </p:nvSpPr>
        <p:spPr/>
        <p:txBody>
          <a:bodyPr/>
          <a:lstStyle/>
          <a:p>
            <a:fld id="{DDBEBB44-B4B5-45AD-87A9-3B8A569A17F0}" type="slidenum">
              <a:rPr lang="sv-SE" smtClean="0"/>
              <a:pPr/>
              <a:t>2</a:t>
            </a:fld>
            <a:endParaRPr lang="sv-SE" dirty="0"/>
          </a:p>
        </p:txBody>
      </p:sp>
      <p:sp>
        <p:nvSpPr>
          <p:cNvPr id="7" name="Platshållare för innehåll 2">
            <a:extLst>
              <a:ext uri="{FF2B5EF4-FFF2-40B4-BE49-F238E27FC236}">
                <a16:creationId xmlns:a16="http://schemas.microsoft.com/office/drawing/2014/main" id="{3E5FCAAC-5A1D-844E-BA53-17F62E9C8637}"/>
              </a:ext>
            </a:extLst>
          </p:cNvPr>
          <p:cNvSpPr>
            <a:spLocks noGrp="1"/>
          </p:cNvSpPr>
          <p:nvPr>
            <p:ph idx="1"/>
          </p:nvPr>
        </p:nvSpPr>
        <p:spPr>
          <a:xfrm>
            <a:off x="958851" y="1746986"/>
            <a:ext cx="6165849" cy="4984014"/>
          </a:xfrm>
        </p:spPr>
        <p:txBody>
          <a:bodyPr/>
          <a:lstStyle/>
          <a:p>
            <a:pPr marL="0" indent="0">
              <a:buNone/>
            </a:pPr>
            <a:endParaRPr lang="sv-SE" sz="1600" b="1" dirty="0"/>
          </a:p>
          <a:p>
            <a:pPr marL="0" indent="0">
              <a:buNone/>
            </a:pPr>
            <a:r>
              <a:rPr lang="sv-SE" sz="2000" dirty="0"/>
              <a:t>Att utifrån rapporten ”Kompetensförsörjning för att säkra hög kvalitet i hälso- och sjukvården” </a:t>
            </a:r>
            <a:r>
              <a:rPr lang="sv-SE" sz="2000" b="1" dirty="0"/>
              <a:t>diskutera tre olika framtidsbilder </a:t>
            </a:r>
            <a:r>
              <a:rPr lang="sv-SE" sz="2000" dirty="0"/>
              <a:t>utifrån följande frågeställningar </a:t>
            </a:r>
          </a:p>
          <a:p>
            <a:r>
              <a:rPr lang="sv-SE" sz="2000" dirty="0"/>
              <a:t>Sannolikheten för att framtidsbilden ska bli verklighet?</a:t>
            </a:r>
          </a:p>
          <a:p>
            <a:r>
              <a:rPr lang="sv-SE" sz="2000" dirty="0"/>
              <a:t>Vilka konsekvenserna får den för kompetensförsörjningen? </a:t>
            </a:r>
          </a:p>
          <a:p>
            <a:r>
              <a:rPr lang="sv-SE" sz="2000" dirty="0"/>
              <a:t>Vilka prioriteringar behöver göras till 2040 för att möta den möjliga framtidsbilden?</a:t>
            </a:r>
          </a:p>
        </p:txBody>
      </p:sp>
      <p:pic>
        <p:nvPicPr>
          <p:cNvPr id="10" name="Bildobjekt 9" descr="En bild som visar person, inomhus, sjukhusrum&#10;&#10;Automatiskt genererad beskrivning">
            <a:extLst>
              <a:ext uri="{FF2B5EF4-FFF2-40B4-BE49-F238E27FC236}">
                <a16:creationId xmlns:a16="http://schemas.microsoft.com/office/drawing/2014/main" id="{C08F9791-D7B2-4D43-A879-6FF08D103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9842" y="948894"/>
            <a:ext cx="4922158" cy="5909105"/>
          </a:xfrm>
          <a:prstGeom prst="rect">
            <a:avLst/>
          </a:prstGeom>
        </p:spPr>
      </p:pic>
    </p:spTree>
    <p:extLst>
      <p:ext uri="{BB962C8B-B14F-4D97-AF65-F5344CB8AC3E}">
        <p14:creationId xmlns:p14="http://schemas.microsoft.com/office/powerpoint/2010/main" val="1105373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3E2377-F75B-F245-921E-02914403DA8A}"/>
              </a:ext>
            </a:extLst>
          </p:cNvPr>
          <p:cNvSpPr>
            <a:spLocks noGrp="1"/>
          </p:cNvSpPr>
          <p:nvPr>
            <p:ph type="title"/>
          </p:nvPr>
        </p:nvSpPr>
        <p:spPr/>
        <p:txBody>
          <a:bodyPr/>
          <a:lstStyle/>
          <a:p>
            <a:r>
              <a:rPr lang="sv-SE" dirty="0"/>
              <a:t>Tre frågor - framtidsbild 3</a:t>
            </a:r>
          </a:p>
        </p:txBody>
      </p:sp>
      <p:sp>
        <p:nvSpPr>
          <p:cNvPr id="5" name="Platshållare för sidfot 4">
            <a:extLst>
              <a:ext uri="{FF2B5EF4-FFF2-40B4-BE49-F238E27FC236}">
                <a16:creationId xmlns:a16="http://schemas.microsoft.com/office/drawing/2014/main" id="{D86A19D0-5CAE-2740-9C29-47413AD85B6C}"/>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075D5BD2-5D55-BC4D-B19E-75F4A0E4954C}"/>
              </a:ext>
            </a:extLst>
          </p:cNvPr>
          <p:cNvSpPr>
            <a:spLocks noGrp="1"/>
          </p:cNvSpPr>
          <p:nvPr>
            <p:ph type="sldNum" sz="quarter" idx="12"/>
          </p:nvPr>
        </p:nvSpPr>
        <p:spPr/>
        <p:txBody>
          <a:bodyPr/>
          <a:lstStyle/>
          <a:p>
            <a:fld id="{DDBEBB44-B4B5-45AD-87A9-3B8A569A17F0}" type="slidenum">
              <a:rPr lang="sv-SE" smtClean="0"/>
              <a:pPr/>
              <a:t>20</a:t>
            </a:fld>
            <a:endParaRPr lang="sv-SE" dirty="0"/>
          </a:p>
        </p:txBody>
      </p:sp>
      <p:sp>
        <p:nvSpPr>
          <p:cNvPr id="8" name="Rundad rektangulär pratbubbla 7">
            <a:extLst>
              <a:ext uri="{FF2B5EF4-FFF2-40B4-BE49-F238E27FC236}">
                <a16:creationId xmlns:a16="http://schemas.microsoft.com/office/drawing/2014/main" id="{8B2B7D59-9567-3E48-92BC-4692142FC3E5}"/>
              </a:ext>
            </a:extLst>
          </p:cNvPr>
          <p:cNvSpPr/>
          <p:nvPr/>
        </p:nvSpPr>
        <p:spPr bwMode="auto">
          <a:xfrm>
            <a:off x="8739160" y="1549514"/>
            <a:ext cx="2949632" cy="2775564"/>
          </a:xfrm>
          <a:prstGeom prst="wedgeRoundRectCallout">
            <a:avLst>
              <a:gd name="adj1" fmla="val 3668"/>
              <a:gd name="adj2" fmla="val 59848"/>
              <a:gd name="adj3" fmla="val 16667"/>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9" name="textruta 8">
            <a:extLst>
              <a:ext uri="{FF2B5EF4-FFF2-40B4-BE49-F238E27FC236}">
                <a16:creationId xmlns:a16="http://schemas.microsoft.com/office/drawing/2014/main" id="{64F1382B-5302-C84D-B6CB-F3E895C044D2}"/>
              </a:ext>
            </a:extLst>
          </p:cNvPr>
          <p:cNvSpPr txBox="1"/>
          <p:nvPr/>
        </p:nvSpPr>
        <p:spPr>
          <a:xfrm>
            <a:off x="8943920" y="1857163"/>
            <a:ext cx="2949632" cy="2050026"/>
          </a:xfrm>
          <a:prstGeom prst="rect">
            <a:avLst/>
          </a:prstGeom>
          <a:noFill/>
        </p:spPr>
        <p:txBody>
          <a:bodyPr wrap="square" rtlCol="0">
            <a:noAutofit/>
          </a:bodyPr>
          <a:lstStyle/>
          <a:p>
            <a:pPr lvl="0"/>
            <a:r>
              <a:rPr lang="sv-SE" sz="1600" dirty="0">
                <a:solidFill>
                  <a:schemeClr val="bg1"/>
                </a:solidFill>
              </a:rPr>
              <a:t>3.</a:t>
            </a:r>
          </a:p>
          <a:p>
            <a:pPr lvl="0" algn="l"/>
            <a:r>
              <a:rPr lang="sv-SE" sz="1600" dirty="0">
                <a:solidFill>
                  <a:schemeClr val="bg1"/>
                </a:solidFill>
              </a:rPr>
              <a:t>Teknikutvecklingen är snabb och den leder utformningen av sjukvårdens struktur </a:t>
            </a:r>
            <a:br>
              <a:rPr lang="sv-SE" sz="1600" dirty="0">
                <a:solidFill>
                  <a:schemeClr val="bg1"/>
                </a:solidFill>
              </a:rPr>
            </a:br>
            <a:r>
              <a:rPr lang="sv-SE" sz="1600" dirty="0">
                <a:solidFill>
                  <a:schemeClr val="bg1"/>
                </a:solidFill>
              </a:rPr>
              <a:t>och innehåll. </a:t>
            </a:r>
          </a:p>
          <a:p>
            <a:pPr algn="l"/>
            <a:endParaRPr lang="sv-SE" dirty="0"/>
          </a:p>
        </p:txBody>
      </p:sp>
      <p:sp>
        <p:nvSpPr>
          <p:cNvPr id="12" name="Platshållare för innehåll 2">
            <a:extLst>
              <a:ext uri="{FF2B5EF4-FFF2-40B4-BE49-F238E27FC236}">
                <a16:creationId xmlns:a16="http://schemas.microsoft.com/office/drawing/2014/main" id="{4B6A88F2-97CF-EC40-802A-07F7B2F95DEA}"/>
              </a:ext>
            </a:extLst>
          </p:cNvPr>
          <p:cNvSpPr txBox="1">
            <a:spLocks/>
          </p:cNvSpPr>
          <p:nvPr/>
        </p:nvSpPr>
        <p:spPr bwMode="auto">
          <a:xfrm>
            <a:off x="958851" y="2357081"/>
            <a:ext cx="8233237" cy="418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marL="0" indent="0">
              <a:buNone/>
            </a:pPr>
            <a:r>
              <a:rPr lang="sv-SE" sz="1800" kern="0" dirty="0"/>
              <a:t>Utifrån framtidsbilden och faktorer som kan påverka den:</a:t>
            </a:r>
          </a:p>
          <a:p>
            <a:pPr marL="457200" indent="-457200">
              <a:buAutoNum type="arabicPeriod"/>
            </a:pPr>
            <a:r>
              <a:rPr lang="sv-SE" sz="1800" kern="0" dirty="0"/>
              <a:t>Hur </a:t>
            </a:r>
            <a:r>
              <a:rPr lang="sv-SE" sz="1800" b="1" kern="0" dirty="0"/>
              <a:t>sannolik</a:t>
            </a:r>
            <a:r>
              <a:rPr lang="sv-SE" sz="1800" kern="0" dirty="0"/>
              <a:t> bedömer ni framtidsbilden och varför?</a:t>
            </a:r>
          </a:p>
          <a:p>
            <a:pPr marL="457200" indent="-457200">
              <a:buAutoNum type="arabicPeriod"/>
            </a:pPr>
            <a:r>
              <a:rPr lang="sv-SE" sz="1800" kern="0" dirty="0"/>
              <a:t>Vilka </a:t>
            </a:r>
            <a:r>
              <a:rPr lang="sv-SE" sz="1800" b="1" kern="0" dirty="0"/>
              <a:t>konsekvenser</a:t>
            </a:r>
            <a:r>
              <a:rPr lang="sv-SE" sz="1800" kern="0" dirty="0"/>
              <a:t> får framtidsbilden för:</a:t>
            </a:r>
          </a:p>
          <a:p>
            <a:pPr lvl="1"/>
            <a:r>
              <a:rPr lang="sv-SE" sz="1800" kern="0" dirty="0"/>
              <a:t>Attraktionskraften som arbetsgivare (efterfrågan)?</a:t>
            </a:r>
          </a:p>
          <a:p>
            <a:pPr lvl="1"/>
            <a:r>
              <a:rPr lang="sv-SE" sz="1800" kern="0" dirty="0"/>
              <a:t>Rekryteringsbasen/utbildning (utbudet)?</a:t>
            </a:r>
          </a:p>
          <a:p>
            <a:pPr lvl="1"/>
            <a:r>
              <a:rPr lang="sv-SE" sz="1800" kern="0" dirty="0"/>
              <a:t>Ledarskapet (organisering/drivkraft)?</a:t>
            </a:r>
          </a:p>
          <a:p>
            <a:pPr lvl="1"/>
            <a:r>
              <a:rPr lang="sv-SE" sz="1800" kern="0" dirty="0"/>
              <a:t>Annat?</a:t>
            </a:r>
          </a:p>
          <a:p>
            <a:pPr marL="0" indent="0">
              <a:buNone/>
            </a:pPr>
            <a:r>
              <a:rPr lang="sv-SE" sz="1800" kern="0" dirty="0"/>
              <a:t>3. Vilka </a:t>
            </a:r>
            <a:r>
              <a:rPr lang="sv-SE" sz="1800" b="1" kern="0" dirty="0"/>
              <a:t>prioriteringar</a:t>
            </a:r>
            <a:r>
              <a:rPr lang="sv-SE" sz="1800" kern="0" dirty="0"/>
              <a:t> behöver göras för att möta framtidsbilden?</a:t>
            </a:r>
            <a:br>
              <a:rPr lang="sv-SE" sz="1800" kern="0" dirty="0">
                <a:solidFill>
                  <a:srgbClr val="FF0000"/>
                </a:solidFill>
              </a:rPr>
            </a:br>
            <a:endParaRPr lang="sv-SE" sz="1800" kern="0" dirty="0">
              <a:solidFill>
                <a:srgbClr val="FF0000"/>
              </a:solidFill>
            </a:endParaRPr>
          </a:p>
        </p:txBody>
      </p:sp>
    </p:spTree>
    <p:extLst>
      <p:ext uri="{BB962C8B-B14F-4D97-AF65-F5344CB8AC3E}">
        <p14:creationId xmlns:p14="http://schemas.microsoft.com/office/powerpoint/2010/main" val="987051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81D52-1ED4-5044-8170-C415BADDC542}"/>
              </a:ext>
            </a:extLst>
          </p:cNvPr>
          <p:cNvSpPr>
            <a:spLocks noGrp="1"/>
          </p:cNvSpPr>
          <p:nvPr>
            <p:ph type="title"/>
          </p:nvPr>
        </p:nvSpPr>
        <p:spPr/>
        <p:txBody>
          <a:bodyPr/>
          <a:lstStyle/>
          <a:p>
            <a:r>
              <a:rPr lang="sv-SE" sz="2400" dirty="0">
                <a:solidFill>
                  <a:srgbClr val="F38F31"/>
                </a:solidFill>
              </a:rPr>
              <a:t>Framtidsbild 3 – anteckningar</a:t>
            </a:r>
          </a:p>
        </p:txBody>
      </p:sp>
      <p:sp>
        <p:nvSpPr>
          <p:cNvPr id="3" name="Platshållare för innehåll 2">
            <a:extLst>
              <a:ext uri="{FF2B5EF4-FFF2-40B4-BE49-F238E27FC236}">
                <a16:creationId xmlns:a16="http://schemas.microsoft.com/office/drawing/2014/main" id="{6B3CBED4-72C8-7740-9BC9-B9D3DC0F6F7D}"/>
              </a:ext>
            </a:extLst>
          </p:cNvPr>
          <p:cNvSpPr>
            <a:spLocks noGrp="1"/>
          </p:cNvSpPr>
          <p:nvPr>
            <p:ph idx="1"/>
          </p:nvPr>
        </p:nvSpPr>
        <p:spPr>
          <a:xfrm>
            <a:off x="958851" y="2169042"/>
            <a:ext cx="10267949" cy="4364252"/>
          </a:xfrm>
        </p:spPr>
        <p:txBody>
          <a:bodyPr/>
          <a:lstStyle/>
          <a:p>
            <a:pPr marL="0" indent="0">
              <a:buNone/>
            </a:pPr>
            <a:r>
              <a:rPr lang="sv-SE" sz="2400" dirty="0"/>
              <a:t>Hur </a:t>
            </a:r>
            <a:r>
              <a:rPr lang="sv-SE" sz="2400" b="1" dirty="0"/>
              <a:t>sannolik</a:t>
            </a:r>
            <a:r>
              <a:rPr lang="sv-SE" sz="2400" dirty="0"/>
              <a:t> bedömer ni framtidsbilden och varför?</a:t>
            </a:r>
            <a:endParaRPr lang="sv-SE" sz="1800" dirty="0"/>
          </a:p>
          <a:p>
            <a:r>
              <a:rPr lang="sv-SE" sz="1400" dirty="0"/>
              <a:t>XX</a:t>
            </a:r>
            <a:endParaRPr lang="sv-SE" sz="1400" dirty="0">
              <a:solidFill>
                <a:srgbClr val="003468"/>
              </a:solidFill>
            </a:endParaRPr>
          </a:p>
          <a:p>
            <a:pPr marL="0" indent="0">
              <a:buNone/>
            </a:pPr>
            <a:endParaRPr lang="sv-SE" dirty="0"/>
          </a:p>
          <a:p>
            <a:pPr marL="0" indent="0">
              <a:buNone/>
            </a:pPr>
            <a:endParaRPr lang="sv-SE" dirty="0"/>
          </a:p>
        </p:txBody>
      </p:sp>
      <p:sp>
        <p:nvSpPr>
          <p:cNvPr id="5" name="Platshållare för sidfot 4">
            <a:extLst>
              <a:ext uri="{FF2B5EF4-FFF2-40B4-BE49-F238E27FC236}">
                <a16:creationId xmlns:a16="http://schemas.microsoft.com/office/drawing/2014/main" id="{D80653FE-10A5-3543-B9A4-C654266B1A4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0FBA1B6-B5BD-0447-914D-E2B38195714E}"/>
              </a:ext>
            </a:extLst>
          </p:cNvPr>
          <p:cNvSpPr>
            <a:spLocks noGrp="1"/>
          </p:cNvSpPr>
          <p:nvPr>
            <p:ph type="sldNum" sz="quarter" idx="12"/>
          </p:nvPr>
        </p:nvSpPr>
        <p:spPr/>
        <p:txBody>
          <a:bodyPr/>
          <a:lstStyle/>
          <a:p>
            <a:fld id="{DDBEBB44-B4B5-45AD-87A9-3B8A569A17F0}" type="slidenum">
              <a:rPr lang="sv-SE" smtClean="0"/>
              <a:pPr/>
              <a:t>21</a:t>
            </a:fld>
            <a:endParaRPr lang="sv-SE" dirty="0"/>
          </a:p>
        </p:txBody>
      </p:sp>
      <p:sp>
        <p:nvSpPr>
          <p:cNvPr id="8" name="textruta 7">
            <a:extLst>
              <a:ext uri="{FF2B5EF4-FFF2-40B4-BE49-F238E27FC236}">
                <a16:creationId xmlns:a16="http://schemas.microsoft.com/office/drawing/2014/main" id="{EF272CDF-BEA1-9D40-8112-6A74344981CC}"/>
              </a:ext>
            </a:extLst>
          </p:cNvPr>
          <p:cNvSpPr txBox="1"/>
          <p:nvPr/>
        </p:nvSpPr>
        <p:spPr>
          <a:xfrm>
            <a:off x="9301402" y="1799014"/>
            <a:ext cx="2809078" cy="1914525"/>
          </a:xfrm>
          <a:prstGeom prst="rect">
            <a:avLst/>
          </a:prstGeom>
          <a:noFill/>
        </p:spPr>
        <p:txBody>
          <a:bodyPr wrap="square" rtlCol="0">
            <a:noAutofit/>
          </a:bodyPr>
          <a:lstStyle/>
          <a:p>
            <a:r>
              <a:rPr lang="sv-SE" sz="1400" b="1" dirty="0">
                <a:solidFill>
                  <a:schemeClr val="bg1"/>
                </a:solidFill>
              </a:rPr>
              <a:t>3.</a:t>
            </a:r>
          </a:p>
          <a:p>
            <a:r>
              <a:rPr lang="sv-SE" sz="1400" b="1" dirty="0">
                <a:solidFill>
                  <a:schemeClr val="bg1"/>
                </a:solidFill>
              </a:rPr>
              <a:t>Teknikutvecklingen är snabb och den leder utformningen av sjukvårdens struktur och innehåll.</a:t>
            </a:r>
            <a:endParaRPr lang="sv-SE" sz="2000" b="1" dirty="0"/>
          </a:p>
          <a:p>
            <a:pPr algn="l"/>
            <a:endParaRPr lang="sv-SE" sz="2000" dirty="0"/>
          </a:p>
        </p:txBody>
      </p:sp>
      <p:sp>
        <p:nvSpPr>
          <p:cNvPr id="11" name="Ellips 10">
            <a:extLst>
              <a:ext uri="{FF2B5EF4-FFF2-40B4-BE49-F238E27FC236}">
                <a16:creationId xmlns:a16="http://schemas.microsoft.com/office/drawing/2014/main" id="{1714638C-5E0A-4E40-8986-061FBDB32B75}"/>
              </a:ext>
            </a:extLst>
          </p:cNvPr>
          <p:cNvSpPr/>
          <p:nvPr/>
        </p:nvSpPr>
        <p:spPr bwMode="auto">
          <a:xfrm>
            <a:off x="9992659" y="1002206"/>
            <a:ext cx="2117821" cy="2012857"/>
          </a:xfrm>
          <a:prstGeom prst="ellipse">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2" name="textruta 11">
            <a:extLst>
              <a:ext uri="{FF2B5EF4-FFF2-40B4-BE49-F238E27FC236}">
                <a16:creationId xmlns:a16="http://schemas.microsoft.com/office/drawing/2014/main" id="{DC304459-C3AD-9648-824E-582D2132EB40}"/>
              </a:ext>
            </a:extLst>
          </p:cNvPr>
          <p:cNvSpPr txBox="1"/>
          <p:nvPr/>
        </p:nvSpPr>
        <p:spPr>
          <a:xfrm>
            <a:off x="9992659" y="1487488"/>
            <a:ext cx="2199341" cy="1914525"/>
          </a:xfrm>
          <a:prstGeom prst="rect">
            <a:avLst/>
          </a:prstGeom>
          <a:noFill/>
        </p:spPr>
        <p:txBody>
          <a:bodyPr wrap="square" rtlCol="0">
            <a:noAutofit/>
          </a:bodyPr>
          <a:lstStyle/>
          <a:p>
            <a:r>
              <a:rPr lang="sv-SE" sz="1200" b="1" dirty="0">
                <a:solidFill>
                  <a:schemeClr val="bg1"/>
                </a:solidFill>
              </a:rPr>
              <a:t>15-20 min för att </a:t>
            </a:r>
            <a:br>
              <a:rPr lang="sv-SE" sz="1200" b="1" dirty="0">
                <a:solidFill>
                  <a:schemeClr val="bg1"/>
                </a:solidFill>
              </a:rPr>
            </a:br>
            <a:r>
              <a:rPr lang="sv-SE" sz="1200" b="1" dirty="0">
                <a:solidFill>
                  <a:schemeClr val="bg1"/>
                </a:solidFill>
              </a:rPr>
              <a:t>svara på frågorna + </a:t>
            </a:r>
          </a:p>
          <a:p>
            <a:r>
              <a:rPr lang="sv-SE" sz="1200" b="1" dirty="0">
                <a:solidFill>
                  <a:schemeClr val="bg1"/>
                </a:solidFill>
              </a:rPr>
              <a:t>5-10 min redovisa i helgrupp</a:t>
            </a:r>
            <a:endParaRPr lang="sv-SE" sz="1800" b="1" dirty="0"/>
          </a:p>
          <a:p>
            <a:pPr algn="l"/>
            <a:endParaRPr lang="sv-SE" sz="2000" dirty="0"/>
          </a:p>
        </p:txBody>
      </p:sp>
    </p:spTree>
    <p:extLst>
      <p:ext uri="{BB962C8B-B14F-4D97-AF65-F5344CB8AC3E}">
        <p14:creationId xmlns:p14="http://schemas.microsoft.com/office/powerpoint/2010/main" val="1737582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81D52-1ED4-5044-8170-C415BADDC542}"/>
              </a:ext>
            </a:extLst>
          </p:cNvPr>
          <p:cNvSpPr>
            <a:spLocks noGrp="1"/>
          </p:cNvSpPr>
          <p:nvPr>
            <p:ph type="title"/>
          </p:nvPr>
        </p:nvSpPr>
        <p:spPr>
          <a:xfrm>
            <a:off x="958851" y="1456595"/>
            <a:ext cx="10267949" cy="531694"/>
          </a:xfrm>
        </p:spPr>
        <p:txBody>
          <a:bodyPr/>
          <a:lstStyle/>
          <a:p>
            <a:r>
              <a:rPr lang="sv-SE" sz="2400" dirty="0">
                <a:solidFill>
                  <a:srgbClr val="F38F31"/>
                </a:solidFill>
              </a:rPr>
              <a:t>Framtidsbild 3 – anteckningar</a:t>
            </a:r>
          </a:p>
        </p:txBody>
      </p:sp>
      <p:sp>
        <p:nvSpPr>
          <p:cNvPr id="5" name="Platshållare för sidfot 4">
            <a:extLst>
              <a:ext uri="{FF2B5EF4-FFF2-40B4-BE49-F238E27FC236}">
                <a16:creationId xmlns:a16="http://schemas.microsoft.com/office/drawing/2014/main" id="{D80653FE-10A5-3543-B9A4-C654266B1A4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0FBA1B6-B5BD-0447-914D-E2B38195714E}"/>
              </a:ext>
            </a:extLst>
          </p:cNvPr>
          <p:cNvSpPr>
            <a:spLocks noGrp="1"/>
          </p:cNvSpPr>
          <p:nvPr>
            <p:ph type="sldNum" sz="quarter" idx="12"/>
          </p:nvPr>
        </p:nvSpPr>
        <p:spPr/>
        <p:txBody>
          <a:bodyPr/>
          <a:lstStyle/>
          <a:p>
            <a:fld id="{DDBEBB44-B4B5-45AD-87A9-3B8A569A17F0}" type="slidenum">
              <a:rPr lang="sv-SE" smtClean="0"/>
              <a:pPr/>
              <a:t>22</a:t>
            </a:fld>
            <a:endParaRPr lang="sv-SE" dirty="0"/>
          </a:p>
        </p:txBody>
      </p:sp>
      <p:sp>
        <p:nvSpPr>
          <p:cNvPr id="8" name="textruta 7">
            <a:extLst>
              <a:ext uri="{FF2B5EF4-FFF2-40B4-BE49-F238E27FC236}">
                <a16:creationId xmlns:a16="http://schemas.microsoft.com/office/drawing/2014/main" id="{EF272CDF-BEA1-9D40-8112-6A74344981CC}"/>
              </a:ext>
            </a:extLst>
          </p:cNvPr>
          <p:cNvSpPr txBox="1"/>
          <p:nvPr/>
        </p:nvSpPr>
        <p:spPr>
          <a:xfrm>
            <a:off x="9301402" y="1799014"/>
            <a:ext cx="2809078" cy="1914525"/>
          </a:xfrm>
          <a:prstGeom prst="rect">
            <a:avLst/>
          </a:prstGeom>
          <a:noFill/>
        </p:spPr>
        <p:txBody>
          <a:bodyPr wrap="square" rtlCol="0">
            <a:noAutofit/>
          </a:bodyPr>
          <a:lstStyle/>
          <a:p>
            <a:r>
              <a:rPr lang="sv-SE" sz="1400" b="1" dirty="0">
                <a:solidFill>
                  <a:schemeClr val="bg1"/>
                </a:solidFill>
              </a:rPr>
              <a:t>3.</a:t>
            </a:r>
          </a:p>
          <a:p>
            <a:r>
              <a:rPr lang="sv-SE" sz="1400" b="1" dirty="0">
                <a:solidFill>
                  <a:schemeClr val="bg1"/>
                </a:solidFill>
              </a:rPr>
              <a:t>Teknikutvecklingen är snabb och den leder utformningen av sjukvårdens struktur och innehåll.</a:t>
            </a:r>
            <a:endParaRPr lang="sv-SE" sz="2000" b="1" dirty="0"/>
          </a:p>
          <a:p>
            <a:pPr algn="l"/>
            <a:endParaRPr lang="sv-SE" sz="2000" dirty="0"/>
          </a:p>
        </p:txBody>
      </p:sp>
      <p:sp>
        <p:nvSpPr>
          <p:cNvPr id="3" name="Platshållare för innehåll 2">
            <a:extLst>
              <a:ext uri="{FF2B5EF4-FFF2-40B4-BE49-F238E27FC236}">
                <a16:creationId xmlns:a16="http://schemas.microsoft.com/office/drawing/2014/main" id="{6B3CBED4-72C8-7740-9BC9-B9D3DC0F6F7D}"/>
              </a:ext>
            </a:extLst>
          </p:cNvPr>
          <p:cNvSpPr>
            <a:spLocks noGrp="1"/>
          </p:cNvSpPr>
          <p:nvPr>
            <p:ph idx="1"/>
          </p:nvPr>
        </p:nvSpPr>
        <p:spPr>
          <a:xfrm>
            <a:off x="958851" y="2019182"/>
            <a:ext cx="10267949" cy="4514112"/>
          </a:xfrm>
        </p:spPr>
        <p:txBody>
          <a:bodyPr/>
          <a:lstStyle/>
          <a:p>
            <a:pPr marL="0" indent="0">
              <a:buNone/>
            </a:pPr>
            <a:r>
              <a:rPr lang="sv-SE" sz="2400" dirty="0"/>
              <a:t>Vilka </a:t>
            </a:r>
            <a:r>
              <a:rPr lang="sv-SE" sz="2400" b="1" dirty="0"/>
              <a:t>konsekvenser</a:t>
            </a:r>
            <a:r>
              <a:rPr lang="sv-SE" sz="2400" dirty="0"/>
              <a:t> får framtidsbilden för:</a:t>
            </a:r>
          </a:p>
          <a:p>
            <a:pPr marL="0" indent="0">
              <a:buNone/>
            </a:pPr>
            <a:r>
              <a:rPr lang="sv-SE" sz="1800" dirty="0"/>
              <a:t>Attraktionskraften som arbetsgivare (efterfrågan), rekryteringsbasen/utbildning (utbudet), ledarskapet (organisering/drivkraft), annat?</a:t>
            </a:r>
          </a:p>
          <a:p>
            <a:r>
              <a:rPr lang="sv-SE" sz="1400" dirty="0"/>
              <a:t>XXXXXX</a:t>
            </a:r>
          </a:p>
          <a:p>
            <a:pPr marL="0" indent="0">
              <a:buNone/>
            </a:pPr>
            <a:endParaRPr lang="sv-SE" dirty="0"/>
          </a:p>
          <a:p>
            <a:pPr marL="0" indent="0">
              <a:buNone/>
            </a:pPr>
            <a:endParaRPr lang="sv-SE" dirty="0"/>
          </a:p>
        </p:txBody>
      </p:sp>
      <p:sp>
        <p:nvSpPr>
          <p:cNvPr id="11" name="Ellips 10">
            <a:extLst>
              <a:ext uri="{FF2B5EF4-FFF2-40B4-BE49-F238E27FC236}">
                <a16:creationId xmlns:a16="http://schemas.microsoft.com/office/drawing/2014/main" id="{2BF23A01-CAD3-AD4B-A86B-73D3A5C2A67F}"/>
              </a:ext>
            </a:extLst>
          </p:cNvPr>
          <p:cNvSpPr/>
          <p:nvPr/>
        </p:nvSpPr>
        <p:spPr bwMode="auto">
          <a:xfrm>
            <a:off x="9992659" y="1002206"/>
            <a:ext cx="2117821" cy="2012857"/>
          </a:xfrm>
          <a:prstGeom prst="ellipse">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2" name="textruta 11">
            <a:extLst>
              <a:ext uri="{FF2B5EF4-FFF2-40B4-BE49-F238E27FC236}">
                <a16:creationId xmlns:a16="http://schemas.microsoft.com/office/drawing/2014/main" id="{CCB03FC2-B957-4C4D-A075-3F5272B57F38}"/>
              </a:ext>
            </a:extLst>
          </p:cNvPr>
          <p:cNvSpPr txBox="1"/>
          <p:nvPr/>
        </p:nvSpPr>
        <p:spPr>
          <a:xfrm>
            <a:off x="9992659" y="1487488"/>
            <a:ext cx="2199341" cy="1914525"/>
          </a:xfrm>
          <a:prstGeom prst="rect">
            <a:avLst/>
          </a:prstGeom>
          <a:noFill/>
        </p:spPr>
        <p:txBody>
          <a:bodyPr wrap="square" rtlCol="0">
            <a:noAutofit/>
          </a:bodyPr>
          <a:lstStyle/>
          <a:p>
            <a:r>
              <a:rPr lang="sv-SE" sz="1200" b="1" dirty="0">
                <a:solidFill>
                  <a:schemeClr val="bg1"/>
                </a:solidFill>
              </a:rPr>
              <a:t>15-20 min för att </a:t>
            </a:r>
            <a:br>
              <a:rPr lang="sv-SE" sz="1200" b="1" dirty="0">
                <a:solidFill>
                  <a:schemeClr val="bg1"/>
                </a:solidFill>
              </a:rPr>
            </a:br>
            <a:r>
              <a:rPr lang="sv-SE" sz="1200" b="1" dirty="0">
                <a:solidFill>
                  <a:schemeClr val="bg1"/>
                </a:solidFill>
              </a:rPr>
              <a:t>svara på frågorna + </a:t>
            </a:r>
          </a:p>
          <a:p>
            <a:r>
              <a:rPr lang="sv-SE" sz="1200" b="1" dirty="0">
                <a:solidFill>
                  <a:schemeClr val="bg1"/>
                </a:solidFill>
              </a:rPr>
              <a:t>5-10 min redovisa i helgrupp</a:t>
            </a:r>
            <a:endParaRPr lang="sv-SE" sz="1800" b="1" dirty="0"/>
          </a:p>
          <a:p>
            <a:pPr algn="l"/>
            <a:endParaRPr lang="sv-SE" sz="2000" dirty="0"/>
          </a:p>
        </p:txBody>
      </p:sp>
    </p:spTree>
    <p:extLst>
      <p:ext uri="{BB962C8B-B14F-4D97-AF65-F5344CB8AC3E}">
        <p14:creationId xmlns:p14="http://schemas.microsoft.com/office/powerpoint/2010/main" val="2669914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81D52-1ED4-5044-8170-C415BADDC542}"/>
              </a:ext>
            </a:extLst>
          </p:cNvPr>
          <p:cNvSpPr>
            <a:spLocks noGrp="1"/>
          </p:cNvSpPr>
          <p:nvPr>
            <p:ph type="title"/>
          </p:nvPr>
        </p:nvSpPr>
        <p:spPr>
          <a:xfrm>
            <a:off x="958851" y="1456594"/>
            <a:ext cx="10267949" cy="574225"/>
          </a:xfrm>
        </p:spPr>
        <p:txBody>
          <a:bodyPr/>
          <a:lstStyle/>
          <a:p>
            <a:r>
              <a:rPr lang="sv-SE" sz="2400" dirty="0">
                <a:solidFill>
                  <a:srgbClr val="F38F31"/>
                </a:solidFill>
              </a:rPr>
              <a:t>Framtidsbild 3 – anteckningar</a:t>
            </a:r>
          </a:p>
        </p:txBody>
      </p:sp>
      <p:sp>
        <p:nvSpPr>
          <p:cNvPr id="3" name="Platshållare för innehåll 2">
            <a:extLst>
              <a:ext uri="{FF2B5EF4-FFF2-40B4-BE49-F238E27FC236}">
                <a16:creationId xmlns:a16="http://schemas.microsoft.com/office/drawing/2014/main" id="{6B3CBED4-72C8-7740-9BC9-B9D3DC0F6F7D}"/>
              </a:ext>
            </a:extLst>
          </p:cNvPr>
          <p:cNvSpPr>
            <a:spLocks noGrp="1"/>
          </p:cNvSpPr>
          <p:nvPr>
            <p:ph idx="1"/>
          </p:nvPr>
        </p:nvSpPr>
        <p:spPr>
          <a:xfrm>
            <a:off x="958851" y="2170280"/>
            <a:ext cx="9567382" cy="3937000"/>
          </a:xfrm>
        </p:spPr>
        <p:txBody>
          <a:bodyPr/>
          <a:lstStyle/>
          <a:p>
            <a:pPr marL="0" indent="0">
              <a:buNone/>
            </a:pPr>
            <a:r>
              <a:rPr lang="sv-SE" sz="2400" dirty="0"/>
              <a:t>Vilka </a:t>
            </a:r>
            <a:r>
              <a:rPr lang="sv-SE" sz="2400" b="1" dirty="0"/>
              <a:t>prioriteringar</a:t>
            </a:r>
            <a:r>
              <a:rPr lang="sv-SE" sz="2400" dirty="0"/>
              <a:t> behövs för att möta framtidsbilden?</a:t>
            </a:r>
          </a:p>
          <a:p>
            <a:r>
              <a:rPr lang="sv-SE" sz="1400" dirty="0"/>
              <a:t>xxx</a:t>
            </a:r>
            <a:br>
              <a:rPr lang="sv-SE" sz="1800" dirty="0">
                <a:solidFill>
                  <a:srgbClr val="FF0000"/>
                </a:solidFill>
              </a:rPr>
            </a:br>
            <a:endParaRPr lang="sv-SE" dirty="0"/>
          </a:p>
          <a:p>
            <a:pPr marL="0" indent="0">
              <a:buNone/>
            </a:pPr>
            <a:endParaRPr lang="sv-SE" dirty="0"/>
          </a:p>
        </p:txBody>
      </p:sp>
      <p:sp>
        <p:nvSpPr>
          <p:cNvPr id="5" name="Platshållare för sidfot 4">
            <a:extLst>
              <a:ext uri="{FF2B5EF4-FFF2-40B4-BE49-F238E27FC236}">
                <a16:creationId xmlns:a16="http://schemas.microsoft.com/office/drawing/2014/main" id="{D80653FE-10A5-3543-B9A4-C654266B1A4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0FBA1B6-B5BD-0447-914D-E2B38195714E}"/>
              </a:ext>
            </a:extLst>
          </p:cNvPr>
          <p:cNvSpPr>
            <a:spLocks noGrp="1"/>
          </p:cNvSpPr>
          <p:nvPr>
            <p:ph type="sldNum" sz="quarter" idx="12"/>
          </p:nvPr>
        </p:nvSpPr>
        <p:spPr/>
        <p:txBody>
          <a:bodyPr/>
          <a:lstStyle/>
          <a:p>
            <a:fld id="{DDBEBB44-B4B5-45AD-87A9-3B8A569A17F0}" type="slidenum">
              <a:rPr lang="sv-SE" smtClean="0"/>
              <a:pPr/>
              <a:t>23</a:t>
            </a:fld>
            <a:endParaRPr lang="sv-SE" dirty="0"/>
          </a:p>
        </p:txBody>
      </p:sp>
      <p:sp>
        <p:nvSpPr>
          <p:cNvPr id="8" name="Ellips 7">
            <a:extLst>
              <a:ext uri="{FF2B5EF4-FFF2-40B4-BE49-F238E27FC236}">
                <a16:creationId xmlns:a16="http://schemas.microsoft.com/office/drawing/2014/main" id="{C4F6F44F-33CF-8945-B0F7-95F3F3481263}"/>
              </a:ext>
            </a:extLst>
          </p:cNvPr>
          <p:cNvSpPr/>
          <p:nvPr/>
        </p:nvSpPr>
        <p:spPr bwMode="auto">
          <a:xfrm>
            <a:off x="9992659" y="1002206"/>
            <a:ext cx="2117821" cy="2012857"/>
          </a:xfrm>
          <a:prstGeom prst="ellipse">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1" name="textruta 10">
            <a:extLst>
              <a:ext uri="{FF2B5EF4-FFF2-40B4-BE49-F238E27FC236}">
                <a16:creationId xmlns:a16="http://schemas.microsoft.com/office/drawing/2014/main" id="{6BBB5666-B542-6140-9391-2431EDC056C6}"/>
              </a:ext>
            </a:extLst>
          </p:cNvPr>
          <p:cNvSpPr txBox="1"/>
          <p:nvPr/>
        </p:nvSpPr>
        <p:spPr>
          <a:xfrm>
            <a:off x="9992659" y="1487488"/>
            <a:ext cx="2199341" cy="1914525"/>
          </a:xfrm>
          <a:prstGeom prst="rect">
            <a:avLst/>
          </a:prstGeom>
          <a:noFill/>
        </p:spPr>
        <p:txBody>
          <a:bodyPr wrap="square" rtlCol="0">
            <a:noAutofit/>
          </a:bodyPr>
          <a:lstStyle/>
          <a:p>
            <a:r>
              <a:rPr lang="sv-SE" sz="1200" b="1" dirty="0">
                <a:solidFill>
                  <a:schemeClr val="bg1"/>
                </a:solidFill>
              </a:rPr>
              <a:t>15-20 min för att </a:t>
            </a:r>
            <a:br>
              <a:rPr lang="sv-SE" sz="1200" b="1" dirty="0">
                <a:solidFill>
                  <a:schemeClr val="bg1"/>
                </a:solidFill>
              </a:rPr>
            </a:br>
            <a:r>
              <a:rPr lang="sv-SE" sz="1200" b="1" dirty="0">
                <a:solidFill>
                  <a:schemeClr val="bg1"/>
                </a:solidFill>
              </a:rPr>
              <a:t>svara på frågorna + </a:t>
            </a:r>
          </a:p>
          <a:p>
            <a:r>
              <a:rPr lang="sv-SE" sz="1200" b="1" dirty="0">
                <a:solidFill>
                  <a:schemeClr val="bg1"/>
                </a:solidFill>
              </a:rPr>
              <a:t>5-10 min redovisa i helgrupp</a:t>
            </a:r>
            <a:endParaRPr lang="sv-SE" sz="1800" b="1" dirty="0"/>
          </a:p>
          <a:p>
            <a:pPr algn="l"/>
            <a:endParaRPr lang="sv-SE" sz="2000" dirty="0"/>
          </a:p>
        </p:txBody>
      </p:sp>
    </p:spTree>
    <p:extLst>
      <p:ext uri="{BB962C8B-B14F-4D97-AF65-F5344CB8AC3E}">
        <p14:creationId xmlns:p14="http://schemas.microsoft.com/office/powerpoint/2010/main" val="317085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8BE6FE27-F1B9-8B46-985D-A3DE714571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90989"/>
            <a:ext cx="12542293" cy="6889429"/>
          </a:xfrm>
        </p:spPr>
      </p:pic>
      <p:sp>
        <p:nvSpPr>
          <p:cNvPr id="5" name="Platshållare för sidfot 4">
            <a:extLst>
              <a:ext uri="{FF2B5EF4-FFF2-40B4-BE49-F238E27FC236}">
                <a16:creationId xmlns:a16="http://schemas.microsoft.com/office/drawing/2014/main" id="{E2D4956F-475C-D646-A074-8434F80CD006}"/>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D6FA5816-703E-5C4A-A927-5412609F8406}"/>
              </a:ext>
            </a:extLst>
          </p:cNvPr>
          <p:cNvSpPr>
            <a:spLocks noGrp="1"/>
          </p:cNvSpPr>
          <p:nvPr>
            <p:ph type="sldNum" sz="quarter" idx="12"/>
          </p:nvPr>
        </p:nvSpPr>
        <p:spPr/>
        <p:txBody>
          <a:bodyPr/>
          <a:lstStyle/>
          <a:p>
            <a:fld id="{DDBEBB44-B4B5-45AD-87A9-3B8A569A17F0}" type="slidenum">
              <a:rPr lang="sv-SE" smtClean="0"/>
              <a:pPr/>
              <a:t>24</a:t>
            </a:fld>
            <a:endParaRPr lang="sv-SE" dirty="0"/>
          </a:p>
        </p:txBody>
      </p:sp>
      <p:sp>
        <p:nvSpPr>
          <p:cNvPr id="7" name="textruta 6">
            <a:extLst>
              <a:ext uri="{FF2B5EF4-FFF2-40B4-BE49-F238E27FC236}">
                <a16:creationId xmlns:a16="http://schemas.microsoft.com/office/drawing/2014/main" id="{8C69B9AD-E00F-9242-B9B0-F68E5125CF8A}"/>
              </a:ext>
            </a:extLst>
          </p:cNvPr>
          <p:cNvSpPr txBox="1"/>
          <p:nvPr/>
        </p:nvSpPr>
        <p:spPr>
          <a:xfrm>
            <a:off x="3057099" y="709684"/>
            <a:ext cx="0" cy="0"/>
          </a:xfrm>
          <a:prstGeom prst="rect">
            <a:avLst/>
          </a:prstGeom>
          <a:noFill/>
        </p:spPr>
        <p:txBody>
          <a:bodyPr wrap="none" rtlCol="0">
            <a:noAutofit/>
          </a:bodyPr>
          <a:lstStyle/>
          <a:p>
            <a:pPr algn="l"/>
            <a:endParaRPr lang="sv-SE" dirty="0"/>
          </a:p>
        </p:txBody>
      </p:sp>
      <p:sp>
        <p:nvSpPr>
          <p:cNvPr id="10" name="Rubrik 1">
            <a:extLst>
              <a:ext uri="{FF2B5EF4-FFF2-40B4-BE49-F238E27FC236}">
                <a16:creationId xmlns:a16="http://schemas.microsoft.com/office/drawing/2014/main" id="{3EABA248-BCC3-A34B-A042-1B750A491C0C}"/>
              </a:ext>
            </a:extLst>
          </p:cNvPr>
          <p:cNvSpPr>
            <a:spLocks noGrp="1"/>
          </p:cNvSpPr>
          <p:nvPr>
            <p:ph type="title"/>
          </p:nvPr>
        </p:nvSpPr>
        <p:spPr>
          <a:xfrm>
            <a:off x="1497496" y="2592387"/>
            <a:ext cx="9813990" cy="1653042"/>
          </a:xfrm>
        </p:spPr>
        <p:txBody>
          <a:bodyPr/>
          <a:lstStyle/>
          <a:p>
            <a:pPr algn="ctr"/>
            <a:r>
              <a:rPr lang="sv-SE" dirty="0"/>
              <a:t>Del 3: </a:t>
            </a:r>
            <a:br>
              <a:rPr lang="sv-SE" dirty="0"/>
            </a:br>
            <a:r>
              <a:rPr lang="sv-SE" dirty="0"/>
              <a:t>Sammanfattande diskussion</a:t>
            </a:r>
          </a:p>
        </p:txBody>
      </p:sp>
      <p:sp>
        <p:nvSpPr>
          <p:cNvPr id="2" name="Rektangel 1">
            <a:extLst>
              <a:ext uri="{FF2B5EF4-FFF2-40B4-BE49-F238E27FC236}">
                <a16:creationId xmlns:a16="http://schemas.microsoft.com/office/drawing/2014/main" id="{656010DB-03E1-1C44-AA92-12375C48CD65}"/>
              </a:ext>
            </a:extLst>
          </p:cNvPr>
          <p:cNvSpPr/>
          <p:nvPr/>
        </p:nvSpPr>
        <p:spPr>
          <a:xfrm>
            <a:off x="2057211" y="3797218"/>
            <a:ext cx="8694559" cy="584775"/>
          </a:xfrm>
          <a:prstGeom prst="rect">
            <a:avLst/>
          </a:prstGeom>
        </p:spPr>
        <p:txBody>
          <a:bodyPr wrap="square">
            <a:spAutoFit/>
          </a:bodyPr>
          <a:lstStyle/>
          <a:p>
            <a:r>
              <a:rPr lang="sv-SE" sz="3200" dirty="0">
                <a:solidFill>
                  <a:srgbClr val="7AB919"/>
                </a:solidFill>
              </a:rPr>
              <a:t>Vad tar vi med oss av övningen?</a:t>
            </a:r>
            <a:endParaRPr lang="sv-SE" sz="2800" dirty="0">
              <a:solidFill>
                <a:srgbClr val="7AB919"/>
              </a:solidFill>
            </a:endParaRPr>
          </a:p>
        </p:txBody>
      </p:sp>
    </p:spTree>
    <p:extLst>
      <p:ext uri="{BB962C8B-B14F-4D97-AF65-F5344CB8AC3E}">
        <p14:creationId xmlns:p14="http://schemas.microsoft.com/office/powerpoint/2010/main" val="1352930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81D52-1ED4-5044-8170-C415BADDC542}"/>
              </a:ext>
            </a:extLst>
          </p:cNvPr>
          <p:cNvSpPr>
            <a:spLocks noGrp="1"/>
          </p:cNvSpPr>
          <p:nvPr>
            <p:ph type="title"/>
          </p:nvPr>
        </p:nvSpPr>
        <p:spPr>
          <a:xfrm>
            <a:off x="958851" y="1456595"/>
            <a:ext cx="10267949" cy="680550"/>
          </a:xfrm>
        </p:spPr>
        <p:txBody>
          <a:bodyPr/>
          <a:lstStyle/>
          <a:p>
            <a:r>
              <a:rPr lang="sv-SE" dirty="0"/>
              <a:t>Vilka är era viktigaste slutsatser, till exempel…</a:t>
            </a:r>
          </a:p>
        </p:txBody>
      </p:sp>
      <p:sp>
        <p:nvSpPr>
          <p:cNvPr id="3" name="Platshållare för innehåll 2">
            <a:extLst>
              <a:ext uri="{FF2B5EF4-FFF2-40B4-BE49-F238E27FC236}">
                <a16:creationId xmlns:a16="http://schemas.microsoft.com/office/drawing/2014/main" id="{6B3CBED4-72C8-7740-9BC9-B9D3DC0F6F7D}"/>
              </a:ext>
            </a:extLst>
          </p:cNvPr>
          <p:cNvSpPr>
            <a:spLocks noGrp="1"/>
          </p:cNvSpPr>
          <p:nvPr>
            <p:ph idx="1"/>
          </p:nvPr>
        </p:nvSpPr>
        <p:spPr>
          <a:xfrm>
            <a:off x="958851" y="2265973"/>
            <a:ext cx="9184609" cy="3937000"/>
          </a:xfrm>
        </p:spPr>
        <p:txBody>
          <a:bodyPr/>
          <a:lstStyle/>
          <a:p>
            <a:r>
              <a:rPr lang="sv-SE" sz="1800" dirty="0"/>
              <a:t>Vilken framtidsbild jobbar vi emot?</a:t>
            </a:r>
            <a:endParaRPr lang="sv-SE" sz="1800" dirty="0">
              <a:solidFill>
                <a:schemeClr val="accent3">
                  <a:lumMod val="40000"/>
                  <a:lumOff val="60000"/>
                </a:schemeClr>
              </a:solidFill>
            </a:endParaRPr>
          </a:p>
          <a:p>
            <a:r>
              <a:rPr lang="sv-SE" sz="1800" dirty="0"/>
              <a:t>Vilka är de viktigaste konsekvenserna vad gäller kompetensförsörjning i denna framtidsbild?</a:t>
            </a:r>
            <a:r>
              <a:rPr lang="sv-SE" sz="1800" dirty="0">
                <a:solidFill>
                  <a:srgbClr val="FF0000"/>
                </a:solidFill>
              </a:rPr>
              <a:t> </a:t>
            </a:r>
            <a:endParaRPr lang="sv-SE" sz="1800" dirty="0">
              <a:solidFill>
                <a:schemeClr val="accent3">
                  <a:lumMod val="40000"/>
                  <a:lumOff val="60000"/>
                </a:schemeClr>
              </a:solidFill>
            </a:endParaRPr>
          </a:p>
          <a:p>
            <a:r>
              <a:rPr lang="sv-SE" sz="1800" dirty="0"/>
              <a:t>Vilka är de viktigaste prioriteringar vi måste göra för att nå framtidsbilden?</a:t>
            </a:r>
            <a:endParaRPr lang="sv-SE" sz="1800" dirty="0">
              <a:solidFill>
                <a:schemeClr val="accent3">
                  <a:lumMod val="40000"/>
                  <a:lumOff val="60000"/>
                </a:schemeClr>
              </a:solidFill>
            </a:endParaRPr>
          </a:p>
          <a:p>
            <a:r>
              <a:rPr lang="sv-SE" sz="1800" dirty="0"/>
              <a:t>Vad ska vi göra med dessa slutsatser?</a:t>
            </a:r>
          </a:p>
          <a:p>
            <a:endParaRPr lang="sv-SE" dirty="0"/>
          </a:p>
          <a:p>
            <a:pPr marL="0" indent="0">
              <a:buNone/>
            </a:pPr>
            <a:endParaRPr lang="sv-SE" dirty="0"/>
          </a:p>
        </p:txBody>
      </p:sp>
      <p:sp>
        <p:nvSpPr>
          <p:cNvPr id="5" name="Platshållare för sidfot 4">
            <a:extLst>
              <a:ext uri="{FF2B5EF4-FFF2-40B4-BE49-F238E27FC236}">
                <a16:creationId xmlns:a16="http://schemas.microsoft.com/office/drawing/2014/main" id="{D80653FE-10A5-3543-B9A4-C654266B1A4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0FBA1B6-B5BD-0447-914D-E2B38195714E}"/>
              </a:ext>
            </a:extLst>
          </p:cNvPr>
          <p:cNvSpPr>
            <a:spLocks noGrp="1"/>
          </p:cNvSpPr>
          <p:nvPr>
            <p:ph type="sldNum" sz="quarter" idx="12"/>
          </p:nvPr>
        </p:nvSpPr>
        <p:spPr/>
        <p:txBody>
          <a:bodyPr/>
          <a:lstStyle/>
          <a:p>
            <a:fld id="{DDBEBB44-B4B5-45AD-87A9-3B8A569A17F0}" type="slidenum">
              <a:rPr lang="sv-SE" smtClean="0"/>
              <a:pPr/>
              <a:t>25</a:t>
            </a:fld>
            <a:endParaRPr lang="sv-SE" dirty="0"/>
          </a:p>
        </p:txBody>
      </p:sp>
    </p:spTree>
    <p:extLst>
      <p:ext uri="{BB962C8B-B14F-4D97-AF65-F5344CB8AC3E}">
        <p14:creationId xmlns:p14="http://schemas.microsoft.com/office/powerpoint/2010/main" val="1374742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381D52-1ED4-5044-8170-C415BADDC542}"/>
              </a:ext>
            </a:extLst>
          </p:cNvPr>
          <p:cNvSpPr>
            <a:spLocks noGrp="1"/>
          </p:cNvSpPr>
          <p:nvPr>
            <p:ph type="title"/>
          </p:nvPr>
        </p:nvSpPr>
        <p:spPr/>
        <p:txBody>
          <a:bodyPr/>
          <a:lstStyle/>
          <a:p>
            <a:r>
              <a:rPr lang="sv-SE" dirty="0"/>
              <a:t>Anteckningar om slutsatserna</a:t>
            </a:r>
          </a:p>
        </p:txBody>
      </p:sp>
      <p:sp>
        <p:nvSpPr>
          <p:cNvPr id="3" name="Platshållare för innehåll 2">
            <a:extLst>
              <a:ext uri="{FF2B5EF4-FFF2-40B4-BE49-F238E27FC236}">
                <a16:creationId xmlns:a16="http://schemas.microsoft.com/office/drawing/2014/main" id="{6B3CBED4-72C8-7740-9BC9-B9D3DC0F6F7D}"/>
              </a:ext>
            </a:extLst>
          </p:cNvPr>
          <p:cNvSpPr>
            <a:spLocks noGrp="1"/>
          </p:cNvSpPr>
          <p:nvPr>
            <p:ph idx="1"/>
          </p:nvPr>
        </p:nvSpPr>
        <p:spPr/>
        <p:txBody>
          <a:bodyPr/>
          <a:lstStyle/>
          <a:p>
            <a:r>
              <a:rPr lang="sv-SE" sz="1400" dirty="0"/>
              <a:t>XXX</a:t>
            </a:r>
          </a:p>
          <a:p>
            <a:pPr marL="0" indent="0">
              <a:buNone/>
            </a:pPr>
            <a:endParaRPr lang="sv-SE" sz="1800" dirty="0"/>
          </a:p>
          <a:p>
            <a:pPr marL="0" indent="0">
              <a:buNone/>
            </a:pPr>
            <a:endParaRPr lang="sv-SE" dirty="0"/>
          </a:p>
        </p:txBody>
      </p:sp>
      <p:sp>
        <p:nvSpPr>
          <p:cNvPr id="5" name="Platshållare för sidfot 4">
            <a:extLst>
              <a:ext uri="{FF2B5EF4-FFF2-40B4-BE49-F238E27FC236}">
                <a16:creationId xmlns:a16="http://schemas.microsoft.com/office/drawing/2014/main" id="{D80653FE-10A5-3543-B9A4-C654266B1A4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10FBA1B6-B5BD-0447-914D-E2B38195714E}"/>
              </a:ext>
            </a:extLst>
          </p:cNvPr>
          <p:cNvSpPr>
            <a:spLocks noGrp="1"/>
          </p:cNvSpPr>
          <p:nvPr>
            <p:ph type="sldNum" sz="quarter" idx="12"/>
          </p:nvPr>
        </p:nvSpPr>
        <p:spPr/>
        <p:txBody>
          <a:bodyPr/>
          <a:lstStyle/>
          <a:p>
            <a:fld id="{DDBEBB44-B4B5-45AD-87A9-3B8A569A17F0}" type="slidenum">
              <a:rPr lang="sv-SE" smtClean="0"/>
              <a:pPr/>
              <a:t>26</a:t>
            </a:fld>
            <a:endParaRPr lang="sv-SE" dirty="0"/>
          </a:p>
        </p:txBody>
      </p:sp>
    </p:spTree>
    <p:extLst>
      <p:ext uri="{BB962C8B-B14F-4D97-AF65-F5344CB8AC3E}">
        <p14:creationId xmlns:p14="http://schemas.microsoft.com/office/powerpoint/2010/main" val="1199689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FA8C4E-5942-C14D-A2A5-B273855A2172}"/>
              </a:ext>
            </a:extLst>
          </p:cNvPr>
          <p:cNvSpPr>
            <a:spLocks noGrp="1"/>
          </p:cNvSpPr>
          <p:nvPr>
            <p:ph type="title"/>
          </p:nvPr>
        </p:nvSpPr>
        <p:spPr/>
        <p:txBody>
          <a:bodyPr/>
          <a:lstStyle/>
          <a:p>
            <a:endParaRPr lang="sv-SE" dirty="0"/>
          </a:p>
        </p:txBody>
      </p:sp>
      <p:sp>
        <p:nvSpPr>
          <p:cNvPr id="5" name="Platshållare för sidfot 4">
            <a:extLst>
              <a:ext uri="{FF2B5EF4-FFF2-40B4-BE49-F238E27FC236}">
                <a16:creationId xmlns:a16="http://schemas.microsoft.com/office/drawing/2014/main" id="{DA582EBF-C36E-1C46-AC20-BF63F1074FB4}"/>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B15EE352-150C-404D-92FA-C83F7F534FC2}"/>
              </a:ext>
            </a:extLst>
          </p:cNvPr>
          <p:cNvSpPr>
            <a:spLocks noGrp="1"/>
          </p:cNvSpPr>
          <p:nvPr>
            <p:ph type="sldNum" sz="quarter" idx="12"/>
          </p:nvPr>
        </p:nvSpPr>
        <p:spPr/>
        <p:txBody>
          <a:bodyPr/>
          <a:lstStyle/>
          <a:p>
            <a:fld id="{DDBEBB44-B4B5-45AD-87A9-3B8A569A17F0}" type="slidenum">
              <a:rPr lang="sv-SE" smtClean="0"/>
              <a:pPr/>
              <a:t>27</a:t>
            </a:fld>
            <a:endParaRPr lang="sv-SE" dirty="0"/>
          </a:p>
        </p:txBody>
      </p:sp>
      <p:sp>
        <p:nvSpPr>
          <p:cNvPr id="9" name="textruta 8">
            <a:extLst>
              <a:ext uri="{FF2B5EF4-FFF2-40B4-BE49-F238E27FC236}">
                <a16:creationId xmlns:a16="http://schemas.microsoft.com/office/drawing/2014/main" id="{3F6D5EEC-354C-3745-878A-ED44E8A34234}"/>
              </a:ext>
            </a:extLst>
          </p:cNvPr>
          <p:cNvSpPr txBox="1"/>
          <p:nvPr/>
        </p:nvSpPr>
        <p:spPr>
          <a:xfrm>
            <a:off x="4267201" y="4990230"/>
            <a:ext cx="3998258" cy="2008095"/>
          </a:xfrm>
          <a:prstGeom prst="rect">
            <a:avLst/>
          </a:prstGeom>
          <a:noFill/>
        </p:spPr>
        <p:txBody>
          <a:bodyPr wrap="square" rtlCol="0">
            <a:noAutofit/>
          </a:bodyPr>
          <a:lstStyle/>
          <a:p>
            <a:r>
              <a:rPr lang="sv-SE" sz="6600" dirty="0">
                <a:solidFill>
                  <a:schemeClr val="bg1"/>
                </a:solidFill>
              </a:rPr>
              <a:t>TACK!</a:t>
            </a:r>
          </a:p>
        </p:txBody>
      </p:sp>
      <p:pic>
        <p:nvPicPr>
          <p:cNvPr id="7" name="Platshållare för innehåll 6" descr="En bild som visar person, inomhus&#10;&#10;Automatiskt genererad beskrivning">
            <a:extLst>
              <a:ext uri="{FF2B5EF4-FFF2-40B4-BE49-F238E27FC236}">
                <a16:creationId xmlns:a16="http://schemas.microsoft.com/office/drawing/2014/main" id="{6C3DF5AC-C34B-EB48-BCFD-64879C1AC0C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12" t="6400" r="1412" b="9435"/>
          <a:stretch/>
        </p:blipFill>
        <p:spPr>
          <a:xfrm>
            <a:off x="-169108" y="863722"/>
            <a:ext cx="12361108" cy="6919917"/>
          </a:xfrm>
        </p:spPr>
      </p:pic>
      <p:sp>
        <p:nvSpPr>
          <p:cNvPr id="10" name="Rubrik 1">
            <a:extLst>
              <a:ext uri="{FF2B5EF4-FFF2-40B4-BE49-F238E27FC236}">
                <a16:creationId xmlns:a16="http://schemas.microsoft.com/office/drawing/2014/main" id="{443DFF91-75F8-8C47-98FA-B9EB94C70C02}"/>
              </a:ext>
            </a:extLst>
          </p:cNvPr>
          <p:cNvSpPr txBox="1">
            <a:spLocks/>
          </p:cNvSpPr>
          <p:nvPr/>
        </p:nvSpPr>
        <p:spPr bwMode="auto">
          <a:xfrm>
            <a:off x="962025" y="4660902"/>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r>
              <a:rPr lang="sv-SE" sz="5400" kern="0" dirty="0">
                <a:solidFill>
                  <a:schemeClr val="bg1"/>
                </a:solidFill>
              </a:rPr>
              <a:t>Tack för idag!</a:t>
            </a:r>
          </a:p>
        </p:txBody>
      </p:sp>
    </p:spTree>
    <p:extLst>
      <p:ext uri="{BB962C8B-B14F-4D97-AF65-F5344CB8AC3E}">
        <p14:creationId xmlns:p14="http://schemas.microsoft.com/office/powerpoint/2010/main" val="145724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8B7927-E765-0F4D-B948-B560EA00FF5A}"/>
              </a:ext>
            </a:extLst>
          </p:cNvPr>
          <p:cNvSpPr>
            <a:spLocks noGrp="1"/>
          </p:cNvSpPr>
          <p:nvPr>
            <p:ph type="title"/>
          </p:nvPr>
        </p:nvSpPr>
        <p:spPr/>
        <p:txBody>
          <a:bodyPr/>
          <a:lstStyle/>
          <a:p>
            <a:r>
              <a:rPr lang="sv-SE" dirty="0"/>
              <a:t>Upplägg för diskussionen</a:t>
            </a:r>
          </a:p>
        </p:txBody>
      </p:sp>
      <p:sp>
        <p:nvSpPr>
          <p:cNvPr id="5" name="Platshållare för sidfot 4">
            <a:extLst>
              <a:ext uri="{FF2B5EF4-FFF2-40B4-BE49-F238E27FC236}">
                <a16:creationId xmlns:a16="http://schemas.microsoft.com/office/drawing/2014/main" id="{4277FDBC-1CF6-934D-92D3-C5832A706513}"/>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C2BBE0A5-63E9-A04A-BAD7-BA817FE086CB}"/>
              </a:ext>
            </a:extLst>
          </p:cNvPr>
          <p:cNvSpPr>
            <a:spLocks noGrp="1"/>
          </p:cNvSpPr>
          <p:nvPr>
            <p:ph type="sldNum" sz="quarter" idx="12"/>
          </p:nvPr>
        </p:nvSpPr>
        <p:spPr/>
        <p:txBody>
          <a:bodyPr/>
          <a:lstStyle/>
          <a:p>
            <a:fld id="{DDBEBB44-B4B5-45AD-87A9-3B8A569A17F0}" type="slidenum">
              <a:rPr lang="sv-SE" smtClean="0"/>
              <a:pPr/>
              <a:t>3</a:t>
            </a:fld>
            <a:endParaRPr lang="sv-SE" dirty="0"/>
          </a:p>
        </p:txBody>
      </p:sp>
      <p:sp>
        <p:nvSpPr>
          <p:cNvPr id="7" name="Platshållare för innehåll 2">
            <a:extLst>
              <a:ext uri="{FF2B5EF4-FFF2-40B4-BE49-F238E27FC236}">
                <a16:creationId xmlns:a16="http://schemas.microsoft.com/office/drawing/2014/main" id="{3E5FCAAC-5A1D-844E-BA53-17F62E9C8637}"/>
              </a:ext>
            </a:extLst>
          </p:cNvPr>
          <p:cNvSpPr>
            <a:spLocks noGrp="1"/>
          </p:cNvSpPr>
          <p:nvPr>
            <p:ph idx="1"/>
          </p:nvPr>
        </p:nvSpPr>
        <p:spPr>
          <a:xfrm>
            <a:off x="958851" y="1873986"/>
            <a:ext cx="10267949" cy="4984014"/>
          </a:xfrm>
        </p:spPr>
        <p:txBody>
          <a:bodyPr/>
          <a:lstStyle/>
          <a:p>
            <a:pPr marL="0" indent="0">
              <a:buNone/>
            </a:pPr>
            <a:endParaRPr lang="sv-SE" sz="1600" b="1" dirty="0"/>
          </a:p>
          <a:p>
            <a:r>
              <a:rPr lang="sv-SE" sz="2000" dirty="0"/>
              <a:t>Innehåll:</a:t>
            </a:r>
          </a:p>
          <a:p>
            <a:pPr lvl="1"/>
            <a:r>
              <a:rPr lang="sv-SE" b="1" dirty="0"/>
              <a:t>Del 1</a:t>
            </a:r>
            <a:r>
              <a:rPr lang="sv-SE" dirty="0"/>
              <a:t>: Genomgång i helgrupp kring några nedslag i rapporten</a:t>
            </a:r>
            <a:r>
              <a:rPr lang="sv-SE" i="1" dirty="0"/>
              <a:t>. </a:t>
            </a:r>
            <a:r>
              <a:rPr lang="sv-SE" dirty="0"/>
              <a:t>Snabb översiktlig genomgång av övningen</a:t>
            </a:r>
            <a:r>
              <a:rPr lang="sv-SE" i="1" dirty="0"/>
              <a:t> (cirka 10 min)</a:t>
            </a:r>
          </a:p>
          <a:p>
            <a:pPr lvl="1"/>
            <a:r>
              <a:rPr lang="sv-SE" b="1" dirty="0"/>
              <a:t>Del 2</a:t>
            </a:r>
            <a:r>
              <a:rPr lang="sv-SE" dirty="0"/>
              <a:t>: Diskussion i smågrupper/helgrupp kring tre olika framtidsbilder. Anteckna direkt i presentationen. (</a:t>
            </a:r>
            <a:r>
              <a:rPr lang="sv-SE" i="1" dirty="0"/>
              <a:t>cirka 15-20 min per framtidsbild plus dragning i helgrupp i cirka 5-10 min inklusive frågor/diskussion</a:t>
            </a:r>
            <a:r>
              <a:rPr lang="sv-SE" dirty="0"/>
              <a:t>)</a:t>
            </a:r>
          </a:p>
          <a:p>
            <a:pPr lvl="1"/>
            <a:r>
              <a:rPr lang="sv-SE" b="1" dirty="0"/>
              <a:t>Del 3 : </a:t>
            </a:r>
            <a:r>
              <a:rPr lang="sv-SE" dirty="0"/>
              <a:t>Avslutande/sammanfattande diskussion – vad tar vi med oss av övningen? Anteckna direkt i presentationen. (</a:t>
            </a:r>
            <a:r>
              <a:rPr lang="sv-SE" i="1" dirty="0"/>
              <a:t>cirka 15 min</a:t>
            </a:r>
            <a:r>
              <a:rPr lang="sv-SE" dirty="0"/>
              <a:t>)</a:t>
            </a:r>
          </a:p>
        </p:txBody>
      </p:sp>
    </p:spTree>
    <p:extLst>
      <p:ext uri="{BB962C8B-B14F-4D97-AF65-F5344CB8AC3E}">
        <p14:creationId xmlns:p14="http://schemas.microsoft.com/office/powerpoint/2010/main" val="341347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8BE6FE27-F1B9-8B46-985D-A3DE714571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90989"/>
            <a:ext cx="12542293" cy="6889429"/>
          </a:xfrm>
        </p:spPr>
      </p:pic>
      <p:sp>
        <p:nvSpPr>
          <p:cNvPr id="5" name="Platshållare för sidfot 4">
            <a:extLst>
              <a:ext uri="{FF2B5EF4-FFF2-40B4-BE49-F238E27FC236}">
                <a16:creationId xmlns:a16="http://schemas.microsoft.com/office/drawing/2014/main" id="{E2D4956F-475C-D646-A074-8434F80CD006}"/>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D6FA5816-703E-5C4A-A927-5412609F8406}"/>
              </a:ext>
            </a:extLst>
          </p:cNvPr>
          <p:cNvSpPr>
            <a:spLocks noGrp="1"/>
          </p:cNvSpPr>
          <p:nvPr>
            <p:ph type="sldNum" sz="quarter" idx="12"/>
          </p:nvPr>
        </p:nvSpPr>
        <p:spPr/>
        <p:txBody>
          <a:bodyPr/>
          <a:lstStyle/>
          <a:p>
            <a:fld id="{DDBEBB44-B4B5-45AD-87A9-3B8A569A17F0}" type="slidenum">
              <a:rPr lang="sv-SE" smtClean="0"/>
              <a:pPr/>
              <a:t>4</a:t>
            </a:fld>
            <a:endParaRPr lang="sv-SE" dirty="0"/>
          </a:p>
        </p:txBody>
      </p:sp>
      <p:sp>
        <p:nvSpPr>
          <p:cNvPr id="7" name="textruta 6">
            <a:extLst>
              <a:ext uri="{FF2B5EF4-FFF2-40B4-BE49-F238E27FC236}">
                <a16:creationId xmlns:a16="http://schemas.microsoft.com/office/drawing/2014/main" id="{8C69B9AD-E00F-9242-B9B0-F68E5125CF8A}"/>
              </a:ext>
            </a:extLst>
          </p:cNvPr>
          <p:cNvSpPr txBox="1"/>
          <p:nvPr/>
        </p:nvSpPr>
        <p:spPr>
          <a:xfrm>
            <a:off x="3057099" y="709684"/>
            <a:ext cx="0" cy="0"/>
          </a:xfrm>
          <a:prstGeom prst="rect">
            <a:avLst/>
          </a:prstGeom>
          <a:noFill/>
        </p:spPr>
        <p:txBody>
          <a:bodyPr wrap="none" rtlCol="0">
            <a:noAutofit/>
          </a:bodyPr>
          <a:lstStyle/>
          <a:p>
            <a:pPr algn="l"/>
            <a:endParaRPr lang="sv-SE" dirty="0"/>
          </a:p>
        </p:txBody>
      </p:sp>
      <p:sp>
        <p:nvSpPr>
          <p:cNvPr id="10" name="Rubrik 1">
            <a:extLst>
              <a:ext uri="{FF2B5EF4-FFF2-40B4-BE49-F238E27FC236}">
                <a16:creationId xmlns:a16="http://schemas.microsoft.com/office/drawing/2014/main" id="{3EABA248-BCC3-A34B-A042-1B750A491C0C}"/>
              </a:ext>
            </a:extLst>
          </p:cNvPr>
          <p:cNvSpPr>
            <a:spLocks noGrp="1"/>
          </p:cNvSpPr>
          <p:nvPr>
            <p:ph type="title"/>
          </p:nvPr>
        </p:nvSpPr>
        <p:spPr>
          <a:xfrm>
            <a:off x="1497496" y="2592387"/>
            <a:ext cx="9813990" cy="1653042"/>
          </a:xfrm>
        </p:spPr>
        <p:txBody>
          <a:bodyPr/>
          <a:lstStyle/>
          <a:p>
            <a:pPr algn="ctr"/>
            <a:r>
              <a:rPr lang="sv-SE" dirty="0"/>
              <a:t>Del 1: </a:t>
            </a:r>
            <a:br>
              <a:rPr lang="sv-SE" dirty="0"/>
            </a:br>
            <a:r>
              <a:rPr lang="sv-SE" dirty="0"/>
              <a:t>Genomgång några nedslag från rapporten</a:t>
            </a:r>
          </a:p>
        </p:txBody>
      </p:sp>
      <p:sp>
        <p:nvSpPr>
          <p:cNvPr id="2" name="Rektangel 1">
            <a:extLst>
              <a:ext uri="{FF2B5EF4-FFF2-40B4-BE49-F238E27FC236}">
                <a16:creationId xmlns:a16="http://schemas.microsoft.com/office/drawing/2014/main" id="{656010DB-03E1-1C44-AA92-12375C48CD65}"/>
              </a:ext>
            </a:extLst>
          </p:cNvPr>
          <p:cNvSpPr/>
          <p:nvPr/>
        </p:nvSpPr>
        <p:spPr>
          <a:xfrm>
            <a:off x="2330492" y="3810281"/>
            <a:ext cx="8694559" cy="553998"/>
          </a:xfrm>
          <a:prstGeom prst="rect">
            <a:avLst/>
          </a:prstGeom>
        </p:spPr>
        <p:txBody>
          <a:bodyPr wrap="square">
            <a:spAutoFit/>
          </a:bodyPr>
          <a:lstStyle/>
          <a:p>
            <a:r>
              <a:rPr lang="sv-SE" sz="3000" dirty="0">
                <a:solidFill>
                  <a:srgbClr val="8FB732"/>
                </a:solidFill>
              </a:rPr>
              <a:t>Vad vet vi om 2040? Vad tror vi om 2040?</a:t>
            </a:r>
          </a:p>
        </p:txBody>
      </p:sp>
    </p:spTree>
    <p:extLst>
      <p:ext uri="{BB962C8B-B14F-4D97-AF65-F5344CB8AC3E}">
        <p14:creationId xmlns:p14="http://schemas.microsoft.com/office/powerpoint/2010/main" val="207354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A9DC48-8CF2-4B4B-BA8E-AA91440177B3}"/>
              </a:ext>
            </a:extLst>
          </p:cNvPr>
          <p:cNvSpPr>
            <a:spLocks noGrp="1"/>
          </p:cNvSpPr>
          <p:nvPr>
            <p:ph type="title"/>
          </p:nvPr>
        </p:nvSpPr>
        <p:spPr>
          <a:xfrm>
            <a:off x="958851" y="1456594"/>
            <a:ext cx="11842749" cy="836613"/>
          </a:xfrm>
        </p:spPr>
        <p:txBody>
          <a:bodyPr/>
          <a:lstStyle/>
          <a:p>
            <a:r>
              <a:rPr lang="sv-SE" sz="2800" dirty="0"/>
              <a:t>Faktorer som kan vara av betydelse (</a:t>
            </a:r>
            <a:r>
              <a:rPr lang="sv-SE" sz="2800" i="1" dirty="0"/>
              <a:t>som möjligheter alt. utmaningar</a:t>
            </a:r>
            <a:r>
              <a:rPr lang="sv-SE" sz="2800" dirty="0"/>
              <a:t>) för den framtida kompetensförsörjningen</a:t>
            </a:r>
          </a:p>
        </p:txBody>
      </p:sp>
      <p:sp>
        <p:nvSpPr>
          <p:cNvPr id="3" name="Platshållare för innehåll 2">
            <a:extLst>
              <a:ext uri="{FF2B5EF4-FFF2-40B4-BE49-F238E27FC236}">
                <a16:creationId xmlns:a16="http://schemas.microsoft.com/office/drawing/2014/main" id="{E3C0D8AC-0623-DA49-AC38-22EAE2BA8591}"/>
              </a:ext>
            </a:extLst>
          </p:cNvPr>
          <p:cNvSpPr>
            <a:spLocks noGrp="1"/>
          </p:cNvSpPr>
          <p:nvPr>
            <p:ph idx="1"/>
          </p:nvPr>
        </p:nvSpPr>
        <p:spPr>
          <a:xfrm>
            <a:off x="958851" y="2743200"/>
            <a:ext cx="10267949" cy="3790094"/>
          </a:xfrm>
        </p:spPr>
        <p:txBody>
          <a:bodyPr/>
          <a:lstStyle/>
          <a:p>
            <a:r>
              <a:rPr lang="sv-SE" sz="1800" i="1" dirty="0"/>
              <a:t>Värderingar </a:t>
            </a:r>
            <a:r>
              <a:rPr lang="sv-SE" sz="1800" dirty="0"/>
              <a:t>hos de framtida medarbetarna, t.ex. socialt engagemang och vårdetik</a:t>
            </a:r>
          </a:p>
          <a:p>
            <a:r>
              <a:rPr lang="sv-SE" sz="1800" i="1" dirty="0"/>
              <a:t>Den tekniska utvecklingen </a:t>
            </a:r>
            <a:r>
              <a:rPr lang="sv-SE" sz="1800" dirty="0"/>
              <a:t>såsom digitalisering, utveckling av digital teknik i vården, medicinteknik, AI och precisionsmedicin </a:t>
            </a:r>
          </a:p>
          <a:p>
            <a:r>
              <a:rPr lang="sv-SE" sz="1800" i="1" dirty="0"/>
              <a:t>Dimensionering av vårdstrukturen </a:t>
            </a:r>
            <a:r>
              <a:rPr lang="sv-SE" sz="1800" dirty="0"/>
              <a:t>där allt mer sjukvård kommer att ske i </a:t>
            </a:r>
            <a:br>
              <a:rPr lang="sv-SE" sz="1800" dirty="0"/>
            </a:br>
            <a:r>
              <a:rPr lang="sv-SE" sz="1800" dirty="0"/>
              <a:t>patientens hem </a:t>
            </a:r>
          </a:p>
          <a:p>
            <a:r>
              <a:rPr lang="sv-SE" sz="1800" i="1" dirty="0"/>
              <a:t>Arbetsmarknad och utbildning </a:t>
            </a:r>
            <a:r>
              <a:rPr lang="sv-SE" sz="1800" dirty="0"/>
              <a:t>där nya professioner, framförallt inom teknik, kommer att ingå i sjukvårdens arbete </a:t>
            </a:r>
          </a:p>
          <a:p>
            <a:r>
              <a:rPr lang="sv-SE" sz="1800" i="1" dirty="0"/>
              <a:t>Kunskapsstyrning </a:t>
            </a:r>
            <a:r>
              <a:rPr lang="sv-SE" sz="1800" dirty="0"/>
              <a:t>med hantering av stora datamängder </a:t>
            </a:r>
          </a:p>
          <a:p>
            <a:r>
              <a:rPr lang="sv-SE" sz="1800" i="1" dirty="0"/>
              <a:t>Den medicinska utvecklingen </a:t>
            </a:r>
            <a:r>
              <a:rPr lang="sv-SE" sz="1800" dirty="0"/>
              <a:t>med dess betydelse för framtida arbetssätt</a:t>
            </a:r>
            <a:br>
              <a:rPr lang="sv-SE" sz="2000" dirty="0"/>
            </a:br>
            <a:endParaRPr lang="sv-SE" sz="2000" dirty="0"/>
          </a:p>
          <a:p>
            <a:endParaRPr lang="sv-SE" dirty="0"/>
          </a:p>
        </p:txBody>
      </p:sp>
      <p:sp>
        <p:nvSpPr>
          <p:cNvPr id="5" name="Platshållare för sidfot 4">
            <a:extLst>
              <a:ext uri="{FF2B5EF4-FFF2-40B4-BE49-F238E27FC236}">
                <a16:creationId xmlns:a16="http://schemas.microsoft.com/office/drawing/2014/main" id="{BC9E81A9-09F3-6749-8221-ADC5FA92EA8E}"/>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077D5174-B3E0-F243-9985-BC36427C4832}"/>
              </a:ext>
            </a:extLst>
          </p:cNvPr>
          <p:cNvSpPr>
            <a:spLocks noGrp="1"/>
          </p:cNvSpPr>
          <p:nvPr>
            <p:ph type="sldNum" sz="quarter" idx="12"/>
          </p:nvPr>
        </p:nvSpPr>
        <p:spPr/>
        <p:txBody>
          <a:bodyPr/>
          <a:lstStyle/>
          <a:p>
            <a:fld id="{DDBEBB44-B4B5-45AD-87A9-3B8A569A17F0}" type="slidenum">
              <a:rPr lang="sv-SE" smtClean="0"/>
              <a:pPr/>
              <a:t>5</a:t>
            </a:fld>
            <a:endParaRPr lang="sv-SE" dirty="0"/>
          </a:p>
        </p:txBody>
      </p:sp>
    </p:spTree>
    <p:extLst>
      <p:ext uri="{BB962C8B-B14F-4D97-AF65-F5344CB8AC3E}">
        <p14:creationId xmlns:p14="http://schemas.microsoft.com/office/powerpoint/2010/main" val="192751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CD8F606-ACB4-434F-9E3A-D0F0B000BBB4}"/>
              </a:ext>
            </a:extLst>
          </p:cNvPr>
          <p:cNvSpPr>
            <a:spLocks noGrp="1"/>
          </p:cNvSpPr>
          <p:nvPr>
            <p:ph idx="1"/>
          </p:nvPr>
        </p:nvSpPr>
        <p:spPr>
          <a:xfrm>
            <a:off x="848164" y="2260092"/>
            <a:ext cx="5368486" cy="4267708"/>
          </a:xfrm>
          <a:solidFill>
            <a:srgbClr val="7AB919"/>
          </a:solidFill>
          <a:ln>
            <a:noFill/>
          </a:ln>
        </p:spPr>
        <p:style>
          <a:lnRef idx="2">
            <a:schemeClr val="accent2"/>
          </a:lnRef>
          <a:fillRef idx="1">
            <a:schemeClr val="lt1"/>
          </a:fillRef>
          <a:effectRef idx="0">
            <a:schemeClr val="accent2"/>
          </a:effectRef>
          <a:fontRef idx="minor">
            <a:schemeClr val="dk1"/>
          </a:fontRef>
        </p:style>
        <p:txBody>
          <a:bodyPr/>
          <a:lstStyle/>
          <a:p>
            <a:pPr marL="0" indent="0" algn="ctr">
              <a:buNone/>
            </a:pPr>
            <a:r>
              <a:rPr lang="sv-SE" sz="2400" dirty="0">
                <a:solidFill>
                  <a:schemeClr val="bg1"/>
                </a:solidFill>
              </a:rPr>
              <a:t>Vad vi vet</a:t>
            </a:r>
          </a:p>
          <a:p>
            <a:pPr indent="-152400"/>
            <a:r>
              <a:rPr lang="sv-SE" sz="1400" dirty="0">
                <a:solidFill>
                  <a:schemeClr val="bg1"/>
                </a:solidFill>
              </a:rPr>
              <a:t>Fortsatt stora behov av läkare, specialist- och röntgensjuksköterskor, fysioterapeuter, barnmorskor och biomedicinska analytiker.</a:t>
            </a:r>
          </a:p>
          <a:p>
            <a:pPr indent="-152400"/>
            <a:r>
              <a:rPr lang="sv-SE" sz="1400" dirty="0">
                <a:solidFill>
                  <a:schemeClr val="bg1"/>
                </a:solidFill>
              </a:rPr>
              <a:t>Kompetenskraven för läkare och sjuksköterskor kommer se annorlunda ut, på grund av digitalisering och medicinteknik.</a:t>
            </a:r>
          </a:p>
          <a:p>
            <a:pPr indent="-152400"/>
            <a:r>
              <a:rPr lang="sv-SE" sz="1400" dirty="0">
                <a:solidFill>
                  <a:schemeClr val="bg1"/>
                </a:solidFill>
              </a:rPr>
              <a:t>Ökad kompetens hos professionerna att bedriva sjukvård i patientens hem. </a:t>
            </a:r>
          </a:p>
          <a:p>
            <a:pPr indent="-152400"/>
            <a:r>
              <a:rPr lang="sv-SE" sz="1400" dirty="0">
                <a:solidFill>
                  <a:schemeClr val="bg1"/>
                </a:solidFill>
              </a:rPr>
              <a:t>Ökad efterfrågan på kompetenser för förebyggande, hälsofrämjande och rehabiliterande vård.</a:t>
            </a:r>
          </a:p>
          <a:p>
            <a:pPr indent="-152400"/>
            <a:r>
              <a:rPr lang="sv-SE" sz="1400" dirty="0">
                <a:solidFill>
                  <a:schemeClr val="bg1"/>
                </a:solidFill>
              </a:rPr>
              <a:t>Primärvårdens olika kompetenser behövs i större utsträckning. </a:t>
            </a:r>
          </a:p>
          <a:p>
            <a:endParaRPr lang="sv-SE" sz="1400" dirty="0"/>
          </a:p>
        </p:txBody>
      </p:sp>
      <p:sp>
        <p:nvSpPr>
          <p:cNvPr id="5" name="Platshållare för sidfot 4">
            <a:extLst>
              <a:ext uri="{FF2B5EF4-FFF2-40B4-BE49-F238E27FC236}">
                <a16:creationId xmlns:a16="http://schemas.microsoft.com/office/drawing/2014/main" id="{AC235BDE-34B9-364C-A4F4-FF2A2B74948B}"/>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0B02E804-C439-D847-90FB-784FEDA05DA2}"/>
              </a:ext>
            </a:extLst>
          </p:cNvPr>
          <p:cNvSpPr>
            <a:spLocks noGrp="1"/>
          </p:cNvSpPr>
          <p:nvPr>
            <p:ph type="sldNum" sz="quarter" idx="12"/>
          </p:nvPr>
        </p:nvSpPr>
        <p:spPr/>
        <p:txBody>
          <a:bodyPr/>
          <a:lstStyle/>
          <a:p>
            <a:fld id="{DDBEBB44-B4B5-45AD-87A9-3B8A569A17F0}" type="slidenum">
              <a:rPr lang="sv-SE" smtClean="0"/>
              <a:pPr/>
              <a:t>6</a:t>
            </a:fld>
            <a:endParaRPr lang="sv-SE" dirty="0"/>
          </a:p>
        </p:txBody>
      </p:sp>
      <p:sp>
        <p:nvSpPr>
          <p:cNvPr id="8" name="Platshållare för innehåll 2">
            <a:extLst>
              <a:ext uri="{FF2B5EF4-FFF2-40B4-BE49-F238E27FC236}">
                <a16:creationId xmlns:a16="http://schemas.microsoft.com/office/drawing/2014/main" id="{31A469F6-F621-1548-B3FF-C41BC33FACED}"/>
              </a:ext>
            </a:extLst>
          </p:cNvPr>
          <p:cNvSpPr txBox="1">
            <a:spLocks/>
          </p:cNvSpPr>
          <p:nvPr/>
        </p:nvSpPr>
        <p:spPr bwMode="auto">
          <a:xfrm>
            <a:off x="6525064" y="2260092"/>
            <a:ext cx="5368487" cy="4356608"/>
          </a:xfrm>
          <a:prstGeom prst="rect">
            <a:avLst/>
          </a:prstGeom>
          <a:solidFill>
            <a:srgbClr val="F38F31"/>
          </a:solidFill>
          <a:ln>
            <a:solidFill>
              <a:srgbClr val="F39231"/>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dk1"/>
                </a:solidFill>
                <a:latin typeface="+mn-lt"/>
                <a:ea typeface="+mn-ea"/>
                <a:cs typeface="+mn-cs"/>
              </a:defRPr>
            </a:lvl1pPr>
            <a:lvl2pPr marL="742950" indent="-285750" algn="l" rtl="0" eaLnBrk="1" fontAlgn="base" hangingPunct="1">
              <a:lnSpc>
                <a:spcPct val="120000"/>
              </a:lnSpc>
              <a:spcBef>
                <a:spcPts val="400"/>
              </a:spcBef>
              <a:spcAft>
                <a:spcPts val="100"/>
              </a:spcAft>
              <a:buChar char="–"/>
              <a:defRPr sz="2000">
                <a:solidFill>
                  <a:schemeClr val="dk1"/>
                </a:solidFill>
                <a:latin typeface="+mn-lt"/>
                <a:ea typeface="+mn-ea"/>
                <a:cs typeface="+mn-cs"/>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dk1"/>
                </a:solidFill>
                <a:latin typeface="+mn-lt"/>
                <a:ea typeface="+mn-ea"/>
                <a:cs typeface="+mn-cs"/>
              </a:defRPr>
            </a:lvl3pPr>
            <a:lvl4pPr marL="1600200" indent="-228600" algn="l" rtl="0" eaLnBrk="1" fontAlgn="base" hangingPunct="1">
              <a:lnSpc>
                <a:spcPct val="120000"/>
              </a:lnSpc>
              <a:spcBef>
                <a:spcPts val="400"/>
              </a:spcBef>
              <a:spcAft>
                <a:spcPts val="100"/>
              </a:spcAft>
              <a:buChar char="–"/>
              <a:defRPr>
                <a:solidFill>
                  <a:schemeClr val="dk1"/>
                </a:solidFill>
                <a:latin typeface="+mn-lt"/>
                <a:ea typeface="+mn-ea"/>
                <a:cs typeface="+mn-cs"/>
              </a:defRPr>
            </a:lvl4pPr>
            <a:lvl5pPr marL="2057400" indent="-228600" algn="l" rtl="0" eaLnBrk="1" fontAlgn="base" hangingPunct="1">
              <a:lnSpc>
                <a:spcPct val="120000"/>
              </a:lnSpc>
              <a:spcBef>
                <a:spcPts val="400"/>
              </a:spcBef>
              <a:spcAft>
                <a:spcPts val="100"/>
              </a:spcAft>
              <a:buChar char="»"/>
              <a:defRPr>
                <a:solidFill>
                  <a:schemeClr val="dk1"/>
                </a:solidFill>
                <a:latin typeface="+mn-lt"/>
                <a:ea typeface="+mn-ea"/>
                <a:cs typeface="+mn-cs"/>
              </a:defRPr>
            </a:lvl5pPr>
            <a:lvl6pPr marL="2514600" indent="-228600" algn="l" rtl="0" eaLnBrk="1" fontAlgn="base" hangingPunct="1">
              <a:lnSpc>
                <a:spcPct val="120000"/>
              </a:lnSpc>
              <a:spcBef>
                <a:spcPts val="400"/>
              </a:spcBef>
              <a:spcAft>
                <a:spcPts val="100"/>
              </a:spcAft>
              <a:buChar char="»"/>
              <a:defRPr>
                <a:solidFill>
                  <a:schemeClr val="dk1"/>
                </a:solidFill>
                <a:latin typeface="+mn-lt"/>
                <a:ea typeface="+mn-ea"/>
                <a:cs typeface="+mn-cs"/>
              </a:defRPr>
            </a:lvl6pPr>
            <a:lvl7pPr marL="2971800" indent="-228600" algn="l" rtl="0" eaLnBrk="1" fontAlgn="base" hangingPunct="1">
              <a:lnSpc>
                <a:spcPct val="120000"/>
              </a:lnSpc>
              <a:spcBef>
                <a:spcPts val="400"/>
              </a:spcBef>
              <a:spcAft>
                <a:spcPts val="100"/>
              </a:spcAft>
              <a:buChar char="»"/>
              <a:defRPr>
                <a:solidFill>
                  <a:schemeClr val="dk1"/>
                </a:solidFill>
                <a:latin typeface="+mn-lt"/>
                <a:ea typeface="+mn-ea"/>
                <a:cs typeface="+mn-cs"/>
              </a:defRPr>
            </a:lvl7pPr>
            <a:lvl8pPr marL="3429000" indent="-228600" algn="l" rtl="0" eaLnBrk="1" fontAlgn="base" hangingPunct="1">
              <a:lnSpc>
                <a:spcPct val="120000"/>
              </a:lnSpc>
              <a:spcBef>
                <a:spcPts val="400"/>
              </a:spcBef>
              <a:spcAft>
                <a:spcPts val="100"/>
              </a:spcAft>
              <a:buChar char="»"/>
              <a:defRPr>
                <a:solidFill>
                  <a:schemeClr val="dk1"/>
                </a:solidFill>
                <a:latin typeface="+mn-lt"/>
                <a:ea typeface="+mn-ea"/>
                <a:cs typeface="+mn-cs"/>
              </a:defRPr>
            </a:lvl8pPr>
            <a:lvl9pPr marL="3886200" indent="-228600" algn="l" rtl="0" eaLnBrk="1" fontAlgn="base" hangingPunct="1">
              <a:lnSpc>
                <a:spcPct val="120000"/>
              </a:lnSpc>
              <a:spcBef>
                <a:spcPts val="400"/>
              </a:spcBef>
              <a:spcAft>
                <a:spcPts val="100"/>
              </a:spcAft>
              <a:buChar char="»"/>
              <a:defRPr>
                <a:solidFill>
                  <a:schemeClr val="dk1"/>
                </a:solidFill>
                <a:latin typeface="+mn-lt"/>
                <a:ea typeface="+mn-ea"/>
                <a:cs typeface="+mn-cs"/>
              </a:defRPr>
            </a:lvl9pPr>
          </a:lstStyle>
          <a:p>
            <a:pPr marL="0" indent="0" algn="ctr">
              <a:buNone/>
            </a:pPr>
            <a:r>
              <a:rPr lang="sv-SE" sz="2400" dirty="0">
                <a:solidFill>
                  <a:schemeClr val="bg1"/>
                </a:solidFill>
              </a:rPr>
              <a:t>Vad vi tror</a:t>
            </a:r>
          </a:p>
          <a:p>
            <a:pPr indent="-152400"/>
            <a:r>
              <a:rPr lang="sv-SE" sz="1400" dirty="0">
                <a:solidFill>
                  <a:schemeClr val="bg1"/>
                </a:solidFill>
              </a:rPr>
              <a:t>Att värderingarna kommer ha betydelse </a:t>
            </a:r>
            <a:r>
              <a:rPr lang="sv-SE" sz="1400" i="1" dirty="0">
                <a:solidFill>
                  <a:schemeClr val="bg1"/>
                </a:solidFill>
              </a:rPr>
              <a:t>(som utmaningar eller möjligheter</a:t>
            </a:r>
            <a:r>
              <a:rPr lang="sv-SE" sz="1400" dirty="0">
                <a:solidFill>
                  <a:schemeClr val="bg1"/>
                </a:solidFill>
              </a:rPr>
              <a:t>) för vårdens kompetensförsörjning.</a:t>
            </a:r>
          </a:p>
          <a:p>
            <a:pPr indent="-152400"/>
            <a:r>
              <a:rPr lang="sv-SE" sz="1400" dirty="0">
                <a:solidFill>
                  <a:schemeClr val="bg1"/>
                </a:solidFill>
              </a:rPr>
              <a:t>Det kommer att behövas tekniska professioner och ny teknik kommer att förändra kompetenskraven för vårdprofessioner. </a:t>
            </a:r>
          </a:p>
          <a:p>
            <a:pPr indent="-152400"/>
            <a:r>
              <a:rPr lang="sv-SE" sz="1400" dirty="0">
                <a:solidFill>
                  <a:schemeClr val="bg1"/>
                </a:solidFill>
              </a:rPr>
              <a:t>Samarbetet mellan olika kompetenser i ett välfungerande lag blir avgörande.</a:t>
            </a:r>
          </a:p>
          <a:p>
            <a:pPr indent="-152400"/>
            <a:r>
              <a:rPr lang="sv-SE" sz="1400" dirty="0">
                <a:solidFill>
                  <a:schemeClr val="bg1"/>
                </a:solidFill>
              </a:rPr>
              <a:t>Kompetenskrav på att bedriva hållbar vård. </a:t>
            </a:r>
          </a:p>
          <a:p>
            <a:pPr indent="-152400"/>
            <a:r>
              <a:rPr lang="sv-SE" sz="1400" dirty="0">
                <a:solidFill>
                  <a:schemeClr val="bg1"/>
                </a:solidFill>
              </a:rPr>
              <a:t>Det kommer att behövas kompetens inom logistik och koordinering. </a:t>
            </a:r>
          </a:p>
          <a:p>
            <a:endParaRPr lang="sv-SE" sz="1300" dirty="0"/>
          </a:p>
          <a:p>
            <a:endParaRPr lang="sv-SE" sz="1400" dirty="0"/>
          </a:p>
          <a:p>
            <a:endParaRPr lang="sv-SE" sz="1400" dirty="0"/>
          </a:p>
          <a:p>
            <a:endParaRPr lang="sv-SE" sz="1400" dirty="0"/>
          </a:p>
          <a:p>
            <a:endParaRPr lang="sv-SE" sz="1400" dirty="0"/>
          </a:p>
          <a:p>
            <a:endParaRPr lang="sv-SE" sz="1400" dirty="0"/>
          </a:p>
          <a:p>
            <a:endParaRPr lang="sv-SE" sz="1400" dirty="0"/>
          </a:p>
          <a:p>
            <a:endParaRPr lang="sv-SE" sz="1400" dirty="0"/>
          </a:p>
          <a:p>
            <a:pPr marL="0" indent="0">
              <a:buNone/>
            </a:pPr>
            <a:endParaRPr lang="sv-SE" sz="1400" b="1" dirty="0"/>
          </a:p>
        </p:txBody>
      </p:sp>
      <p:sp>
        <p:nvSpPr>
          <p:cNvPr id="9" name="Rubrik 1">
            <a:extLst>
              <a:ext uri="{FF2B5EF4-FFF2-40B4-BE49-F238E27FC236}">
                <a16:creationId xmlns:a16="http://schemas.microsoft.com/office/drawing/2014/main" id="{53411AFD-CD1C-4789-8206-F3B5C5B7484A}"/>
              </a:ext>
            </a:extLst>
          </p:cNvPr>
          <p:cNvSpPr>
            <a:spLocks noGrp="1"/>
          </p:cNvSpPr>
          <p:nvPr>
            <p:ph type="title"/>
          </p:nvPr>
        </p:nvSpPr>
        <p:spPr>
          <a:xfrm>
            <a:off x="0" y="1214784"/>
            <a:ext cx="12191999" cy="836613"/>
          </a:xfrm>
        </p:spPr>
        <p:txBody>
          <a:bodyPr/>
          <a:lstStyle/>
          <a:p>
            <a:pPr algn="ctr"/>
            <a:r>
              <a:rPr lang="sv-SE" dirty="0"/>
              <a:t>Vad vi vet, och vad vi tror om 2040  </a:t>
            </a:r>
          </a:p>
        </p:txBody>
      </p:sp>
    </p:spTree>
    <p:extLst>
      <p:ext uri="{BB962C8B-B14F-4D97-AF65-F5344CB8AC3E}">
        <p14:creationId xmlns:p14="http://schemas.microsoft.com/office/powerpoint/2010/main" val="4291552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a:extLst>
              <a:ext uri="{FF2B5EF4-FFF2-40B4-BE49-F238E27FC236}">
                <a16:creationId xmlns:a16="http://schemas.microsoft.com/office/drawing/2014/main" id="{8BE6FE27-F1B9-8B46-985D-A3DE714571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90989"/>
            <a:ext cx="12542293" cy="6889429"/>
          </a:xfrm>
        </p:spPr>
      </p:pic>
      <p:sp>
        <p:nvSpPr>
          <p:cNvPr id="5" name="Platshållare för sidfot 4">
            <a:extLst>
              <a:ext uri="{FF2B5EF4-FFF2-40B4-BE49-F238E27FC236}">
                <a16:creationId xmlns:a16="http://schemas.microsoft.com/office/drawing/2014/main" id="{E2D4956F-475C-D646-A074-8434F80CD006}"/>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D6FA5816-703E-5C4A-A927-5412609F8406}"/>
              </a:ext>
            </a:extLst>
          </p:cNvPr>
          <p:cNvSpPr>
            <a:spLocks noGrp="1"/>
          </p:cNvSpPr>
          <p:nvPr>
            <p:ph type="sldNum" sz="quarter" idx="12"/>
          </p:nvPr>
        </p:nvSpPr>
        <p:spPr/>
        <p:txBody>
          <a:bodyPr/>
          <a:lstStyle/>
          <a:p>
            <a:fld id="{DDBEBB44-B4B5-45AD-87A9-3B8A569A17F0}" type="slidenum">
              <a:rPr lang="sv-SE" smtClean="0"/>
              <a:pPr/>
              <a:t>7</a:t>
            </a:fld>
            <a:endParaRPr lang="sv-SE" dirty="0"/>
          </a:p>
        </p:txBody>
      </p:sp>
      <p:sp>
        <p:nvSpPr>
          <p:cNvPr id="7" name="textruta 6">
            <a:extLst>
              <a:ext uri="{FF2B5EF4-FFF2-40B4-BE49-F238E27FC236}">
                <a16:creationId xmlns:a16="http://schemas.microsoft.com/office/drawing/2014/main" id="{8C69B9AD-E00F-9242-B9B0-F68E5125CF8A}"/>
              </a:ext>
            </a:extLst>
          </p:cNvPr>
          <p:cNvSpPr txBox="1"/>
          <p:nvPr/>
        </p:nvSpPr>
        <p:spPr>
          <a:xfrm>
            <a:off x="3057099" y="709684"/>
            <a:ext cx="0" cy="0"/>
          </a:xfrm>
          <a:prstGeom prst="rect">
            <a:avLst/>
          </a:prstGeom>
          <a:noFill/>
        </p:spPr>
        <p:txBody>
          <a:bodyPr wrap="none" rtlCol="0">
            <a:noAutofit/>
          </a:bodyPr>
          <a:lstStyle/>
          <a:p>
            <a:pPr algn="l"/>
            <a:endParaRPr lang="sv-SE" dirty="0"/>
          </a:p>
        </p:txBody>
      </p:sp>
      <p:sp>
        <p:nvSpPr>
          <p:cNvPr id="10" name="Rubrik 1">
            <a:extLst>
              <a:ext uri="{FF2B5EF4-FFF2-40B4-BE49-F238E27FC236}">
                <a16:creationId xmlns:a16="http://schemas.microsoft.com/office/drawing/2014/main" id="{3EABA248-BCC3-A34B-A042-1B750A491C0C}"/>
              </a:ext>
            </a:extLst>
          </p:cNvPr>
          <p:cNvSpPr>
            <a:spLocks noGrp="1"/>
          </p:cNvSpPr>
          <p:nvPr>
            <p:ph type="title"/>
          </p:nvPr>
        </p:nvSpPr>
        <p:spPr>
          <a:xfrm>
            <a:off x="1497496" y="2592387"/>
            <a:ext cx="9813990" cy="1653042"/>
          </a:xfrm>
        </p:spPr>
        <p:txBody>
          <a:bodyPr/>
          <a:lstStyle/>
          <a:p>
            <a:pPr algn="ctr"/>
            <a:r>
              <a:rPr lang="sv-SE" dirty="0"/>
              <a:t>Del 2: </a:t>
            </a:r>
            <a:br>
              <a:rPr lang="sv-SE" dirty="0"/>
            </a:br>
            <a:r>
              <a:rPr lang="sv-SE" dirty="0"/>
              <a:t>Övning i smågrupper/diskussion i helgrupp</a:t>
            </a:r>
          </a:p>
        </p:txBody>
      </p:sp>
      <p:sp>
        <p:nvSpPr>
          <p:cNvPr id="2" name="Rektangel 1">
            <a:extLst>
              <a:ext uri="{FF2B5EF4-FFF2-40B4-BE49-F238E27FC236}">
                <a16:creationId xmlns:a16="http://schemas.microsoft.com/office/drawing/2014/main" id="{656010DB-03E1-1C44-AA92-12375C48CD65}"/>
              </a:ext>
            </a:extLst>
          </p:cNvPr>
          <p:cNvSpPr/>
          <p:nvPr/>
        </p:nvSpPr>
        <p:spPr>
          <a:xfrm>
            <a:off x="2057211" y="3797218"/>
            <a:ext cx="8694559" cy="553998"/>
          </a:xfrm>
          <a:prstGeom prst="rect">
            <a:avLst/>
          </a:prstGeom>
        </p:spPr>
        <p:txBody>
          <a:bodyPr wrap="square">
            <a:spAutoFit/>
          </a:bodyPr>
          <a:lstStyle/>
          <a:p>
            <a:r>
              <a:rPr lang="sv-SE" sz="3000" dirty="0">
                <a:solidFill>
                  <a:srgbClr val="F38F31"/>
                </a:solidFill>
              </a:rPr>
              <a:t>Tre framtidsbilder – tre frågor</a:t>
            </a:r>
          </a:p>
        </p:txBody>
      </p:sp>
    </p:spTree>
    <p:extLst>
      <p:ext uri="{BB962C8B-B14F-4D97-AF65-F5344CB8AC3E}">
        <p14:creationId xmlns:p14="http://schemas.microsoft.com/office/powerpoint/2010/main" val="122529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7F2689-723C-7C43-9E4A-4367F237CD04}"/>
              </a:ext>
            </a:extLst>
          </p:cNvPr>
          <p:cNvSpPr>
            <a:spLocks noGrp="1"/>
          </p:cNvSpPr>
          <p:nvPr>
            <p:ph type="title"/>
          </p:nvPr>
        </p:nvSpPr>
        <p:spPr/>
        <p:txBody>
          <a:bodyPr/>
          <a:lstStyle/>
          <a:p>
            <a:pPr algn="ctr"/>
            <a:r>
              <a:rPr lang="sv-SE" dirty="0"/>
              <a:t>Teknik och kompetens – tre framtidsbilder</a:t>
            </a:r>
          </a:p>
        </p:txBody>
      </p:sp>
      <p:sp>
        <p:nvSpPr>
          <p:cNvPr id="5" name="Platshållare för sidfot 4">
            <a:extLst>
              <a:ext uri="{FF2B5EF4-FFF2-40B4-BE49-F238E27FC236}">
                <a16:creationId xmlns:a16="http://schemas.microsoft.com/office/drawing/2014/main" id="{7BDE570D-03AC-3549-9155-27E628478E66}"/>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B7F8F0B5-FCA2-DD4E-8596-92247BF9FA5B}"/>
              </a:ext>
            </a:extLst>
          </p:cNvPr>
          <p:cNvSpPr>
            <a:spLocks noGrp="1"/>
          </p:cNvSpPr>
          <p:nvPr>
            <p:ph type="sldNum" sz="quarter" idx="12"/>
          </p:nvPr>
        </p:nvSpPr>
        <p:spPr/>
        <p:txBody>
          <a:bodyPr/>
          <a:lstStyle/>
          <a:p>
            <a:fld id="{DDBEBB44-B4B5-45AD-87A9-3B8A569A17F0}" type="slidenum">
              <a:rPr lang="sv-SE" smtClean="0"/>
              <a:pPr/>
              <a:t>8</a:t>
            </a:fld>
            <a:endParaRPr lang="sv-SE" dirty="0"/>
          </a:p>
        </p:txBody>
      </p:sp>
      <p:sp>
        <p:nvSpPr>
          <p:cNvPr id="13" name="Rundad rektangulär pratbubbla 12">
            <a:extLst>
              <a:ext uri="{FF2B5EF4-FFF2-40B4-BE49-F238E27FC236}">
                <a16:creationId xmlns:a16="http://schemas.microsoft.com/office/drawing/2014/main" id="{6BCD3FE1-57C3-5145-B98D-BD92D54B2467}"/>
              </a:ext>
            </a:extLst>
          </p:cNvPr>
          <p:cNvSpPr/>
          <p:nvPr/>
        </p:nvSpPr>
        <p:spPr bwMode="auto">
          <a:xfrm>
            <a:off x="1607230" y="3202168"/>
            <a:ext cx="2949632" cy="2868484"/>
          </a:xfrm>
          <a:prstGeom prst="wedgeRoundRectCallout">
            <a:avLst>
              <a:gd name="adj1" fmla="val 1668"/>
              <a:gd name="adj2" fmla="val 58936"/>
              <a:gd name="adj3" fmla="val 16667"/>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4" name="Rundad rektangulär pratbubbla 13">
            <a:extLst>
              <a:ext uri="{FF2B5EF4-FFF2-40B4-BE49-F238E27FC236}">
                <a16:creationId xmlns:a16="http://schemas.microsoft.com/office/drawing/2014/main" id="{6824B867-9402-6442-B8F0-09781B4D3F2A}"/>
              </a:ext>
            </a:extLst>
          </p:cNvPr>
          <p:cNvSpPr/>
          <p:nvPr/>
        </p:nvSpPr>
        <p:spPr bwMode="auto">
          <a:xfrm>
            <a:off x="8231184" y="3202168"/>
            <a:ext cx="2949632" cy="2775564"/>
          </a:xfrm>
          <a:prstGeom prst="wedgeRoundRectCallout">
            <a:avLst>
              <a:gd name="adj1" fmla="val 3668"/>
              <a:gd name="adj2" fmla="val 59848"/>
              <a:gd name="adj3" fmla="val 16667"/>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5" name="Rundad rektangulär pratbubbla 14">
            <a:extLst>
              <a:ext uri="{FF2B5EF4-FFF2-40B4-BE49-F238E27FC236}">
                <a16:creationId xmlns:a16="http://schemas.microsoft.com/office/drawing/2014/main" id="{1EE70718-532F-D843-9B60-A03E5B0D776D}"/>
              </a:ext>
            </a:extLst>
          </p:cNvPr>
          <p:cNvSpPr/>
          <p:nvPr/>
        </p:nvSpPr>
        <p:spPr bwMode="auto">
          <a:xfrm>
            <a:off x="4919207" y="3202168"/>
            <a:ext cx="2949632" cy="2820187"/>
          </a:xfrm>
          <a:prstGeom prst="wedgeRoundRectCallout">
            <a:avLst>
              <a:gd name="adj1" fmla="val 3168"/>
              <a:gd name="adj2" fmla="val 59392"/>
              <a:gd name="adj3" fmla="val 16667"/>
            </a:avLst>
          </a:prstGeom>
          <a:solidFill>
            <a:srgbClr val="F38F3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6" name="textruta 15">
            <a:extLst>
              <a:ext uri="{FF2B5EF4-FFF2-40B4-BE49-F238E27FC236}">
                <a16:creationId xmlns:a16="http://schemas.microsoft.com/office/drawing/2014/main" id="{1ECE95E6-6462-C34E-BD07-9F170D0A36E1}"/>
              </a:ext>
            </a:extLst>
          </p:cNvPr>
          <p:cNvSpPr txBox="1"/>
          <p:nvPr/>
        </p:nvSpPr>
        <p:spPr>
          <a:xfrm>
            <a:off x="1629284" y="3516337"/>
            <a:ext cx="2949632" cy="2050026"/>
          </a:xfrm>
          <a:prstGeom prst="rect">
            <a:avLst/>
          </a:prstGeom>
          <a:noFill/>
        </p:spPr>
        <p:txBody>
          <a:bodyPr wrap="square" rtlCol="0">
            <a:noAutofit/>
          </a:bodyPr>
          <a:lstStyle/>
          <a:p>
            <a:r>
              <a:rPr lang="sv-SE" sz="1600" dirty="0">
                <a:solidFill>
                  <a:schemeClr val="bg1"/>
                </a:solidFill>
              </a:rPr>
              <a:t>1.</a:t>
            </a:r>
          </a:p>
          <a:p>
            <a:pPr algn="l"/>
            <a:r>
              <a:rPr lang="sv-SE" sz="1600" dirty="0">
                <a:solidFill>
                  <a:schemeClr val="bg1"/>
                </a:solidFill>
              </a:rPr>
              <a:t>Vården och vårdens professioner ser ett visst motsatsförhållande mellan teknik och etik och an-ammar därför inte den tekniska utvecklingen i samhället.</a:t>
            </a:r>
          </a:p>
          <a:p>
            <a:pPr algn="l"/>
            <a:endParaRPr lang="sv-SE" dirty="0"/>
          </a:p>
        </p:txBody>
      </p:sp>
      <p:sp>
        <p:nvSpPr>
          <p:cNvPr id="17" name="textruta 16">
            <a:extLst>
              <a:ext uri="{FF2B5EF4-FFF2-40B4-BE49-F238E27FC236}">
                <a16:creationId xmlns:a16="http://schemas.microsoft.com/office/drawing/2014/main" id="{4F298679-AB02-D54F-812F-B1D4DE5D2D24}"/>
              </a:ext>
            </a:extLst>
          </p:cNvPr>
          <p:cNvSpPr txBox="1"/>
          <p:nvPr/>
        </p:nvSpPr>
        <p:spPr>
          <a:xfrm>
            <a:off x="5003049" y="3509816"/>
            <a:ext cx="2865790" cy="2467915"/>
          </a:xfrm>
          <a:prstGeom prst="rect">
            <a:avLst/>
          </a:prstGeom>
          <a:noFill/>
        </p:spPr>
        <p:txBody>
          <a:bodyPr wrap="square" rtlCol="0">
            <a:noAutofit/>
          </a:bodyPr>
          <a:lstStyle/>
          <a:p>
            <a:pPr lvl="0"/>
            <a:r>
              <a:rPr lang="sv-SE" sz="1600" dirty="0">
                <a:solidFill>
                  <a:schemeClr val="bg1"/>
                </a:solidFill>
              </a:rPr>
              <a:t>2.</a:t>
            </a:r>
          </a:p>
          <a:p>
            <a:pPr lvl="0" algn="l"/>
            <a:r>
              <a:rPr lang="sv-SE" sz="1600" dirty="0">
                <a:solidFill>
                  <a:schemeClr val="bg1"/>
                </a:solidFill>
              </a:rPr>
              <a:t>Vårdens professioner leder vården tillsammans med teknikprofessioner. Teknik används i vårdens tjänst och ny teknik och digitala lösningar prövas noga mot etiska värderingar.</a:t>
            </a:r>
          </a:p>
          <a:p>
            <a:pPr algn="l"/>
            <a:endParaRPr lang="sv-SE" dirty="0"/>
          </a:p>
        </p:txBody>
      </p:sp>
      <p:sp>
        <p:nvSpPr>
          <p:cNvPr id="18" name="textruta 17">
            <a:extLst>
              <a:ext uri="{FF2B5EF4-FFF2-40B4-BE49-F238E27FC236}">
                <a16:creationId xmlns:a16="http://schemas.microsoft.com/office/drawing/2014/main" id="{6CB0F3AB-87A7-374B-9C69-D2D5A547E008}"/>
              </a:ext>
            </a:extLst>
          </p:cNvPr>
          <p:cNvSpPr txBox="1"/>
          <p:nvPr/>
        </p:nvSpPr>
        <p:spPr>
          <a:xfrm>
            <a:off x="8435944" y="3509817"/>
            <a:ext cx="2949632" cy="2050026"/>
          </a:xfrm>
          <a:prstGeom prst="rect">
            <a:avLst/>
          </a:prstGeom>
          <a:noFill/>
        </p:spPr>
        <p:txBody>
          <a:bodyPr wrap="square" rtlCol="0">
            <a:noAutofit/>
          </a:bodyPr>
          <a:lstStyle/>
          <a:p>
            <a:pPr lvl="0"/>
            <a:r>
              <a:rPr lang="sv-SE" sz="1600" dirty="0">
                <a:solidFill>
                  <a:schemeClr val="bg1"/>
                </a:solidFill>
              </a:rPr>
              <a:t>3.</a:t>
            </a:r>
          </a:p>
          <a:p>
            <a:pPr lvl="0" algn="l"/>
            <a:r>
              <a:rPr lang="sv-SE" sz="1600" dirty="0">
                <a:solidFill>
                  <a:schemeClr val="bg1"/>
                </a:solidFill>
              </a:rPr>
              <a:t>Teknikutvecklingen är snabb och den leder utformningen av sjukvårdens struktur </a:t>
            </a:r>
            <a:br>
              <a:rPr lang="sv-SE" sz="1600" dirty="0">
                <a:solidFill>
                  <a:schemeClr val="bg1"/>
                </a:solidFill>
              </a:rPr>
            </a:br>
            <a:r>
              <a:rPr lang="sv-SE" sz="1600" dirty="0">
                <a:solidFill>
                  <a:schemeClr val="bg1"/>
                </a:solidFill>
              </a:rPr>
              <a:t>och innehåll. </a:t>
            </a:r>
          </a:p>
          <a:p>
            <a:pPr algn="l"/>
            <a:endParaRPr lang="sv-SE" dirty="0"/>
          </a:p>
        </p:txBody>
      </p:sp>
    </p:spTree>
    <p:extLst>
      <p:ext uri="{BB962C8B-B14F-4D97-AF65-F5344CB8AC3E}">
        <p14:creationId xmlns:p14="http://schemas.microsoft.com/office/powerpoint/2010/main" val="130888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7DF011-04A0-064E-A474-31F61CC0243C}"/>
              </a:ext>
            </a:extLst>
          </p:cNvPr>
          <p:cNvSpPr>
            <a:spLocks noGrp="1"/>
          </p:cNvSpPr>
          <p:nvPr>
            <p:ph type="title"/>
          </p:nvPr>
        </p:nvSpPr>
        <p:spPr/>
        <p:txBody>
          <a:bodyPr/>
          <a:lstStyle/>
          <a:p>
            <a:r>
              <a:rPr lang="sv-SE" dirty="0"/>
              <a:t>Framtidsbild 1</a:t>
            </a:r>
          </a:p>
        </p:txBody>
      </p:sp>
      <p:sp>
        <p:nvSpPr>
          <p:cNvPr id="3" name="Platshållare för innehåll 2">
            <a:extLst>
              <a:ext uri="{FF2B5EF4-FFF2-40B4-BE49-F238E27FC236}">
                <a16:creationId xmlns:a16="http://schemas.microsoft.com/office/drawing/2014/main" id="{EAB10175-1422-A747-BAD5-01F201D974CE}"/>
              </a:ext>
            </a:extLst>
          </p:cNvPr>
          <p:cNvSpPr>
            <a:spLocks noGrp="1"/>
          </p:cNvSpPr>
          <p:nvPr>
            <p:ph idx="1"/>
          </p:nvPr>
        </p:nvSpPr>
        <p:spPr>
          <a:xfrm>
            <a:off x="958851" y="2159000"/>
            <a:ext cx="7819389" cy="3937000"/>
          </a:xfrm>
        </p:spPr>
        <p:txBody>
          <a:bodyPr/>
          <a:lstStyle/>
          <a:p>
            <a:r>
              <a:rPr lang="sv-SE" sz="1600" dirty="0"/>
              <a:t>Många innovationer stannar vid resonemang och diskussioner utan tydligt mål. Vårdprofessionerna framhåller då att ny teknik medför risker för patientens säkerhet, individens integritet, ojämlikhet och behovsstyrd vård. Vid utbildningsinstitutionerna är motståndet mot förändring betydande. </a:t>
            </a:r>
          </a:p>
          <a:p>
            <a:r>
              <a:rPr lang="sv-SE" sz="1600" dirty="0"/>
              <a:t>I denna framtidsspaning är de kompetenser som efterfrågas i första hand traditionella vårdprofessioner, såsom läkare, sjuksköterskor och fysioterapeuter. Även undersköterskor har en stor roll, inte minst inom vården av äldre och multisjuka där det krävs stora personalinsatser, såväl på sjukhus som i hemmiljö.</a:t>
            </a:r>
          </a:p>
          <a:p>
            <a:endParaRPr lang="sv-SE" dirty="0"/>
          </a:p>
        </p:txBody>
      </p:sp>
      <p:sp>
        <p:nvSpPr>
          <p:cNvPr id="5" name="Platshållare för sidfot 4">
            <a:extLst>
              <a:ext uri="{FF2B5EF4-FFF2-40B4-BE49-F238E27FC236}">
                <a16:creationId xmlns:a16="http://schemas.microsoft.com/office/drawing/2014/main" id="{D6342736-8F97-F542-AC93-EEE5A314DA2A}"/>
              </a:ext>
            </a:extLst>
          </p:cNvPr>
          <p:cNvSpPr>
            <a:spLocks noGrp="1"/>
          </p:cNvSpPr>
          <p:nvPr>
            <p:ph type="ftr" sz="quarter" idx="11"/>
          </p:nvPr>
        </p:nvSpPr>
        <p:spPr/>
        <p:txBody>
          <a:bodyPr/>
          <a:lstStyle/>
          <a:p>
            <a:r>
              <a:rPr lang="sv-SE" dirty="0"/>
              <a:t>Hälso- och sjukvårdsförvaltningen</a:t>
            </a:r>
          </a:p>
        </p:txBody>
      </p:sp>
      <p:sp>
        <p:nvSpPr>
          <p:cNvPr id="6" name="Platshållare för bildnummer 5">
            <a:extLst>
              <a:ext uri="{FF2B5EF4-FFF2-40B4-BE49-F238E27FC236}">
                <a16:creationId xmlns:a16="http://schemas.microsoft.com/office/drawing/2014/main" id="{52E2C82A-FC13-F040-82F5-92F7EF73A067}"/>
              </a:ext>
            </a:extLst>
          </p:cNvPr>
          <p:cNvSpPr>
            <a:spLocks noGrp="1"/>
          </p:cNvSpPr>
          <p:nvPr>
            <p:ph type="sldNum" sz="quarter" idx="12"/>
          </p:nvPr>
        </p:nvSpPr>
        <p:spPr/>
        <p:txBody>
          <a:bodyPr/>
          <a:lstStyle/>
          <a:p>
            <a:fld id="{DDBEBB44-B4B5-45AD-87A9-3B8A569A17F0}" type="slidenum">
              <a:rPr lang="sv-SE" smtClean="0"/>
              <a:pPr/>
              <a:t>9</a:t>
            </a:fld>
            <a:endParaRPr lang="sv-SE" dirty="0"/>
          </a:p>
        </p:txBody>
      </p:sp>
      <p:sp>
        <p:nvSpPr>
          <p:cNvPr id="10" name="Rundad rektangulär pratbubbla 9">
            <a:extLst>
              <a:ext uri="{FF2B5EF4-FFF2-40B4-BE49-F238E27FC236}">
                <a16:creationId xmlns:a16="http://schemas.microsoft.com/office/drawing/2014/main" id="{EE6C4F22-1E68-094F-92AA-761BB6B3FF2F}"/>
              </a:ext>
            </a:extLst>
          </p:cNvPr>
          <p:cNvSpPr/>
          <p:nvPr/>
        </p:nvSpPr>
        <p:spPr bwMode="auto">
          <a:xfrm>
            <a:off x="8778240" y="1456594"/>
            <a:ext cx="2949632" cy="2868484"/>
          </a:xfrm>
          <a:prstGeom prst="wedgeRoundRectCallout">
            <a:avLst>
              <a:gd name="adj1" fmla="val 1668"/>
              <a:gd name="adj2" fmla="val 58936"/>
              <a:gd name="adj3" fmla="val 16667"/>
            </a:avLst>
          </a:prstGeom>
          <a:solidFill>
            <a:srgbClr val="7AB91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dirty="0">
              <a:ln>
                <a:noFill/>
              </a:ln>
              <a:solidFill>
                <a:schemeClr val="bg1"/>
              </a:solidFill>
              <a:effectLst/>
              <a:latin typeface="Verdana" pitchFamily="34" charset="0"/>
              <a:ea typeface="Geneva" pitchFamily="1" charset="-128"/>
            </a:endParaRPr>
          </a:p>
        </p:txBody>
      </p:sp>
      <p:sp>
        <p:nvSpPr>
          <p:cNvPr id="11" name="textruta 10">
            <a:extLst>
              <a:ext uri="{FF2B5EF4-FFF2-40B4-BE49-F238E27FC236}">
                <a16:creationId xmlns:a16="http://schemas.microsoft.com/office/drawing/2014/main" id="{B2E69D65-4429-D645-BF55-92E3EB5DEB70}"/>
              </a:ext>
            </a:extLst>
          </p:cNvPr>
          <p:cNvSpPr txBox="1"/>
          <p:nvPr/>
        </p:nvSpPr>
        <p:spPr>
          <a:xfrm>
            <a:off x="8800294" y="1770763"/>
            <a:ext cx="2949632" cy="2050026"/>
          </a:xfrm>
          <a:prstGeom prst="rect">
            <a:avLst/>
          </a:prstGeom>
          <a:noFill/>
        </p:spPr>
        <p:txBody>
          <a:bodyPr wrap="square" rtlCol="0">
            <a:noAutofit/>
          </a:bodyPr>
          <a:lstStyle/>
          <a:p>
            <a:r>
              <a:rPr lang="sv-SE" sz="1600" dirty="0">
                <a:solidFill>
                  <a:schemeClr val="bg1"/>
                </a:solidFill>
              </a:rPr>
              <a:t>1.</a:t>
            </a:r>
          </a:p>
          <a:p>
            <a:pPr algn="l"/>
            <a:r>
              <a:rPr lang="sv-SE" sz="1600" dirty="0">
                <a:solidFill>
                  <a:schemeClr val="bg1"/>
                </a:solidFill>
              </a:rPr>
              <a:t>Vården och vårdens professioner ser ett visst motsatsförhållande mellan teknik och etik och an-ammar därför inte den tekniska utvecklingen i samhället.</a:t>
            </a:r>
          </a:p>
          <a:p>
            <a:pPr algn="l"/>
            <a:endParaRPr lang="sv-SE" dirty="0"/>
          </a:p>
        </p:txBody>
      </p:sp>
    </p:spTree>
    <p:extLst>
      <p:ext uri="{BB962C8B-B14F-4D97-AF65-F5344CB8AC3E}">
        <p14:creationId xmlns:p14="http://schemas.microsoft.com/office/powerpoint/2010/main" val="3164320134"/>
      </p:ext>
    </p:extLst>
  </p:cSld>
  <p:clrMapOvr>
    <a:masterClrMapping/>
  </p:clrMapOvr>
</p:sld>
</file>

<file path=ppt/theme/theme1.xml><?xml version="1.0" encoding="utf-8"?>
<a:theme xmlns:a="http://schemas.openxmlformats.org/drawingml/2006/main" name="Standardformgivning">
  <a:themeElements>
    <a:clrScheme name="SLL">
      <a:dk1>
        <a:srgbClr val="000000"/>
      </a:dk1>
      <a:lt1>
        <a:srgbClr val="FFFFFF"/>
      </a:lt1>
      <a:dk2>
        <a:srgbClr val="406618"/>
      </a:dk2>
      <a:lt2>
        <a:srgbClr val="78BE00"/>
      </a:lt2>
      <a:accent1>
        <a:srgbClr val="002D5A"/>
      </a:accent1>
      <a:accent2>
        <a:srgbClr val="00AEEF"/>
      </a:accent2>
      <a:accent3>
        <a:srgbClr val="9A0932"/>
      </a:accent3>
      <a:accent4>
        <a:srgbClr val="E1056D"/>
      </a:accent4>
      <a:accent5>
        <a:srgbClr val="EB9100"/>
      </a:accent5>
      <a:accent6>
        <a:srgbClr val="FFD400"/>
      </a:accent6>
      <a:hlink>
        <a:srgbClr val="034EA2"/>
      </a:hlink>
      <a:folHlink>
        <a:srgbClr val="034EA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003468"/>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2200" b="0" i="0" u="none" strike="noStrike" cap="none" normalizeH="0" baseline="0" smtClean="0">
            <a:ln>
              <a:noFill/>
            </a:ln>
            <a:solidFill>
              <a:schemeClr val="bg1"/>
            </a:solidFill>
            <a:effectLst/>
            <a:latin typeface="Verdana" pitchFamily="34" charset="0"/>
            <a:ea typeface="Geneva" pitchFamily="1" charset="-128"/>
          </a:defRPr>
        </a:defPPr>
      </a:lstStyle>
    </a:spDef>
    <a:lnDef>
      <a:spPr bwMode="auto">
        <a:noFill/>
        <a:ln w="95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noAutofit/>
      </a:bodyPr>
      <a:lstStyle>
        <a:defPPr algn="l">
          <a:defRPr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mall-bredformat-region-stockholm-vit till jonatan och jerker.potx" id="{80E714A1-7C46-468B-BD52-7CE0E230FD63}" vid="{C7A3CD8E-D63F-4420-AEDB-DE3522D2469C}"/>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E0364020408AD45841B8CE6BA318243" ma:contentTypeVersion="2" ma:contentTypeDescription="Skapa ett nytt dokument." ma:contentTypeScope="" ma:versionID="ecab2f9a022fd09e6f28770da6d9a723">
  <xsd:schema xmlns:xsd="http://www.w3.org/2001/XMLSchema" xmlns:xs="http://www.w3.org/2001/XMLSchema" xmlns:p="http://schemas.microsoft.com/office/2006/metadata/properties" xmlns:ns3="269f3ba9-f5b2-4163-b6e7-9ee9e1314a5c" targetNamespace="http://schemas.microsoft.com/office/2006/metadata/properties" ma:root="true" ma:fieldsID="5adc9d9e03b40cf09edd23cf22efaa7d" ns3:_="">
    <xsd:import namespace="269f3ba9-f5b2-4163-b6e7-9ee9e1314a5c"/>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f3ba9-f5b2-4163-b6e7-9ee9e1314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68EB72-7776-4F2E-9BA4-CB5A64FED8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9f3ba9-f5b2-4163-b6e7-9ee9e1314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821733-968F-400A-AD24-D635A7BBC6AE}">
  <ds:schemaRefs>
    <ds:schemaRef ds:uri="http://www.w3.org/XML/1998/namespace"/>
    <ds:schemaRef ds:uri="http://purl.org/dc/terms/"/>
    <ds:schemaRef ds:uri="http://purl.org/dc/elements/1.1/"/>
    <ds:schemaRef ds:uri="269f3ba9-f5b2-4163-b6e7-9ee9e1314a5c"/>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2298783-3F47-4AF4-A4E2-EC45902A07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698</TotalTime>
  <Words>1446</Words>
  <Application>Microsoft Office PowerPoint</Application>
  <PresentationFormat>Bredbild</PresentationFormat>
  <Paragraphs>265</Paragraphs>
  <Slides>27</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27</vt:i4>
      </vt:variant>
    </vt:vector>
  </HeadingPairs>
  <TitlesOfParts>
    <vt:vector size="31" baseType="lpstr">
      <vt:lpstr>Arial</vt:lpstr>
      <vt:lpstr>Verdana</vt:lpstr>
      <vt:lpstr>Wingdings</vt:lpstr>
      <vt:lpstr>Standardformgivning</vt:lpstr>
      <vt:lpstr>PowerPoint-presentation</vt:lpstr>
      <vt:lpstr>Syfte</vt:lpstr>
      <vt:lpstr>Upplägg för diskussionen</vt:lpstr>
      <vt:lpstr>Del 1:  Genomgång några nedslag från rapporten</vt:lpstr>
      <vt:lpstr>Faktorer som kan vara av betydelse (som möjligheter alt. utmaningar) för den framtida kompetensförsörjningen</vt:lpstr>
      <vt:lpstr>Vad vi vet, och vad vi tror om 2040  </vt:lpstr>
      <vt:lpstr>Del 2:  Övning i smågrupper/diskussion i helgrupp</vt:lpstr>
      <vt:lpstr>Teknik och kompetens – tre framtidsbilder</vt:lpstr>
      <vt:lpstr>Framtidsbild 1</vt:lpstr>
      <vt:lpstr>Tre frågor - framtidsbild 1</vt:lpstr>
      <vt:lpstr>Framtidsbild 1 – anteckningar</vt:lpstr>
      <vt:lpstr>Framtidsbild 1 – anteckningar</vt:lpstr>
      <vt:lpstr>Framtidsbild 1 – anteckningar</vt:lpstr>
      <vt:lpstr>Framtidsbild 2</vt:lpstr>
      <vt:lpstr>Tre frågor - framtidsbild 2</vt:lpstr>
      <vt:lpstr>Framtidsbild 2 – anteckningar</vt:lpstr>
      <vt:lpstr>Framtidsbild 2 – anteckningar</vt:lpstr>
      <vt:lpstr>PowerPoint-presentation</vt:lpstr>
      <vt:lpstr>Framtidsbild 3</vt:lpstr>
      <vt:lpstr>Tre frågor - framtidsbild 3</vt:lpstr>
      <vt:lpstr>Framtidsbild 3 – anteckningar</vt:lpstr>
      <vt:lpstr>Framtidsbild 3 – anteckningar</vt:lpstr>
      <vt:lpstr>Framtidsbild 3 – anteckningar</vt:lpstr>
      <vt:lpstr>Del 3:  Sammanfattande diskussion</vt:lpstr>
      <vt:lpstr>Vilka är era viktigaste slutsatser, till exempel…</vt:lpstr>
      <vt:lpstr>Anteckningar om slutsatserna</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KUNSKAPSSTYRNING</dc:title>
  <dc:creator>Ylva Tegner</dc:creator>
  <cp:lastModifiedBy>Ann-Christine Berg</cp:lastModifiedBy>
  <cp:revision>40</cp:revision>
  <cp:lastPrinted>2020-05-08T13:18:21Z</cp:lastPrinted>
  <dcterms:created xsi:type="dcterms:W3CDTF">2020-05-05T16:52:19Z</dcterms:created>
  <dcterms:modified xsi:type="dcterms:W3CDTF">2021-01-12T13:12:46Z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0x010100BE0364020408AD45841B8CE6BA318243</vt:lpwstr>
  </property>
</Properties>
</file>