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9"/>
  </p:notesMasterIdLst>
  <p:sldIdLst>
    <p:sldId id="256" r:id="rId5"/>
    <p:sldId id="292" r:id="rId6"/>
    <p:sldId id="295" r:id="rId7"/>
    <p:sldId id="296" r:id="rId8"/>
    <p:sldId id="297" r:id="rId9"/>
    <p:sldId id="300" r:id="rId10"/>
    <p:sldId id="298" r:id="rId11"/>
    <p:sldId id="315" r:id="rId12"/>
    <p:sldId id="301" r:id="rId13"/>
    <p:sldId id="302" r:id="rId14"/>
    <p:sldId id="307" r:id="rId15"/>
    <p:sldId id="308" r:id="rId16"/>
    <p:sldId id="322" r:id="rId17"/>
    <p:sldId id="311" r:id="rId18"/>
    <p:sldId id="317" r:id="rId19"/>
    <p:sldId id="312" r:id="rId20"/>
    <p:sldId id="299" r:id="rId21"/>
    <p:sldId id="314" r:id="rId22"/>
    <p:sldId id="318" r:id="rId23"/>
    <p:sldId id="303" r:id="rId24"/>
    <p:sldId id="320" r:id="rId25"/>
    <p:sldId id="306" r:id="rId26"/>
    <p:sldId id="321" r:id="rId27"/>
    <p:sldId id="313" r:id="rId28"/>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56"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24"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Ann-Christine Berg" initials="AB [2]" lastIdx="19" clrIdx="2">
    <p:extLst>
      <p:ext uri="{19B8F6BF-5375-455C-9EA6-DF929625EA0E}">
        <p15:presenceInfo xmlns:p15="http://schemas.microsoft.com/office/powerpoint/2012/main" userId="S::ann-christine.berg@sll.se::082aa28a-2a5e-415d-8bdc-29b8bfe1f0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440"/>
    <a:srgbClr val="F38F31"/>
    <a:srgbClr val="837A73"/>
    <a:srgbClr val="0D0D0D"/>
    <a:srgbClr val="E1056D"/>
    <a:srgbClr val="E66400"/>
    <a:srgbClr val="003468"/>
    <a:srgbClr val="F39231"/>
    <a:srgbClr val="FFBD78"/>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7"/>
    <p:restoredTop sz="80473" autoAdjust="0"/>
  </p:normalViewPr>
  <p:slideViewPr>
    <p:cSldViewPr snapToGrid="0">
      <p:cViewPr varScale="1">
        <p:scale>
          <a:sx n="35" d="100"/>
          <a:sy n="35" d="100"/>
        </p:scale>
        <p:origin x="36" y="444"/>
      </p:cViewPr>
      <p:guideLst>
        <p:guide orient="horz" pos="1956"/>
        <p:guide pos="234"/>
        <p:guide orient="horz" pos="981"/>
        <p:guide orient="horz" pos="2523"/>
        <p:guide orient="horz" pos="1570"/>
        <p:guide pos="5065"/>
        <p:guide orient="horz" pos="1979"/>
        <p:guide orient="horz" pos="21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INSTRUKTIONER TILL DISKUSSIONSLEDARE</a:t>
            </a:r>
          </a:p>
          <a:p>
            <a:endParaRPr lang="sv-SE" dirty="0"/>
          </a:p>
          <a:p>
            <a:r>
              <a:rPr lang="sv-SE" i="1" dirty="0"/>
              <a:t>Primär digital metod</a:t>
            </a:r>
            <a:r>
              <a:rPr lang="sv-SE" dirty="0"/>
              <a:t>: Teamsmöte + delning av dokument i SharePoint där alla deltagare kan skriva (totalt cirka 60-90 min med smågrupper-helgrupp)</a:t>
            </a:r>
          </a:p>
          <a:p>
            <a:endParaRPr lang="sv-SE" dirty="0"/>
          </a:p>
          <a:p>
            <a:r>
              <a:rPr lang="sv-SE" u="sng" dirty="0"/>
              <a:t>Förberedelser:</a:t>
            </a:r>
          </a:p>
          <a:p>
            <a:pPr marL="228600" indent="-228600">
              <a:buAutoNum type="arabicPeriod"/>
            </a:pPr>
            <a:r>
              <a:rPr lang="sv-SE" b="1" dirty="0"/>
              <a:t>A. Dela in helgruppen </a:t>
            </a:r>
            <a:r>
              <a:rPr lang="sv-SE" dirty="0"/>
              <a:t>i tre smågrupper - en för varje trendande styrmodell. Alternativet är att ni genomför alla diskussioner i helgrupp, vilket beräknas ta lite längre tid.</a:t>
            </a:r>
            <a:br>
              <a:rPr lang="sv-SE" dirty="0"/>
            </a:br>
            <a:r>
              <a:rPr lang="sv-SE" b="1" dirty="0"/>
              <a:t>B. Utse gärna</a:t>
            </a:r>
            <a:r>
              <a:rPr lang="sv-SE" dirty="0"/>
              <a:t> en person i varje grupp som för anteckningar. </a:t>
            </a:r>
            <a:endParaRPr lang="sv-SE" b="1" dirty="0"/>
          </a:p>
          <a:p>
            <a:pPr marL="228600" indent="-228600">
              <a:buAutoNum type="arabicPeriod"/>
            </a:pPr>
            <a:r>
              <a:rPr lang="sv-SE" b="1" dirty="0"/>
              <a:t>A.  Lägg presentationen på SharePoint </a:t>
            </a:r>
            <a:r>
              <a:rPr lang="sv-SE" dirty="0"/>
              <a:t>(intern delning som finns i Microsoft Office 365- paketet). Det gör du genom att trycka på DELA-knappen längts upp till höger när du har presentationen öppen i PowerPoint. </a:t>
            </a:r>
          </a:p>
          <a:p>
            <a:r>
              <a:rPr lang="sv-SE" dirty="0"/>
              <a:t>    </a:t>
            </a:r>
            <a:r>
              <a:rPr lang="sv-SE" b="1" dirty="0"/>
              <a:t> B. Dela sedan presentationen med diskussionsgruppen </a:t>
            </a:r>
            <a:r>
              <a:rPr lang="sv-SE" dirty="0"/>
              <a:t>förslagsvis använder du ”kopiera länk” som är nästa steg under DELA-knappen. Länken kan du sedan lägga in i Teamsinbjudan till diskussionsövningen. </a:t>
            </a:r>
          </a:p>
          <a:p>
            <a:r>
              <a:rPr lang="sv-SE" dirty="0"/>
              <a:t>3. </a:t>
            </a:r>
            <a:r>
              <a:rPr lang="sv-SE" b="1" dirty="0"/>
              <a:t>Skicka ut inbjudan till diskussionsmöte </a:t>
            </a:r>
            <a:r>
              <a:rPr lang="sv-SE" dirty="0"/>
              <a:t>via Teams, förslagsvis med gruppindelning (och antecknare), länken till det delade dokumentet och upplägget för övningen (slide 3).</a:t>
            </a:r>
          </a:p>
          <a:p>
            <a:endParaRPr lang="sv-SE" dirty="0"/>
          </a:p>
          <a:p>
            <a:r>
              <a:rPr lang="sv-SE" i="0" u="sng" dirty="0"/>
              <a:t>Under mötet/övningen:</a:t>
            </a:r>
          </a:p>
          <a:p>
            <a:pPr marL="228600" indent="-228600">
              <a:buAutoNum type="arabicPeriod"/>
            </a:pPr>
            <a:r>
              <a:rPr lang="sv-SE" dirty="0"/>
              <a:t>Del1: Som diskussionsledare </a:t>
            </a:r>
            <a:r>
              <a:rPr lang="sv-SE" b="1" dirty="0"/>
              <a:t>delar du skärm </a:t>
            </a:r>
            <a:r>
              <a:rPr lang="sv-SE" dirty="0"/>
              <a:t>och inledningsvis drar du slides 1-3, och sedan slides 4-6 (cirka 10 min)</a:t>
            </a:r>
          </a:p>
          <a:p>
            <a:pPr marL="228600" indent="-228600">
              <a:buAutoNum type="arabicPeriod"/>
            </a:pPr>
            <a:r>
              <a:rPr lang="sv-SE" dirty="0"/>
              <a:t>Del 2: </a:t>
            </a:r>
          </a:p>
          <a:p>
            <a:pPr marL="685800" lvl="1" indent="-228600">
              <a:buFont typeface="+mj-lt"/>
              <a:buAutoNum type="alphaUcPeriod"/>
            </a:pPr>
            <a:r>
              <a:rPr lang="sv-SE" dirty="0"/>
              <a:t>Därefter är det grupparbete och ni har </a:t>
            </a:r>
            <a:r>
              <a:rPr lang="sv-SE" b="1" dirty="0"/>
              <a:t>möjlighet att logga ut 15 min </a:t>
            </a:r>
            <a:r>
              <a:rPr lang="sv-SE" dirty="0"/>
              <a:t>då respektive grupp går in det gemensamma dokumentet via länken och skriver sina anteckningar på anvisad sida. </a:t>
            </a:r>
            <a:r>
              <a:rPr lang="sv-SE" b="1" dirty="0"/>
              <a:t>Återgå till helgrupp </a:t>
            </a:r>
            <a:r>
              <a:rPr lang="sv-SE" dirty="0"/>
              <a:t>(och skärmdelning via Teams). Behöver gruppen mer anteckningsutrymme så kan man själv lägga till en ytterligare slide. Låt varje grupp dra sin styrmodell för helgruppen. Ställ frågor och diskutera. (cirka 5 min/grupp)</a:t>
            </a:r>
          </a:p>
          <a:p>
            <a:pPr marL="685800" marR="0" lvl="1" indent="-228600" algn="l" defTabSz="914400" rtl="0" eaLnBrk="1" fontAlgn="base" latinLnBrk="0" hangingPunct="1">
              <a:lnSpc>
                <a:spcPct val="100000"/>
              </a:lnSpc>
              <a:spcBef>
                <a:spcPct val="30000"/>
              </a:spcBef>
              <a:spcAft>
                <a:spcPct val="0"/>
              </a:spcAft>
              <a:buClrTx/>
              <a:buSzTx/>
              <a:buFont typeface="+mj-lt"/>
              <a:buAutoNum type="alphaUcPeriod"/>
              <a:tabLst/>
              <a:defRPr/>
            </a:pPr>
            <a:r>
              <a:rPr lang="sv-SE" b="1" dirty="0"/>
              <a:t>I helgrupp diskutera och anteckna </a:t>
            </a:r>
            <a:r>
              <a:rPr lang="sv-SE" dirty="0"/>
              <a:t>direkt i presentation om</a:t>
            </a:r>
            <a:r>
              <a:rPr lang="sv-SE" sz="1200" dirty="0"/>
              <a:t> det aspekter/delar från respektive trendande modell som är bra för Regionen att anamma i en framtida styrmodellsmix?</a:t>
            </a:r>
          </a:p>
          <a:p>
            <a:pPr marL="685800" lvl="1" indent="-228600">
              <a:buFont typeface="+mj-lt"/>
              <a:buAutoNum type="alphaUcPeriod"/>
            </a:pPr>
            <a:r>
              <a:rPr lang="sv-SE" dirty="0"/>
              <a:t>(5-10 min)</a:t>
            </a:r>
          </a:p>
          <a:p>
            <a:pPr marL="228600" indent="-228600">
              <a:buAutoNum type="arabicPeriod"/>
            </a:pPr>
            <a:endParaRPr lang="sv-SE" dirty="0"/>
          </a:p>
          <a:p>
            <a:pPr marL="228600" indent="-228600">
              <a:buAutoNum type="arabicPeriod"/>
            </a:pPr>
            <a:r>
              <a:rPr lang="sv-SE" dirty="0"/>
              <a:t>Del 3: I helgrupp gör ni reflektionerna kring befintlig beställar-utförar-modell. </a:t>
            </a:r>
            <a:r>
              <a:rPr lang="sv-SE" b="1" dirty="0"/>
              <a:t>Förslagsvis antecknar du som diskussionsledare direkt i presentationen. </a:t>
            </a:r>
          </a:p>
          <a:p>
            <a:pPr marL="685800" marR="0" lvl="1" indent="-228600" algn="l" defTabSz="914400" rtl="0" eaLnBrk="1" fontAlgn="base" latinLnBrk="0" hangingPunct="1">
              <a:lnSpc>
                <a:spcPct val="100000"/>
              </a:lnSpc>
              <a:spcBef>
                <a:spcPct val="30000"/>
              </a:spcBef>
              <a:spcAft>
                <a:spcPct val="0"/>
              </a:spcAft>
              <a:buClrTx/>
              <a:buSzTx/>
              <a:buFont typeface="+mj-lt"/>
              <a:buAutoNum type="alphaUcPeriod"/>
              <a:tabLst/>
              <a:defRPr/>
            </a:pPr>
            <a:r>
              <a:rPr lang="sv-SE" b="0" dirty="0"/>
              <a:t>Övning A (5-10 min). </a:t>
            </a:r>
            <a:r>
              <a:rPr lang="sv-SE" sz="1200" b="0" dirty="0"/>
              <a:t>Hur</a:t>
            </a:r>
            <a:r>
              <a:rPr lang="sv-SE" sz="1200" dirty="0"/>
              <a:t> kan vi behöva tänka på för att kunna få balans mellan reglering, konkurrens, tillit och tydligt ansvarsutkrävande? </a:t>
            </a:r>
          </a:p>
          <a:p>
            <a:pPr marL="685800" lvl="1" indent="-228600">
              <a:buFont typeface="+mj-lt"/>
              <a:buAutoNum type="alphaUcPeriod"/>
            </a:pPr>
            <a:r>
              <a:rPr lang="sv-SE" b="0" dirty="0"/>
              <a:t>Övning B (10-15 min). </a:t>
            </a:r>
            <a:r>
              <a:rPr lang="sv-SE" sz="1200" dirty="0"/>
              <a:t>Finns det utvecklingspotential i dagens beställar-utförar-modell? I så fall vad kan vi behöva sluta, börja eller fortsätta med?</a:t>
            </a:r>
          </a:p>
          <a:p>
            <a:pPr marL="685800" lvl="1" indent="-228600">
              <a:buFont typeface="+mj-lt"/>
              <a:buAutoNum type="alphaUcPeriod"/>
            </a:pPr>
            <a:endParaRPr lang="sv-SE" dirty="0"/>
          </a:p>
          <a:p>
            <a:pPr marL="228600" indent="-228600">
              <a:buAutoNum type="arabicPeriod"/>
            </a:pPr>
            <a:r>
              <a:rPr lang="sv-SE" dirty="0"/>
              <a:t>Därefter bestämmer ni vad </a:t>
            </a:r>
            <a:r>
              <a:rPr lang="sv-SE" b="1" dirty="0"/>
              <a:t>ni vill göra med resultatet/presentationen (anteckningarna). </a:t>
            </a:r>
            <a:r>
              <a:rPr lang="sv-SE" dirty="0"/>
              <a:t>Ska ingen kunna komma åt den efteråt via länk så ta bort den från SharePoint och spara den på annat ställe. </a:t>
            </a:r>
          </a:p>
          <a:p>
            <a:pPr marL="228600" indent="-228600">
              <a:buAutoNum type="arabicPeriod"/>
            </a:pPr>
            <a:endParaRPr lang="sv-SE" dirty="0"/>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i="1" dirty="0"/>
              <a:t>Alternativ fysisk metod</a:t>
            </a:r>
            <a:r>
              <a:rPr lang="sv-SE" dirty="0"/>
              <a:t>: Visa presentationen på skärmen och be varje smågrupp om att arbeta med sin framtidsbild på respektive anteckningssida (presentationen kan ha skickats ut inför mötet/eller under mötet) för sin framtidsbild som sammanfogas till den stora presentationen efter ifyllande i gruppen.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dirty="0"/>
          </a:p>
        </p:txBody>
      </p:sp>
    </p:spTree>
    <p:extLst>
      <p:ext uri="{BB962C8B-B14F-4D97-AF65-F5344CB8AC3E}">
        <p14:creationId xmlns:p14="http://schemas.microsoft.com/office/powerpoint/2010/main" val="75631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Georgia" panose="02040502050405020303" pitchFamily="18" charset="0"/>
              </a:rPr>
              <a:t>.</a:t>
            </a: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22</a:t>
            </a:fld>
            <a:endParaRPr lang="sv-SE" dirty="0"/>
          </a:p>
        </p:txBody>
      </p:sp>
    </p:spTree>
    <p:extLst>
      <p:ext uri="{BB962C8B-B14F-4D97-AF65-F5344CB8AC3E}">
        <p14:creationId xmlns:p14="http://schemas.microsoft.com/office/powerpoint/2010/main" val="369321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Georgia" panose="02040502050405020303" pitchFamily="18" charset="0"/>
              </a:rPr>
              <a:t>.</a:t>
            </a: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23</a:t>
            </a:fld>
            <a:endParaRPr lang="sv-SE" dirty="0"/>
          </a:p>
        </p:txBody>
      </p:sp>
    </p:spTree>
    <p:extLst>
      <p:ext uri="{BB962C8B-B14F-4D97-AF65-F5344CB8AC3E}">
        <p14:creationId xmlns:p14="http://schemas.microsoft.com/office/powerpoint/2010/main" val="426857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a:t>
            </a:fld>
            <a:endParaRPr lang="sv-SE" dirty="0"/>
          </a:p>
        </p:txBody>
      </p:sp>
    </p:spTree>
    <p:extLst>
      <p:ext uri="{BB962C8B-B14F-4D97-AF65-F5344CB8AC3E}">
        <p14:creationId xmlns:p14="http://schemas.microsoft.com/office/powerpoint/2010/main" val="228208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3</a:t>
            </a:fld>
            <a:endParaRPr lang="sv-SE" dirty="0"/>
          </a:p>
        </p:txBody>
      </p:sp>
    </p:spTree>
    <p:extLst>
      <p:ext uri="{BB962C8B-B14F-4D97-AF65-F5344CB8AC3E}">
        <p14:creationId xmlns:p14="http://schemas.microsoft.com/office/powerpoint/2010/main" val="279935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dirty="0"/>
              <a:t>Del 1</a:t>
            </a:r>
            <a:r>
              <a:rPr lang="sv-SE" sz="1200" dirty="0"/>
              <a:t>: Genomgång i helgrupp om </a:t>
            </a:r>
            <a:r>
              <a:rPr lang="sv-SE" sz="1200" i="1" dirty="0"/>
              <a:t>styrningens roll och andra perspektivområden som kan påverka styrningen (cirka 10 min)</a:t>
            </a:r>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4</a:t>
            </a:fld>
            <a:endParaRPr lang="sv-SE" dirty="0"/>
          </a:p>
        </p:txBody>
      </p:sp>
    </p:spTree>
    <p:extLst>
      <p:ext uri="{BB962C8B-B14F-4D97-AF65-F5344CB8AC3E}">
        <p14:creationId xmlns:p14="http://schemas.microsoft.com/office/powerpoint/2010/main" val="154904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enkel pedagogisk förklaring av styrningens roll. Styrningen ska leda mot en målbild och mål i rangordning. Dessa mål behöver följas upp och mätas. Styrningen omfattar olika insatser för att målen ska uppfyllas.</a:t>
            </a:r>
          </a:p>
        </p:txBody>
      </p:sp>
      <p:sp>
        <p:nvSpPr>
          <p:cNvPr id="4" name="Platshållare för bildnummer 3"/>
          <p:cNvSpPr>
            <a:spLocks noGrp="1"/>
          </p:cNvSpPr>
          <p:nvPr>
            <p:ph type="sldNum" sz="quarter" idx="5"/>
          </p:nvPr>
        </p:nvSpPr>
        <p:spPr/>
        <p:txBody>
          <a:bodyPr/>
          <a:lstStyle/>
          <a:p>
            <a:fld id="{39F56C83-3508-4DF3-A02B-BBBCC8BE3867}" type="slidenum">
              <a:rPr lang="sv-SE" smtClean="0"/>
              <a:pPr/>
              <a:t>5</a:t>
            </a:fld>
            <a:endParaRPr lang="sv-SE" dirty="0"/>
          </a:p>
        </p:txBody>
      </p:sp>
    </p:spTree>
    <p:extLst>
      <p:ext uri="{BB962C8B-B14F-4D97-AF65-F5344CB8AC3E}">
        <p14:creationId xmlns:p14="http://schemas.microsoft.com/office/powerpoint/2010/main" val="117513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Slutsatser från övriga delrapporter – att fungera som inspiration till diskussionerna</a:t>
            </a:r>
          </a:p>
        </p:txBody>
      </p:sp>
      <p:sp>
        <p:nvSpPr>
          <p:cNvPr id="4" name="Platshållare för bildnummer 3"/>
          <p:cNvSpPr>
            <a:spLocks noGrp="1"/>
          </p:cNvSpPr>
          <p:nvPr>
            <p:ph type="sldNum" sz="quarter" idx="5"/>
          </p:nvPr>
        </p:nvSpPr>
        <p:spPr/>
        <p:txBody>
          <a:bodyPr/>
          <a:lstStyle/>
          <a:p>
            <a:fld id="{39F56C83-3508-4DF3-A02B-BBBCC8BE3867}" type="slidenum">
              <a:rPr lang="sv-SE" smtClean="0"/>
              <a:pPr/>
              <a:t>6</a:t>
            </a:fld>
            <a:endParaRPr lang="sv-SE" dirty="0"/>
          </a:p>
        </p:txBody>
      </p:sp>
    </p:spTree>
    <p:extLst>
      <p:ext uri="{BB962C8B-B14F-4D97-AF65-F5344CB8AC3E}">
        <p14:creationId xmlns:p14="http://schemas.microsoft.com/office/powerpoint/2010/main" val="399826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buFont typeface="Arial" panose="020B0604020202020204" pitchFamily="34" charset="0"/>
              <a:buChar char="•"/>
            </a:pPr>
            <a:r>
              <a:rPr lang="sv-SE" sz="1600" b="1" dirty="0"/>
              <a:t>Del 2</a:t>
            </a:r>
            <a:r>
              <a:rPr lang="sv-SE" sz="1600" dirty="0"/>
              <a:t>: Diskussion/reflektion i smågrupper/helgrupp kring tre trendande styrmodeller. Anteckna direkt i presentationen. </a:t>
            </a:r>
            <a:r>
              <a:rPr lang="sv-SE" sz="1600" i="1" dirty="0"/>
              <a:t>(cirka 30-45 min)</a:t>
            </a:r>
            <a:endParaRPr lang="sv-SE" sz="1600" dirty="0"/>
          </a:p>
          <a:p>
            <a:pPr marL="1276350" lvl="2" indent="-342900">
              <a:buFont typeface="+mj-lt"/>
              <a:buAutoNum type="alphaLcParenR"/>
            </a:pPr>
            <a:r>
              <a:rPr lang="sv-SE" sz="1600" dirty="0"/>
              <a:t>Fördelar och utmaningar med </a:t>
            </a:r>
            <a:r>
              <a:rPr lang="sv-SE" sz="1600" i="1" dirty="0"/>
              <a:t>centraliserad, tillitsbaserad respektive värdeskapande styrning</a:t>
            </a:r>
            <a:r>
              <a:rPr lang="sv-SE" sz="1600" dirty="0"/>
              <a:t>.</a:t>
            </a:r>
          </a:p>
          <a:p>
            <a:pPr marL="1276350" lvl="2" indent="-342900">
              <a:buFont typeface="+mj-lt"/>
              <a:buAutoNum type="alphaLcParenR"/>
            </a:pPr>
            <a:r>
              <a:rPr lang="sv-SE" sz="1600" dirty="0"/>
              <a:t>Finns det aspekter/delar från respektive modell som kan vara bra för Region Stockholm att anamma i en framtida styrmodellsmix?</a:t>
            </a:r>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7</a:t>
            </a:fld>
            <a:endParaRPr lang="sv-SE" dirty="0"/>
          </a:p>
        </p:txBody>
      </p:sp>
    </p:spTree>
    <p:extLst>
      <p:ext uri="{BB962C8B-B14F-4D97-AF65-F5344CB8AC3E}">
        <p14:creationId xmlns:p14="http://schemas.microsoft.com/office/powerpoint/2010/main" val="53122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buFont typeface="Arial" panose="020B0604020202020204" pitchFamily="34" charset="0"/>
              <a:buChar char="•"/>
            </a:pPr>
            <a:r>
              <a:rPr lang="sv-SE" sz="1600" b="1" dirty="0"/>
              <a:t>Del 3: </a:t>
            </a:r>
            <a:r>
              <a:rPr lang="sv-SE" sz="1600" dirty="0"/>
              <a:t>Diskussion/reflektion i smågrupper/helgrupp kring befintlig beställar-utförar-modell. Anteckna direkt i presentationen. </a:t>
            </a:r>
            <a:r>
              <a:rPr lang="sv-SE" sz="1600" i="1" dirty="0"/>
              <a:t>(cirka 15-25 min)</a:t>
            </a:r>
            <a:endParaRPr lang="sv-SE" sz="1600" dirty="0"/>
          </a:p>
          <a:p>
            <a:pPr marL="1276350" lvl="2" indent="-342900">
              <a:buFont typeface="+mj-lt"/>
              <a:buAutoNum type="alphaLcParenR"/>
            </a:pPr>
            <a:r>
              <a:rPr lang="sv-SE" sz="1600" dirty="0"/>
              <a:t>Hur kan vi behöva tänka för att kunna få balans mellan reglering, konkurrens, tillit och tydligt ansvarsutkrävande? </a:t>
            </a:r>
          </a:p>
          <a:p>
            <a:pPr marL="1276350" lvl="2" indent="-342900">
              <a:buFont typeface="+mj-lt"/>
              <a:buAutoNum type="alphaLcParenR"/>
            </a:pPr>
            <a:r>
              <a:rPr lang="sv-SE" sz="1600" dirty="0"/>
              <a:t>Finns det utvecklingspotential i dagens beställar-utförar-modell? I så fall vad kan vi behöva sluta, börja eller fortsätta göra?</a:t>
            </a:r>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17</a:t>
            </a:fld>
            <a:endParaRPr lang="sv-SE" dirty="0"/>
          </a:p>
        </p:txBody>
      </p:sp>
    </p:spTree>
    <p:extLst>
      <p:ext uri="{BB962C8B-B14F-4D97-AF65-F5344CB8AC3E}">
        <p14:creationId xmlns:p14="http://schemas.microsoft.com/office/powerpoint/2010/main" val="412545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b="1" dirty="0">
                <a:latin typeface="Georgia" panose="02040502050405020303" pitchFamily="18" charset="0"/>
              </a:rPr>
              <a:t>Nycklar till framgång blir nytänkande och samverkan. </a:t>
            </a:r>
            <a:endParaRPr lang="sv-SE" dirty="0">
              <a:effectLst/>
              <a:latin typeface="Georgia" panose="02040502050405020303" pitchFamily="18" charset="0"/>
            </a:endParaRPr>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20</a:t>
            </a:fld>
            <a:endParaRPr lang="sv-SE" dirty="0"/>
          </a:p>
        </p:txBody>
      </p:sp>
    </p:spTree>
    <p:extLst>
      <p:ext uri="{BB962C8B-B14F-4D97-AF65-F5344CB8AC3E}">
        <p14:creationId xmlns:p14="http://schemas.microsoft.com/office/powerpoint/2010/main" val="324834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pic>
        <p:nvPicPr>
          <p:cNvPr id="10" name="Bildobjekt 9">
            <a:extLst>
              <a:ext uri="{FF2B5EF4-FFF2-40B4-BE49-F238E27FC236}">
                <a16:creationId xmlns:a16="http://schemas.microsoft.com/office/drawing/2014/main" id="{AF456045-0F7B-0641-AF63-46EF725BE1AD}"/>
              </a:ext>
            </a:extLst>
          </p:cNvPr>
          <p:cNvPicPr>
            <a:picLocks noChangeAspect="1"/>
          </p:cNvPicPr>
          <p:nvPr/>
        </p:nvPicPr>
        <p:blipFill rotWithShape="1">
          <a:blip r:embed="rId5">
            <a:extLst>
              <a:ext uri="{28A0092B-C50C-407E-A947-70E740481C1C}">
                <a14:useLocalDpi xmlns:a14="http://schemas.microsoft.com/office/drawing/2010/main" val="0"/>
              </a:ext>
            </a:extLst>
          </a:blip>
          <a:srcRect t="5928" b="20320"/>
          <a:stretch/>
        </p:blipFill>
        <p:spPr>
          <a:xfrm>
            <a:off x="-1" y="933023"/>
            <a:ext cx="12532543" cy="5921802"/>
          </a:xfrm>
          <a:prstGeom prst="rect">
            <a:avLst/>
          </a:prstGeom>
        </p:spPr>
      </p:pic>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0" y="4561089"/>
            <a:ext cx="12192000" cy="2293736"/>
          </a:xfrm>
          <a:prstGeom prst="rect">
            <a:avLst/>
          </a:prstGeom>
          <a:solidFill>
            <a:srgbClr val="0D0D0D">
              <a:alpha val="38431"/>
            </a:srgbClr>
          </a:solidFill>
          <a:ln>
            <a:noFill/>
          </a:ln>
        </p:spPr>
        <p:txBody>
          <a:bodyPr vert="horz" wrap="square" lIns="0" tIns="28800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spcBef>
                <a:spcPts val="600"/>
              </a:spcBef>
            </a:pPr>
            <a:r>
              <a:rPr lang="sv-SE" sz="3200" b="1" kern="0" dirty="0">
                <a:solidFill>
                  <a:schemeClr val="bg1"/>
                </a:solidFill>
              </a:rPr>
              <a:t>DISKUSSIONSSTÖD</a:t>
            </a:r>
            <a:br>
              <a:rPr lang="sv-SE" sz="1800" kern="0" spc="300" dirty="0">
                <a:solidFill>
                  <a:schemeClr val="bg1"/>
                </a:solidFill>
                <a:latin typeface="+mn-lt"/>
              </a:rPr>
            </a:br>
            <a:endParaRPr lang="sv-SE" sz="1800" kern="0" spc="300" dirty="0">
              <a:solidFill>
                <a:schemeClr val="bg1"/>
              </a:solidFill>
              <a:latin typeface="+mn-lt"/>
            </a:endParaRPr>
          </a:p>
          <a:p>
            <a:pPr>
              <a:lnSpc>
                <a:spcPct val="90000"/>
              </a:lnSpc>
            </a:pPr>
            <a:r>
              <a:rPr lang="sv-SE" sz="1800" b="1" kern="0" dirty="0">
                <a:solidFill>
                  <a:schemeClr val="bg1"/>
                </a:solidFill>
              </a:rPr>
              <a:t>PERSPEKTIVRAPPORT</a:t>
            </a:r>
          </a:p>
          <a:p>
            <a:pPr>
              <a:lnSpc>
                <a:spcPct val="90000"/>
              </a:lnSpc>
            </a:pPr>
            <a:r>
              <a:rPr lang="sv-SE" sz="2800" b="1" kern="0" dirty="0">
                <a:solidFill>
                  <a:schemeClr val="bg1"/>
                </a:solidFill>
              </a:rPr>
              <a:t>Styrning av hälso- och sjukvården </a:t>
            </a:r>
          </a:p>
        </p:txBody>
      </p:sp>
      <p:pic>
        <p:nvPicPr>
          <p:cNvPr id="4" name="Bildobjekt 3">
            <a:extLst>
              <a:ext uri="{FF2B5EF4-FFF2-40B4-BE49-F238E27FC236}">
                <a16:creationId xmlns:a16="http://schemas.microsoft.com/office/drawing/2014/main" id="{0C21004C-B875-CE43-BAF4-0FF19F8241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9443" y="1169406"/>
            <a:ext cx="1803400" cy="1803400"/>
          </a:xfrm>
          <a:prstGeom prst="rect">
            <a:avLst/>
          </a:prstGeom>
        </p:spPr>
      </p:pic>
    </p:spTree>
    <p:extLst>
      <p:ext uri="{BB962C8B-B14F-4D97-AF65-F5344CB8AC3E}">
        <p14:creationId xmlns:p14="http://schemas.microsoft.com/office/powerpoint/2010/main" val="263858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30B3C-0D26-A24C-897F-1487CAC2FFE6}"/>
              </a:ext>
            </a:extLst>
          </p:cNvPr>
          <p:cNvSpPr>
            <a:spLocks noGrp="1"/>
          </p:cNvSpPr>
          <p:nvPr>
            <p:ph type="title"/>
          </p:nvPr>
        </p:nvSpPr>
        <p:spPr>
          <a:xfrm>
            <a:off x="958851" y="1456594"/>
            <a:ext cx="4952491" cy="836613"/>
          </a:xfrm>
        </p:spPr>
        <p:txBody>
          <a:bodyPr/>
          <a:lstStyle/>
          <a:p>
            <a:r>
              <a:rPr lang="sv-SE" dirty="0"/>
              <a:t>Fördelar </a:t>
            </a:r>
          </a:p>
        </p:txBody>
      </p:sp>
      <p:sp>
        <p:nvSpPr>
          <p:cNvPr id="3" name="Platshållare för innehåll 2">
            <a:extLst>
              <a:ext uri="{FF2B5EF4-FFF2-40B4-BE49-F238E27FC236}">
                <a16:creationId xmlns:a16="http://schemas.microsoft.com/office/drawing/2014/main" id="{57123135-BF6C-284E-98DB-A7E73E569DA9}"/>
              </a:ext>
            </a:extLst>
          </p:cNvPr>
          <p:cNvSpPr>
            <a:spLocks noGrp="1"/>
          </p:cNvSpPr>
          <p:nvPr>
            <p:ph idx="1"/>
          </p:nvPr>
        </p:nvSpPr>
        <p:spPr>
          <a:solidFill>
            <a:srgbClr val="B13440"/>
          </a:solidFill>
          <a:ln>
            <a:noFill/>
          </a:ln>
        </p:spPr>
        <p:txBody>
          <a:bodyPr vert="horz" wrap="square" lIns="0" tIns="0" rIns="0" bIns="0" numCol="1" anchor="t" anchorCtr="0" compatLnSpc="1">
            <a:prstTxWarp prst="textNoShape">
              <a:avLst/>
            </a:prstTxWarp>
          </a:bodyPr>
          <a:lstStyle/>
          <a:p>
            <a:endParaRPr lang="sv-SE" sz="1600" dirty="0"/>
          </a:p>
        </p:txBody>
      </p:sp>
      <p:sp>
        <p:nvSpPr>
          <p:cNvPr id="5" name="Platshållare för sidfot 4">
            <a:extLst>
              <a:ext uri="{FF2B5EF4-FFF2-40B4-BE49-F238E27FC236}">
                <a16:creationId xmlns:a16="http://schemas.microsoft.com/office/drawing/2014/main" id="{E83D4A5F-25CE-0643-85C9-98D09A8747F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4BD7F30B-5835-FD4E-9383-BB61E8FD4408}"/>
              </a:ext>
            </a:extLst>
          </p:cNvPr>
          <p:cNvSpPr>
            <a:spLocks noGrp="1"/>
          </p:cNvSpPr>
          <p:nvPr>
            <p:ph type="sldNum" sz="quarter" idx="12"/>
          </p:nvPr>
        </p:nvSpPr>
        <p:spPr/>
        <p:txBody>
          <a:bodyPr/>
          <a:lstStyle/>
          <a:p>
            <a:fld id="{DDBEBB44-B4B5-45AD-87A9-3B8A569A17F0}" type="slidenum">
              <a:rPr lang="sv-SE" smtClean="0"/>
              <a:pPr/>
              <a:t>10</a:t>
            </a:fld>
            <a:endParaRPr lang="sv-SE" dirty="0"/>
          </a:p>
        </p:txBody>
      </p:sp>
      <p:sp>
        <p:nvSpPr>
          <p:cNvPr id="7" name="Platshållare för innehåll 6">
            <a:extLst>
              <a:ext uri="{FF2B5EF4-FFF2-40B4-BE49-F238E27FC236}">
                <a16:creationId xmlns:a16="http://schemas.microsoft.com/office/drawing/2014/main" id="{F5A7A8CE-FC15-7646-A6AB-852F7C5254A8}"/>
              </a:ext>
            </a:extLst>
          </p:cNvPr>
          <p:cNvSpPr>
            <a:spLocks noGrp="1"/>
          </p:cNvSpPr>
          <p:nvPr>
            <p:ph idx="13"/>
          </p:nvPr>
        </p:nvSpPr>
        <p:spPr>
          <a:solidFill>
            <a:srgbClr val="B13440"/>
          </a:solidFill>
          <a:ln>
            <a:noFill/>
          </a:ln>
        </p:spPr>
        <p:txBody>
          <a:bodyPr/>
          <a:lstStyle/>
          <a:p>
            <a:endParaRPr lang="sv-SE" sz="1600" dirty="0"/>
          </a:p>
        </p:txBody>
      </p:sp>
      <p:sp>
        <p:nvSpPr>
          <p:cNvPr id="8" name="Rubrik 1">
            <a:extLst>
              <a:ext uri="{FF2B5EF4-FFF2-40B4-BE49-F238E27FC236}">
                <a16:creationId xmlns:a16="http://schemas.microsoft.com/office/drawing/2014/main" id="{5FB6D180-7E4E-E74D-98CF-E3EB3E8C923B}"/>
              </a:ext>
            </a:extLst>
          </p:cNvPr>
          <p:cNvSpPr txBox="1">
            <a:spLocks/>
          </p:cNvSpPr>
          <p:nvPr/>
        </p:nvSpPr>
        <p:spPr bwMode="auto">
          <a:xfrm>
            <a:off x="6275833" y="1456593"/>
            <a:ext cx="4952491"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r"/>
            <a:r>
              <a:rPr lang="sv-SE" kern="0" dirty="0"/>
              <a:t>Utmaningar</a:t>
            </a:r>
          </a:p>
        </p:txBody>
      </p:sp>
      <p:sp>
        <p:nvSpPr>
          <p:cNvPr id="9" name="Rubrik 1">
            <a:extLst>
              <a:ext uri="{FF2B5EF4-FFF2-40B4-BE49-F238E27FC236}">
                <a16:creationId xmlns:a16="http://schemas.microsoft.com/office/drawing/2014/main" id="{5CA9D172-C650-834C-8985-0FC9EDDAA4C2}"/>
              </a:ext>
            </a:extLst>
          </p:cNvPr>
          <p:cNvSpPr txBox="1">
            <a:spLocks/>
          </p:cNvSpPr>
          <p:nvPr/>
        </p:nvSpPr>
        <p:spPr bwMode="auto">
          <a:xfrm>
            <a:off x="5197918" y="1573957"/>
            <a:ext cx="2504635"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Anteckna här:</a:t>
            </a:r>
          </a:p>
        </p:txBody>
      </p:sp>
    </p:spTree>
    <p:extLst>
      <p:ext uri="{BB962C8B-B14F-4D97-AF65-F5344CB8AC3E}">
        <p14:creationId xmlns:p14="http://schemas.microsoft.com/office/powerpoint/2010/main" val="394845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80EA22-CB6B-C14D-87ED-3EE363342FFC}"/>
              </a:ext>
            </a:extLst>
          </p:cNvPr>
          <p:cNvSpPr>
            <a:spLocks noGrp="1"/>
          </p:cNvSpPr>
          <p:nvPr>
            <p:ph type="title"/>
          </p:nvPr>
        </p:nvSpPr>
        <p:spPr/>
        <p:txBody>
          <a:bodyPr/>
          <a:lstStyle/>
          <a:p>
            <a:r>
              <a:rPr lang="sv-SE" dirty="0"/>
              <a:t>Tillitsbaserad styrning </a:t>
            </a:r>
            <a:r>
              <a:rPr lang="sv-SE" sz="2000" dirty="0"/>
              <a:t>(läs igenom)</a:t>
            </a:r>
            <a:endParaRPr lang="sv-SE" dirty="0"/>
          </a:p>
        </p:txBody>
      </p:sp>
      <p:sp>
        <p:nvSpPr>
          <p:cNvPr id="3" name="Platshållare för innehåll 2">
            <a:extLst>
              <a:ext uri="{FF2B5EF4-FFF2-40B4-BE49-F238E27FC236}">
                <a16:creationId xmlns:a16="http://schemas.microsoft.com/office/drawing/2014/main" id="{09966340-6BB3-A145-AA1D-FF46FD2E39A4}"/>
              </a:ext>
            </a:extLst>
          </p:cNvPr>
          <p:cNvSpPr>
            <a:spLocks noGrp="1"/>
          </p:cNvSpPr>
          <p:nvPr>
            <p:ph idx="1"/>
          </p:nvPr>
        </p:nvSpPr>
        <p:spPr>
          <a:xfrm>
            <a:off x="958851" y="2159000"/>
            <a:ext cx="10704414" cy="3937000"/>
          </a:xfrm>
        </p:spPr>
        <p:txBody>
          <a:bodyPr/>
          <a:lstStyle/>
          <a:p>
            <a:r>
              <a:rPr lang="sv-SE" sz="1600" dirty="0"/>
              <a:t>Tillitsreformen </a:t>
            </a:r>
            <a:r>
              <a:rPr lang="sv-SE" sz="1600" b="1" dirty="0"/>
              <a:t>lyfter att det hittills har varit obalans mellan olika styrformer som tillit, konkurrens, reglering och ansvarsutkrävning</a:t>
            </a:r>
            <a:r>
              <a:rPr lang="sv-SE" sz="1600" dirty="0"/>
              <a:t>. Den förespråkar också ren professionsstyrning i den bemärkelsen att styrning bör ske genom gemensamma </a:t>
            </a:r>
            <a:r>
              <a:rPr lang="sv-SE" sz="1600" b="1" dirty="0"/>
              <a:t>värderingar, kultur och kollegial kvalitetssäkring</a:t>
            </a:r>
            <a:r>
              <a:rPr lang="sv-SE" sz="1600" dirty="0"/>
              <a:t>. </a:t>
            </a:r>
          </a:p>
          <a:p>
            <a:r>
              <a:rPr lang="sv-SE" sz="1600" dirty="0"/>
              <a:t>Mer tillit är också ett steg för att </a:t>
            </a:r>
            <a:r>
              <a:rPr lang="sv-SE" sz="1600" b="1" dirty="0"/>
              <a:t>möta den framtida kompetensutmaningen</a:t>
            </a:r>
            <a:r>
              <a:rPr lang="sv-SE" sz="1600" dirty="0"/>
              <a:t>. Inom hälso- och sjukvården innebär det </a:t>
            </a:r>
            <a:r>
              <a:rPr lang="sv-SE" sz="1600" b="1" dirty="0"/>
              <a:t>konkret att bättre tillvarata medarbetarens kompetens, motivation och drivkraft</a:t>
            </a:r>
            <a:r>
              <a:rPr lang="sv-SE" sz="1600" dirty="0"/>
              <a:t> samt att ge större ansvar och mandat till </a:t>
            </a:r>
            <a:r>
              <a:rPr lang="sv-SE" sz="1600" b="1" dirty="0"/>
              <a:t>professionerna att styra över vården</a:t>
            </a:r>
            <a:r>
              <a:rPr lang="sv-SE" sz="1600" dirty="0"/>
              <a:t>.</a:t>
            </a:r>
          </a:p>
          <a:p>
            <a:r>
              <a:rPr lang="sv-SE" sz="1600" dirty="0"/>
              <a:t>Grunderna i </a:t>
            </a:r>
            <a:r>
              <a:rPr lang="sv-SE" sz="1600" b="1" dirty="0"/>
              <a:t>tillitsbaserad styrning är samordning, vikten av helhetsperspektiv, decentraliserat </a:t>
            </a:r>
            <a:r>
              <a:rPr lang="sv-SE" sz="1600" dirty="0"/>
              <a:t>beslutsfattande, medborgarfokus, öppenhet, ömsesidig </a:t>
            </a:r>
            <a:r>
              <a:rPr lang="sv-SE" sz="1600" b="1" dirty="0"/>
              <a:t>dialog och respekt mellan olika aktörer. </a:t>
            </a:r>
            <a:r>
              <a:rPr lang="sv-SE" sz="1600" dirty="0"/>
              <a:t>Det finns sannolikt oprövade möjligheter till att utveckla styrning genom tillit mellan och inom organisationer. Tillitsbaserad styrning syftar till att </a:t>
            </a:r>
            <a:r>
              <a:rPr lang="sv-SE" sz="1600" b="1" dirty="0"/>
              <a:t>minska onödig kontroll och formalism</a:t>
            </a:r>
            <a:r>
              <a:rPr lang="sv-SE" sz="1600" dirty="0"/>
              <a:t>. Styrning med tillit i kombination med kunskapsstyrning är sannolikt en framgångsfaktor. </a:t>
            </a:r>
          </a:p>
          <a:p>
            <a:pPr marL="0" indent="0">
              <a:buNone/>
            </a:pPr>
            <a:endParaRPr lang="sv-SE" sz="1400" dirty="0"/>
          </a:p>
          <a:p>
            <a:endParaRPr lang="sv-SE" dirty="0"/>
          </a:p>
        </p:txBody>
      </p:sp>
      <p:sp>
        <p:nvSpPr>
          <p:cNvPr id="5" name="Platshållare för sidfot 4">
            <a:extLst>
              <a:ext uri="{FF2B5EF4-FFF2-40B4-BE49-F238E27FC236}">
                <a16:creationId xmlns:a16="http://schemas.microsoft.com/office/drawing/2014/main" id="{FC45609A-06A0-2B41-92D6-205D750681A0}"/>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EB663BA5-68F4-F74C-89F2-107C61827F20}"/>
              </a:ext>
            </a:extLst>
          </p:cNvPr>
          <p:cNvSpPr>
            <a:spLocks noGrp="1"/>
          </p:cNvSpPr>
          <p:nvPr>
            <p:ph type="sldNum" sz="quarter" idx="12"/>
          </p:nvPr>
        </p:nvSpPr>
        <p:spPr/>
        <p:txBody>
          <a:bodyPr/>
          <a:lstStyle/>
          <a:p>
            <a:fld id="{DDBEBB44-B4B5-45AD-87A9-3B8A569A17F0}" type="slidenum">
              <a:rPr lang="sv-SE" smtClean="0"/>
              <a:pPr/>
              <a:t>11</a:t>
            </a:fld>
            <a:endParaRPr lang="sv-SE" dirty="0"/>
          </a:p>
        </p:txBody>
      </p:sp>
    </p:spTree>
    <p:extLst>
      <p:ext uri="{BB962C8B-B14F-4D97-AF65-F5344CB8AC3E}">
        <p14:creationId xmlns:p14="http://schemas.microsoft.com/office/powerpoint/2010/main" val="337023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30B3C-0D26-A24C-897F-1487CAC2FFE6}"/>
              </a:ext>
            </a:extLst>
          </p:cNvPr>
          <p:cNvSpPr>
            <a:spLocks noGrp="1"/>
          </p:cNvSpPr>
          <p:nvPr>
            <p:ph type="title"/>
          </p:nvPr>
        </p:nvSpPr>
        <p:spPr>
          <a:xfrm>
            <a:off x="958851" y="1456594"/>
            <a:ext cx="4952491" cy="836613"/>
          </a:xfrm>
        </p:spPr>
        <p:txBody>
          <a:bodyPr/>
          <a:lstStyle/>
          <a:p>
            <a:r>
              <a:rPr lang="sv-SE" dirty="0"/>
              <a:t>Fördelar</a:t>
            </a:r>
          </a:p>
        </p:txBody>
      </p:sp>
      <p:sp>
        <p:nvSpPr>
          <p:cNvPr id="3" name="Platshållare för innehåll 2">
            <a:extLst>
              <a:ext uri="{FF2B5EF4-FFF2-40B4-BE49-F238E27FC236}">
                <a16:creationId xmlns:a16="http://schemas.microsoft.com/office/drawing/2014/main" id="{57123135-BF6C-284E-98DB-A7E73E569DA9}"/>
              </a:ext>
            </a:extLst>
          </p:cNvPr>
          <p:cNvSpPr>
            <a:spLocks noGrp="1"/>
          </p:cNvSpPr>
          <p:nvPr>
            <p:ph idx="1"/>
          </p:nvPr>
        </p:nvSpPr>
        <p:spPr>
          <a:solidFill>
            <a:srgbClr val="F38F31"/>
          </a:solidFill>
          <a:ln>
            <a:noFill/>
          </a:ln>
        </p:spPr>
        <p:txBody>
          <a:bodyPr/>
          <a:lstStyle/>
          <a:p>
            <a:endParaRPr lang="sv-SE" sz="1600" dirty="0"/>
          </a:p>
        </p:txBody>
      </p:sp>
      <p:sp>
        <p:nvSpPr>
          <p:cNvPr id="5" name="Platshållare för sidfot 4">
            <a:extLst>
              <a:ext uri="{FF2B5EF4-FFF2-40B4-BE49-F238E27FC236}">
                <a16:creationId xmlns:a16="http://schemas.microsoft.com/office/drawing/2014/main" id="{E83D4A5F-25CE-0643-85C9-98D09A8747F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4BD7F30B-5835-FD4E-9383-BB61E8FD4408}"/>
              </a:ext>
            </a:extLst>
          </p:cNvPr>
          <p:cNvSpPr>
            <a:spLocks noGrp="1"/>
          </p:cNvSpPr>
          <p:nvPr>
            <p:ph type="sldNum" sz="quarter" idx="12"/>
          </p:nvPr>
        </p:nvSpPr>
        <p:spPr/>
        <p:txBody>
          <a:bodyPr/>
          <a:lstStyle/>
          <a:p>
            <a:fld id="{DDBEBB44-B4B5-45AD-87A9-3B8A569A17F0}" type="slidenum">
              <a:rPr lang="sv-SE" smtClean="0"/>
              <a:pPr/>
              <a:t>12</a:t>
            </a:fld>
            <a:endParaRPr lang="sv-SE" dirty="0"/>
          </a:p>
        </p:txBody>
      </p:sp>
      <p:sp>
        <p:nvSpPr>
          <p:cNvPr id="7" name="Platshållare för innehåll 6">
            <a:extLst>
              <a:ext uri="{FF2B5EF4-FFF2-40B4-BE49-F238E27FC236}">
                <a16:creationId xmlns:a16="http://schemas.microsoft.com/office/drawing/2014/main" id="{F5A7A8CE-FC15-7646-A6AB-852F7C5254A8}"/>
              </a:ext>
            </a:extLst>
          </p:cNvPr>
          <p:cNvSpPr>
            <a:spLocks noGrp="1"/>
          </p:cNvSpPr>
          <p:nvPr>
            <p:ph idx="13"/>
          </p:nvPr>
        </p:nvSpPr>
        <p:spPr>
          <a:solidFill>
            <a:srgbClr val="F38F31"/>
          </a:solidFill>
          <a:ln>
            <a:noFill/>
          </a:ln>
        </p:spPr>
        <p:txBody>
          <a:bodyPr vert="horz" wrap="square" lIns="0" tIns="0" rIns="0" bIns="0" numCol="1" anchor="t" anchorCtr="0" compatLnSpc="1">
            <a:prstTxWarp prst="textNoShape">
              <a:avLst/>
            </a:prstTxWarp>
          </a:bodyPr>
          <a:lstStyle/>
          <a:p>
            <a:endParaRPr lang="sv-SE" sz="1600" dirty="0"/>
          </a:p>
        </p:txBody>
      </p:sp>
      <p:sp>
        <p:nvSpPr>
          <p:cNvPr id="8" name="Rubrik 1">
            <a:extLst>
              <a:ext uri="{FF2B5EF4-FFF2-40B4-BE49-F238E27FC236}">
                <a16:creationId xmlns:a16="http://schemas.microsoft.com/office/drawing/2014/main" id="{5FB6D180-7E4E-E74D-98CF-E3EB3E8C923B}"/>
              </a:ext>
            </a:extLst>
          </p:cNvPr>
          <p:cNvSpPr txBox="1">
            <a:spLocks/>
          </p:cNvSpPr>
          <p:nvPr/>
        </p:nvSpPr>
        <p:spPr bwMode="auto">
          <a:xfrm>
            <a:off x="6275833" y="1513439"/>
            <a:ext cx="4952491"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r"/>
            <a:r>
              <a:rPr lang="sv-SE" kern="0" dirty="0"/>
              <a:t>Utmaningar</a:t>
            </a:r>
          </a:p>
        </p:txBody>
      </p:sp>
      <p:sp>
        <p:nvSpPr>
          <p:cNvPr id="9" name="Rubrik 1">
            <a:extLst>
              <a:ext uri="{FF2B5EF4-FFF2-40B4-BE49-F238E27FC236}">
                <a16:creationId xmlns:a16="http://schemas.microsoft.com/office/drawing/2014/main" id="{4FC74DBB-CD91-A849-A002-7B1FF9D78C67}"/>
              </a:ext>
            </a:extLst>
          </p:cNvPr>
          <p:cNvSpPr txBox="1">
            <a:spLocks/>
          </p:cNvSpPr>
          <p:nvPr/>
        </p:nvSpPr>
        <p:spPr bwMode="auto">
          <a:xfrm>
            <a:off x="5437557" y="1874900"/>
            <a:ext cx="2504635"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Anteckna här:</a:t>
            </a:r>
          </a:p>
        </p:txBody>
      </p:sp>
    </p:spTree>
    <p:extLst>
      <p:ext uri="{BB962C8B-B14F-4D97-AF65-F5344CB8AC3E}">
        <p14:creationId xmlns:p14="http://schemas.microsoft.com/office/powerpoint/2010/main" val="341181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80EA22-CB6B-C14D-87ED-3EE363342FFC}"/>
              </a:ext>
            </a:extLst>
          </p:cNvPr>
          <p:cNvSpPr>
            <a:spLocks noGrp="1"/>
          </p:cNvSpPr>
          <p:nvPr>
            <p:ph type="title"/>
          </p:nvPr>
        </p:nvSpPr>
        <p:spPr/>
        <p:txBody>
          <a:bodyPr/>
          <a:lstStyle/>
          <a:p>
            <a:r>
              <a:rPr lang="sv-SE" dirty="0"/>
              <a:t>Värdeskapande styrning </a:t>
            </a:r>
            <a:r>
              <a:rPr lang="sv-SE" sz="2000" dirty="0"/>
              <a:t>(läs igenom)</a:t>
            </a:r>
            <a:endParaRPr lang="sv-SE" dirty="0"/>
          </a:p>
        </p:txBody>
      </p:sp>
      <p:sp>
        <p:nvSpPr>
          <p:cNvPr id="3" name="Platshållare för innehåll 2">
            <a:extLst>
              <a:ext uri="{FF2B5EF4-FFF2-40B4-BE49-F238E27FC236}">
                <a16:creationId xmlns:a16="http://schemas.microsoft.com/office/drawing/2014/main" id="{09966340-6BB3-A145-AA1D-FF46FD2E39A4}"/>
              </a:ext>
            </a:extLst>
          </p:cNvPr>
          <p:cNvSpPr>
            <a:spLocks noGrp="1"/>
          </p:cNvSpPr>
          <p:nvPr>
            <p:ph idx="1"/>
          </p:nvPr>
        </p:nvSpPr>
        <p:spPr>
          <a:xfrm>
            <a:off x="958851" y="2159000"/>
            <a:ext cx="9845997" cy="3937000"/>
          </a:xfrm>
        </p:spPr>
        <p:txBody>
          <a:bodyPr/>
          <a:lstStyle/>
          <a:p>
            <a:r>
              <a:rPr lang="sv-SE" sz="1600" dirty="0"/>
              <a:t>Trenden går mot styrmodeller som bygger på dialog och samverkan där parterna är </a:t>
            </a:r>
            <a:r>
              <a:rPr lang="sv-SE" sz="1600" b="1" dirty="0"/>
              <a:t>överens om samma vision och mål i vården </a:t>
            </a:r>
            <a:r>
              <a:rPr lang="sv-SE" sz="1600" dirty="0"/>
              <a:t>(modellen kallas ibland för Post New Public Management). Där man tillsammans bestämmer vad som ska åstadkommas, identifierar metoder mot en given utveckling och samverkar för att nå målen. </a:t>
            </a:r>
          </a:p>
          <a:p>
            <a:r>
              <a:rPr lang="sv-SE" sz="1600" dirty="0"/>
              <a:t>Tanken är att styrning ska ske </a:t>
            </a:r>
            <a:r>
              <a:rPr lang="sv-SE" sz="1600" b="1" dirty="0"/>
              <a:t>mot en mer individualiserad vård</a:t>
            </a:r>
            <a:r>
              <a:rPr lang="sv-SE" sz="1600" dirty="0"/>
              <a:t> med insatser som är värdeskapande för patienten. Att styra mot mål som värdeskapande, effektivitet och kvalitet kräver en </a:t>
            </a:r>
            <a:r>
              <a:rPr lang="sv-SE" sz="1600" b="1" dirty="0"/>
              <a:t>samlad styrning </a:t>
            </a:r>
            <a:r>
              <a:rPr lang="sv-SE" sz="1600" dirty="0"/>
              <a:t>där ersättningsmodeller finns i </a:t>
            </a:r>
            <a:r>
              <a:rPr lang="sv-SE" sz="1600" b="1" dirty="0"/>
              <a:t>komplement med andra styrinsatser </a:t>
            </a:r>
            <a:r>
              <a:rPr lang="sv-SE" sz="1600" dirty="0"/>
              <a:t>inom uppdrag och i uppföljningsmodeller. </a:t>
            </a:r>
          </a:p>
          <a:p>
            <a:r>
              <a:rPr lang="sv-SE" sz="1600" dirty="0"/>
              <a:t>Den </a:t>
            </a:r>
            <a:r>
              <a:rPr lang="sv-SE" sz="1600" b="1" dirty="0"/>
              <a:t>perfekta ersättningsmodellen </a:t>
            </a:r>
            <a:r>
              <a:rPr lang="sv-SE" sz="1600" dirty="0"/>
              <a:t>(som enskilda roll i styrningen)</a:t>
            </a:r>
            <a:r>
              <a:rPr lang="sv-SE" sz="1600" b="1" dirty="0"/>
              <a:t> finns inte </a:t>
            </a:r>
            <a:r>
              <a:rPr lang="sv-SE" sz="1600" dirty="0"/>
              <a:t>då de ofta </a:t>
            </a:r>
            <a:r>
              <a:rPr lang="sv-SE" sz="1600" b="1" dirty="0"/>
              <a:t>styr bäst mot produktivitet</a:t>
            </a:r>
            <a:r>
              <a:rPr lang="sv-SE" sz="1600" dirty="0"/>
              <a:t> (intern effektivitet). Resurser och kollektiva nyttigheter behöver istället användas effektivare samtidigt som förmåga till styrning och ansvarsutkrävande bibehålls. Styrning bör ske gränsöverskridande med </a:t>
            </a:r>
            <a:r>
              <a:rPr lang="sv-SE" sz="1600" b="1" dirty="0"/>
              <a:t>samverkande styrmodeller </a:t>
            </a:r>
            <a:r>
              <a:rPr lang="sv-SE" sz="1600" dirty="0"/>
              <a:t>(extern effektivitet).</a:t>
            </a:r>
          </a:p>
          <a:p>
            <a:endParaRPr lang="sv-SE" sz="1200" dirty="0"/>
          </a:p>
          <a:p>
            <a:endParaRPr lang="sv-SE" sz="1200" dirty="0"/>
          </a:p>
          <a:p>
            <a:endParaRPr lang="sv-SE" sz="1200" dirty="0"/>
          </a:p>
        </p:txBody>
      </p:sp>
      <p:sp>
        <p:nvSpPr>
          <p:cNvPr id="5" name="Platshållare för sidfot 4">
            <a:extLst>
              <a:ext uri="{FF2B5EF4-FFF2-40B4-BE49-F238E27FC236}">
                <a16:creationId xmlns:a16="http://schemas.microsoft.com/office/drawing/2014/main" id="{FC45609A-06A0-2B41-92D6-205D750681A0}"/>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EB663BA5-68F4-F74C-89F2-107C61827F20}"/>
              </a:ext>
            </a:extLst>
          </p:cNvPr>
          <p:cNvSpPr>
            <a:spLocks noGrp="1"/>
          </p:cNvSpPr>
          <p:nvPr>
            <p:ph type="sldNum" sz="quarter" idx="12"/>
          </p:nvPr>
        </p:nvSpPr>
        <p:spPr/>
        <p:txBody>
          <a:bodyPr/>
          <a:lstStyle/>
          <a:p>
            <a:fld id="{DDBEBB44-B4B5-45AD-87A9-3B8A569A17F0}" type="slidenum">
              <a:rPr lang="sv-SE" smtClean="0"/>
              <a:pPr/>
              <a:t>13</a:t>
            </a:fld>
            <a:endParaRPr lang="sv-SE" dirty="0"/>
          </a:p>
        </p:txBody>
      </p:sp>
    </p:spTree>
    <p:extLst>
      <p:ext uri="{BB962C8B-B14F-4D97-AF65-F5344CB8AC3E}">
        <p14:creationId xmlns:p14="http://schemas.microsoft.com/office/powerpoint/2010/main" val="247803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30B3C-0D26-A24C-897F-1487CAC2FFE6}"/>
              </a:ext>
            </a:extLst>
          </p:cNvPr>
          <p:cNvSpPr>
            <a:spLocks noGrp="1"/>
          </p:cNvSpPr>
          <p:nvPr>
            <p:ph type="title"/>
          </p:nvPr>
        </p:nvSpPr>
        <p:spPr>
          <a:xfrm>
            <a:off x="958851" y="1456594"/>
            <a:ext cx="4952491" cy="836613"/>
          </a:xfrm>
        </p:spPr>
        <p:txBody>
          <a:bodyPr/>
          <a:lstStyle/>
          <a:p>
            <a:r>
              <a:rPr lang="sv-SE" dirty="0"/>
              <a:t>Fördelar</a:t>
            </a:r>
          </a:p>
        </p:txBody>
      </p:sp>
      <p:sp>
        <p:nvSpPr>
          <p:cNvPr id="3" name="Platshållare för innehåll 2">
            <a:extLst>
              <a:ext uri="{FF2B5EF4-FFF2-40B4-BE49-F238E27FC236}">
                <a16:creationId xmlns:a16="http://schemas.microsoft.com/office/drawing/2014/main" id="{57123135-BF6C-284E-98DB-A7E73E569DA9}"/>
              </a:ext>
            </a:extLst>
          </p:cNvPr>
          <p:cNvSpPr>
            <a:spLocks noGrp="1"/>
          </p:cNvSpPr>
          <p:nvPr>
            <p:ph idx="1"/>
          </p:nvPr>
        </p:nvSpPr>
        <p:spPr>
          <a:solidFill>
            <a:srgbClr val="837A73"/>
          </a:solidFill>
          <a:ln>
            <a:noFill/>
          </a:ln>
        </p:spPr>
        <p:txBody>
          <a:bodyPr/>
          <a:lstStyle/>
          <a:p>
            <a:endParaRPr lang="sv-SE" sz="1600" dirty="0"/>
          </a:p>
        </p:txBody>
      </p:sp>
      <p:sp>
        <p:nvSpPr>
          <p:cNvPr id="5" name="Platshållare för sidfot 4">
            <a:extLst>
              <a:ext uri="{FF2B5EF4-FFF2-40B4-BE49-F238E27FC236}">
                <a16:creationId xmlns:a16="http://schemas.microsoft.com/office/drawing/2014/main" id="{E83D4A5F-25CE-0643-85C9-98D09A8747F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4BD7F30B-5835-FD4E-9383-BB61E8FD4408}"/>
              </a:ext>
            </a:extLst>
          </p:cNvPr>
          <p:cNvSpPr>
            <a:spLocks noGrp="1"/>
          </p:cNvSpPr>
          <p:nvPr>
            <p:ph type="sldNum" sz="quarter" idx="12"/>
          </p:nvPr>
        </p:nvSpPr>
        <p:spPr/>
        <p:txBody>
          <a:bodyPr/>
          <a:lstStyle/>
          <a:p>
            <a:fld id="{DDBEBB44-B4B5-45AD-87A9-3B8A569A17F0}" type="slidenum">
              <a:rPr lang="sv-SE" smtClean="0"/>
              <a:pPr/>
              <a:t>14</a:t>
            </a:fld>
            <a:endParaRPr lang="sv-SE" dirty="0"/>
          </a:p>
        </p:txBody>
      </p:sp>
      <p:sp>
        <p:nvSpPr>
          <p:cNvPr id="7" name="Platshållare för innehåll 6">
            <a:extLst>
              <a:ext uri="{FF2B5EF4-FFF2-40B4-BE49-F238E27FC236}">
                <a16:creationId xmlns:a16="http://schemas.microsoft.com/office/drawing/2014/main" id="{F5A7A8CE-FC15-7646-A6AB-852F7C5254A8}"/>
              </a:ext>
            </a:extLst>
          </p:cNvPr>
          <p:cNvSpPr>
            <a:spLocks noGrp="1"/>
          </p:cNvSpPr>
          <p:nvPr>
            <p:ph idx="13"/>
          </p:nvPr>
        </p:nvSpPr>
        <p:spPr>
          <a:solidFill>
            <a:srgbClr val="837A73"/>
          </a:solidFill>
          <a:ln>
            <a:noFill/>
          </a:ln>
        </p:spPr>
        <p:txBody>
          <a:bodyPr vert="horz" wrap="square" lIns="0" tIns="0" rIns="0" bIns="0" numCol="1" anchor="t" anchorCtr="0" compatLnSpc="1">
            <a:prstTxWarp prst="textNoShape">
              <a:avLst/>
            </a:prstTxWarp>
          </a:bodyPr>
          <a:lstStyle/>
          <a:p>
            <a:endParaRPr lang="sv-SE" sz="1600" dirty="0"/>
          </a:p>
        </p:txBody>
      </p:sp>
      <p:sp>
        <p:nvSpPr>
          <p:cNvPr id="8" name="Rubrik 1">
            <a:extLst>
              <a:ext uri="{FF2B5EF4-FFF2-40B4-BE49-F238E27FC236}">
                <a16:creationId xmlns:a16="http://schemas.microsoft.com/office/drawing/2014/main" id="{5FB6D180-7E4E-E74D-98CF-E3EB3E8C923B}"/>
              </a:ext>
            </a:extLst>
          </p:cNvPr>
          <p:cNvSpPr txBox="1">
            <a:spLocks/>
          </p:cNvSpPr>
          <p:nvPr/>
        </p:nvSpPr>
        <p:spPr bwMode="auto">
          <a:xfrm>
            <a:off x="6275833" y="1531998"/>
            <a:ext cx="4952491"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r"/>
            <a:r>
              <a:rPr lang="sv-SE" kern="0" dirty="0"/>
              <a:t>Utmaningar</a:t>
            </a:r>
          </a:p>
        </p:txBody>
      </p:sp>
      <p:sp>
        <p:nvSpPr>
          <p:cNvPr id="9" name="Rubrik 1">
            <a:extLst>
              <a:ext uri="{FF2B5EF4-FFF2-40B4-BE49-F238E27FC236}">
                <a16:creationId xmlns:a16="http://schemas.microsoft.com/office/drawing/2014/main" id="{141F55D4-34EF-624B-A397-39FBDE9F2D30}"/>
              </a:ext>
            </a:extLst>
          </p:cNvPr>
          <p:cNvSpPr txBox="1">
            <a:spLocks/>
          </p:cNvSpPr>
          <p:nvPr/>
        </p:nvSpPr>
        <p:spPr bwMode="auto">
          <a:xfrm>
            <a:off x="5437557" y="1874900"/>
            <a:ext cx="2504635"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Anteckna här:</a:t>
            </a:r>
          </a:p>
        </p:txBody>
      </p:sp>
    </p:spTree>
    <p:extLst>
      <p:ext uri="{BB962C8B-B14F-4D97-AF65-F5344CB8AC3E}">
        <p14:creationId xmlns:p14="http://schemas.microsoft.com/office/powerpoint/2010/main" val="410547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15</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443548" y="1983195"/>
            <a:ext cx="9304904" cy="2891609"/>
          </a:xfrm>
        </p:spPr>
        <p:txBody>
          <a:bodyPr/>
          <a:lstStyle/>
          <a:p>
            <a:br>
              <a:rPr lang="sv-SE" dirty="0"/>
            </a:br>
            <a:r>
              <a:rPr lang="sv-SE" dirty="0"/>
              <a:t>B) Finns det aspekter/delar från respektive modell som kan vara bra för Region Stockholm att anamma i en framtida styrmodellsmix?</a:t>
            </a:r>
            <a:br>
              <a:rPr lang="sv-SE" dirty="0"/>
            </a:br>
            <a:br>
              <a:rPr lang="sv-SE" dirty="0"/>
            </a:br>
            <a:endParaRPr lang="sv-SE" dirty="0"/>
          </a:p>
        </p:txBody>
      </p:sp>
    </p:spTree>
    <p:extLst>
      <p:ext uri="{BB962C8B-B14F-4D97-AF65-F5344CB8AC3E}">
        <p14:creationId xmlns:p14="http://schemas.microsoft.com/office/powerpoint/2010/main" val="416828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1AFA1-3B7F-9147-BCC7-B6764AA72126}"/>
              </a:ext>
            </a:extLst>
          </p:cNvPr>
          <p:cNvSpPr>
            <a:spLocks noGrp="1"/>
          </p:cNvSpPr>
          <p:nvPr>
            <p:ph type="title"/>
          </p:nvPr>
        </p:nvSpPr>
        <p:spPr>
          <a:xfrm>
            <a:off x="0" y="1189382"/>
            <a:ext cx="12028227" cy="836613"/>
          </a:xfrm>
        </p:spPr>
        <p:txBody>
          <a:bodyPr/>
          <a:lstStyle/>
          <a:p>
            <a:pPr algn="ctr"/>
            <a:r>
              <a:rPr lang="sv-SE" dirty="0"/>
              <a:t>Reflektera – vad kan vi anamma från respektive modell?</a:t>
            </a:r>
            <a:br>
              <a:rPr lang="sv-SE" sz="3200" dirty="0">
                <a:highlight>
                  <a:srgbClr val="FFFF00"/>
                </a:highlight>
              </a:rPr>
            </a:br>
            <a:endParaRPr lang="sv-SE" dirty="0"/>
          </a:p>
        </p:txBody>
      </p:sp>
      <p:sp>
        <p:nvSpPr>
          <p:cNvPr id="5" name="Platshållare för sidfot 4">
            <a:extLst>
              <a:ext uri="{FF2B5EF4-FFF2-40B4-BE49-F238E27FC236}">
                <a16:creationId xmlns:a16="http://schemas.microsoft.com/office/drawing/2014/main" id="{C7CA3CCE-5127-B14F-A0F8-7E52AB940B4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F8175BEA-5721-8045-9D14-F61BA459C770}"/>
              </a:ext>
            </a:extLst>
          </p:cNvPr>
          <p:cNvSpPr>
            <a:spLocks noGrp="1"/>
          </p:cNvSpPr>
          <p:nvPr>
            <p:ph type="sldNum" sz="quarter" idx="12"/>
          </p:nvPr>
        </p:nvSpPr>
        <p:spPr/>
        <p:txBody>
          <a:bodyPr/>
          <a:lstStyle/>
          <a:p>
            <a:fld id="{DDBEBB44-B4B5-45AD-87A9-3B8A569A17F0}" type="slidenum">
              <a:rPr lang="sv-SE" smtClean="0"/>
              <a:pPr/>
              <a:t>16</a:t>
            </a:fld>
            <a:endParaRPr lang="sv-SE" dirty="0"/>
          </a:p>
        </p:txBody>
      </p:sp>
      <p:sp>
        <p:nvSpPr>
          <p:cNvPr id="8" name="Ellips 7">
            <a:extLst>
              <a:ext uri="{FF2B5EF4-FFF2-40B4-BE49-F238E27FC236}">
                <a16:creationId xmlns:a16="http://schemas.microsoft.com/office/drawing/2014/main" id="{5F9487B1-E86A-0745-B682-50C9B8496135}"/>
              </a:ext>
            </a:extLst>
          </p:cNvPr>
          <p:cNvSpPr/>
          <p:nvPr/>
        </p:nvSpPr>
        <p:spPr bwMode="auto">
          <a:xfrm>
            <a:off x="163773" y="2061195"/>
            <a:ext cx="4012441" cy="3725456"/>
          </a:xfrm>
          <a:prstGeom prst="ellipse">
            <a:avLst/>
          </a:prstGeom>
          <a:noFill/>
          <a:ln w="76200" cap="flat" cmpd="sng" algn="ctr">
            <a:solidFill>
              <a:srgbClr val="B1344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9" name="Ellips 8">
            <a:extLst>
              <a:ext uri="{FF2B5EF4-FFF2-40B4-BE49-F238E27FC236}">
                <a16:creationId xmlns:a16="http://schemas.microsoft.com/office/drawing/2014/main" id="{50A14DD2-B3AE-3444-BC2F-0E59D91FED0A}"/>
              </a:ext>
            </a:extLst>
          </p:cNvPr>
          <p:cNvSpPr/>
          <p:nvPr/>
        </p:nvSpPr>
        <p:spPr bwMode="auto">
          <a:xfrm>
            <a:off x="2699604" y="2061195"/>
            <a:ext cx="4012441" cy="3725456"/>
          </a:xfrm>
          <a:prstGeom prst="ellipse">
            <a:avLst/>
          </a:prstGeom>
          <a:noFill/>
          <a:ln w="76200" cap="flat" cmpd="sng" algn="ctr">
            <a:solidFill>
              <a:srgbClr val="F38F3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0" name="Ellips 9">
            <a:extLst>
              <a:ext uri="{FF2B5EF4-FFF2-40B4-BE49-F238E27FC236}">
                <a16:creationId xmlns:a16="http://schemas.microsoft.com/office/drawing/2014/main" id="{B5FCC3A5-3E59-A145-BC25-5FD01638EC7B}"/>
              </a:ext>
            </a:extLst>
          </p:cNvPr>
          <p:cNvSpPr/>
          <p:nvPr/>
        </p:nvSpPr>
        <p:spPr bwMode="auto">
          <a:xfrm>
            <a:off x="1431688" y="3101948"/>
            <a:ext cx="4012441" cy="3725456"/>
          </a:xfrm>
          <a:prstGeom prst="ellipse">
            <a:avLst/>
          </a:prstGeom>
          <a:noFill/>
          <a:ln w="76200" cap="flat" cmpd="sng" algn="ctr">
            <a:solidFill>
              <a:srgbClr val="837A7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2" name="Platshållare för innehåll 2">
            <a:extLst>
              <a:ext uri="{FF2B5EF4-FFF2-40B4-BE49-F238E27FC236}">
                <a16:creationId xmlns:a16="http://schemas.microsoft.com/office/drawing/2014/main" id="{7A3FF498-3CBE-9241-9CA5-277F23F3B66A}"/>
              </a:ext>
            </a:extLst>
          </p:cNvPr>
          <p:cNvSpPr>
            <a:spLocks noGrp="1"/>
          </p:cNvSpPr>
          <p:nvPr>
            <p:ph idx="1"/>
          </p:nvPr>
        </p:nvSpPr>
        <p:spPr>
          <a:xfrm>
            <a:off x="7679961" y="2293207"/>
            <a:ext cx="3811706" cy="4216774"/>
          </a:xfrm>
          <a:solidFill>
            <a:schemeClr val="bg1">
              <a:lumMod val="95000"/>
            </a:schemeClr>
          </a:solidFill>
          <a:ln>
            <a:solidFill>
              <a:schemeClr val="bg1">
                <a:lumMod val="65000"/>
              </a:schemeClr>
            </a:solidFill>
          </a:ln>
        </p:spPr>
        <p:txBody>
          <a:bodyPr/>
          <a:lstStyle/>
          <a:p>
            <a:r>
              <a:rPr lang="sv-SE" sz="1600" dirty="0"/>
              <a:t>Skriv här</a:t>
            </a:r>
          </a:p>
        </p:txBody>
      </p:sp>
      <p:sp>
        <p:nvSpPr>
          <p:cNvPr id="13" name="Rubrik 1">
            <a:extLst>
              <a:ext uri="{FF2B5EF4-FFF2-40B4-BE49-F238E27FC236}">
                <a16:creationId xmlns:a16="http://schemas.microsoft.com/office/drawing/2014/main" id="{3B1D57BF-B4DF-F446-BF9E-153DA09215FB}"/>
              </a:ext>
            </a:extLst>
          </p:cNvPr>
          <p:cNvSpPr txBox="1">
            <a:spLocks/>
          </p:cNvSpPr>
          <p:nvPr/>
        </p:nvSpPr>
        <p:spPr bwMode="auto">
          <a:xfrm>
            <a:off x="2326749" y="5990791"/>
            <a:ext cx="2661700"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2400" kern="0" dirty="0">
                <a:solidFill>
                  <a:srgbClr val="837A73"/>
                </a:solidFill>
              </a:rPr>
              <a:t>Värdeskapande</a:t>
            </a:r>
          </a:p>
        </p:txBody>
      </p:sp>
      <p:sp>
        <p:nvSpPr>
          <p:cNvPr id="14" name="Rubrik 1">
            <a:extLst>
              <a:ext uri="{FF2B5EF4-FFF2-40B4-BE49-F238E27FC236}">
                <a16:creationId xmlns:a16="http://schemas.microsoft.com/office/drawing/2014/main" id="{9430F4A4-3EF2-1447-9FDF-6818FD173837}"/>
              </a:ext>
            </a:extLst>
          </p:cNvPr>
          <p:cNvSpPr txBox="1">
            <a:spLocks/>
          </p:cNvSpPr>
          <p:nvPr/>
        </p:nvSpPr>
        <p:spPr bwMode="auto">
          <a:xfrm>
            <a:off x="4176214" y="2741721"/>
            <a:ext cx="4952491"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2400" kern="0" dirty="0">
                <a:solidFill>
                  <a:srgbClr val="F38F31"/>
                </a:solidFill>
              </a:rPr>
              <a:t>Tillitsbaserad</a:t>
            </a:r>
          </a:p>
        </p:txBody>
      </p:sp>
      <p:sp>
        <p:nvSpPr>
          <p:cNvPr id="15" name="Rubrik 1">
            <a:extLst>
              <a:ext uri="{FF2B5EF4-FFF2-40B4-BE49-F238E27FC236}">
                <a16:creationId xmlns:a16="http://schemas.microsoft.com/office/drawing/2014/main" id="{89F6F6C0-AC17-404D-84F2-DFCC1082714A}"/>
              </a:ext>
            </a:extLst>
          </p:cNvPr>
          <p:cNvSpPr txBox="1">
            <a:spLocks/>
          </p:cNvSpPr>
          <p:nvPr/>
        </p:nvSpPr>
        <p:spPr bwMode="auto">
          <a:xfrm>
            <a:off x="700333" y="2785009"/>
            <a:ext cx="4952491"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2400" kern="0" dirty="0">
                <a:solidFill>
                  <a:srgbClr val="B13440"/>
                </a:solidFill>
              </a:rPr>
              <a:t>Centraliserad</a:t>
            </a:r>
          </a:p>
        </p:txBody>
      </p:sp>
      <p:sp>
        <p:nvSpPr>
          <p:cNvPr id="16" name="Rubrik 1">
            <a:extLst>
              <a:ext uri="{FF2B5EF4-FFF2-40B4-BE49-F238E27FC236}">
                <a16:creationId xmlns:a16="http://schemas.microsoft.com/office/drawing/2014/main" id="{A6F1EC34-3E27-4C4B-A4E6-708C4B5A2578}"/>
              </a:ext>
            </a:extLst>
          </p:cNvPr>
          <p:cNvSpPr txBox="1">
            <a:spLocks/>
          </p:cNvSpPr>
          <p:nvPr/>
        </p:nvSpPr>
        <p:spPr bwMode="auto">
          <a:xfrm>
            <a:off x="7723557" y="2035904"/>
            <a:ext cx="3272392" cy="25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Anteckna här:</a:t>
            </a:r>
          </a:p>
        </p:txBody>
      </p:sp>
      <p:sp>
        <p:nvSpPr>
          <p:cNvPr id="3" name="textruta 2">
            <a:extLst>
              <a:ext uri="{FF2B5EF4-FFF2-40B4-BE49-F238E27FC236}">
                <a16:creationId xmlns:a16="http://schemas.microsoft.com/office/drawing/2014/main" id="{BEA865C3-20EA-2247-A7B0-8631C2AF376C}"/>
              </a:ext>
            </a:extLst>
          </p:cNvPr>
          <p:cNvSpPr txBox="1"/>
          <p:nvPr/>
        </p:nvSpPr>
        <p:spPr>
          <a:xfrm>
            <a:off x="3130060" y="3429000"/>
            <a:ext cx="527539" cy="1002323"/>
          </a:xfrm>
          <a:prstGeom prst="rect">
            <a:avLst/>
          </a:prstGeom>
          <a:noFill/>
        </p:spPr>
        <p:txBody>
          <a:bodyPr wrap="square" rtlCol="0">
            <a:noAutofit/>
          </a:bodyPr>
          <a:lstStyle/>
          <a:p>
            <a:pPr algn="l"/>
            <a:r>
              <a:rPr lang="sv-SE" sz="7200" b="1" dirty="0">
                <a:solidFill>
                  <a:srgbClr val="B13440"/>
                </a:solidFill>
              </a:rPr>
              <a:t>?</a:t>
            </a:r>
          </a:p>
        </p:txBody>
      </p:sp>
    </p:spTree>
    <p:extLst>
      <p:ext uri="{BB962C8B-B14F-4D97-AF65-F5344CB8AC3E}">
        <p14:creationId xmlns:p14="http://schemas.microsoft.com/office/powerpoint/2010/main" val="274089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17</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2" y="3010693"/>
            <a:ext cx="12377531" cy="836613"/>
          </a:xfrm>
        </p:spPr>
        <p:txBody>
          <a:bodyPr/>
          <a:lstStyle/>
          <a:p>
            <a:pPr algn="ctr"/>
            <a:r>
              <a:rPr lang="sv-SE" dirty="0"/>
              <a:t>Del 3</a:t>
            </a:r>
            <a:br>
              <a:rPr lang="sv-SE" dirty="0"/>
            </a:br>
            <a:r>
              <a:rPr lang="sv-SE" dirty="0"/>
              <a:t>Reflektionsövning beställar-utförar-modellen</a:t>
            </a:r>
          </a:p>
        </p:txBody>
      </p:sp>
    </p:spTree>
    <p:extLst>
      <p:ext uri="{BB962C8B-B14F-4D97-AF65-F5344CB8AC3E}">
        <p14:creationId xmlns:p14="http://schemas.microsoft.com/office/powerpoint/2010/main" val="167543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CE1052-940B-F645-9191-0D132B00C715}"/>
              </a:ext>
            </a:extLst>
          </p:cNvPr>
          <p:cNvSpPr>
            <a:spLocks noGrp="1"/>
          </p:cNvSpPr>
          <p:nvPr>
            <p:ph type="title"/>
          </p:nvPr>
        </p:nvSpPr>
        <p:spPr/>
        <p:txBody>
          <a:bodyPr/>
          <a:lstStyle/>
          <a:p>
            <a:r>
              <a:rPr lang="sv-SE" dirty="0"/>
              <a:t>Beställar-utförar-modellen </a:t>
            </a:r>
            <a:r>
              <a:rPr lang="sv-SE" sz="1800" dirty="0"/>
              <a:t>(läs igenom)</a:t>
            </a:r>
            <a:endParaRPr lang="sv-SE" dirty="0"/>
          </a:p>
        </p:txBody>
      </p:sp>
      <p:sp>
        <p:nvSpPr>
          <p:cNvPr id="3" name="Platshållare för innehåll 2">
            <a:extLst>
              <a:ext uri="{FF2B5EF4-FFF2-40B4-BE49-F238E27FC236}">
                <a16:creationId xmlns:a16="http://schemas.microsoft.com/office/drawing/2014/main" id="{FE45BB5E-9673-4842-A224-344E68E96AE6}"/>
              </a:ext>
            </a:extLst>
          </p:cNvPr>
          <p:cNvSpPr>
            <a:spLocks noGrp="1"/>
          </p:cNvSpPr>
          <p:nvPr>
            <p:ph idx="1"/>
          </p:nvPr>
        </p:nvSpPr>
        <p:spPr>
          <a:xfrm>
            <a:off x="958851" y="2132874"/>
            <a:ext cx="10267949" cy="4461365"/>
          </a:xfrm>
        </p:spPr>
        <p:txBody>
          <a:bodyPr/>
          <a:lstStyle/>
          <a:p>
            <a:pPr marL="342900" indent="-342900">
              <a:buFont typeface="Arial" panose="020B0604020202020204" pitchFamily="34" charset="0"/>
              <a:buChar char="•"/>
            </a:pPr>
            <a:r>
              <a:rPr lang="sv-SE" sz="1600" dirty="0"/>
              <a:t>Relationen mellan beställare och utförare skulle </a:t>
            </a:r>
            <a:r>
              <a:rPr lang="sv-SE" sz="1600" b="1" dirty="0"/>
              <a:t>regleras genom avtal </a:t>
            </a:r>
            <a:r>
              <a:rPr lang="sv-SE" sz="1600" dirty="0"/>
              <a:t>(idag cirka 2 400 st). Genom att separera beställare (bestämmer vad) och utförare (bestämmer hur) </a:t>
            </a:r>
            <a:r>
              <a:rPr lang="sv-SE" sz="1600" b="1" dirty="0"/>
              <a:t>skulle beställaren stå mer fri från vårdgivares intressen </a:t>
            </a:r>
            <a:r>
              <a:rPr lang="sv-SE" sz="1600" dirty="0"/>
              <a:t>och </a:t>
            </a:r>
            <a:r>
              <a:rPr lang="sv-SE" sz="1600" b="1" dirty="0"/>
              <a:t>utföraren bli mer fristående från direkt politisk styrning. </a:t>
            </a:r>
            <a:r>
              <a:rPr lang="sv-SE" sz="1600" dirty="0"/>
              <a:t>Konkurrens som skapades mellan utförare bedömdes främja kvalitet och affärsmässighet.</a:t>
            </a:r>
          </a:p>
          <a:p>
            <a:pPr marL="342900" indent="-342900">
              <a:buFont typeface="Arial" panose="020B0604020202020204" pitchFamily="34" charset="0"/>
              <a:buChar char="•"/>
            </a:pPr>
            <a:r>
              <a:rPr lang="sv-SE" sz="1600" b="1" dirty="0"/>
              <a:t>Komplexitet, otydlig ansvarsfördelning och oklarheter i relationerna </a:t>
            </a:r>
            <a:r>
              <a:rPr lang="sv-SE" sz="1600" dirty="0"/>
              <a:t>mellan olika aktörer och institutionaliserade beteenden ifrågasätts. Region Skånes utvärdering visar bland annat kopplingen mellan ekonomistyrning, verksamhet och planering är svag. Alltför många osynkroniserade parallella styrsystem ansågs leda till luckor och överlappningar. </a:t>
            </a:r>
          </a:p>
          <a:p>
            <a:pPr marL="342900" indent="-342900">
              <a:buFont typeface="Arial" panose="020B0604020202020204" pitchFamily="34" charset="0"/>
              <a:buChar char="•"/>
            </a:pPr>
            <a:r>
              <a:rPr lang="sv-SE" sz="1600" dirty="0"/>
              <a:t>Det </a:t>
            </a:r>
            <a:r>
              <a:rPr lang="sv-SE" sz="1600" b="1" dirty="0"/>
              <a:t>förespråkas att styrning sker genom nätverk och samarbeten </a:t>
            </a:r>
            <a:r>
              <a:rPr lang="sv-SE" sz="1600" dirty="0"/>
              <a:t>som alternativ till självständig decentralisering. Istället för ensidigt fokus på produktion och kostnad krävs att invånarna involveras genom </a:t>
            </a:r>
            <a:r>
              <a:rPr lang="sv-SE" sz="1600" b="1" dirty="0"/>
              <a:t>samverkan och öppen dialog </a:t>
            </a:r>
            <a:r>
              <a:rPr lang="sv-SE" sz="1600" dirty="0"/>
              <a:t>och</a:t>
            </a:r>
            <a:r>
              <a:rPr lang="sv-SE" sz="1600" b="1" dirty="0"/>
              <a:t> </a:t>
            </a:r>
            <a:r>
              <a:rPr lang="sv-SE" sz="1600" dirty="0"/>
              <a:t>där olika utförare, offentliga och privata, </a:t>
            </a:r>
            <a:r>
              <a:rPr lang="sv-SE" sz="1600" b="1" dirty="0"/>
              <a:t>bidrar tillsammans</a:t>
            </a:r>
            <a:r>
              <a:rPr lang="sv-SE" sz="1600" dirty="0"/>
              <a:t>. </a:t>
            </a:r>
          </a:p>
          <a:p>
            <a:endParaRPr lang="sv-SE" dirty="0"/>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dirty="0"/>
              <a:t> </a:t>
            </a:r>
          </a:p>
          <a:p>
            <a:pPr marL="342900" indent="-342900">
              <a:buFont typeface="Arial" panose="020B0604020202020204" pitchFamily="34" charset="0"/>
              <a:buChar char="•"/>
            </a:pPr>
            <a:endParaRPr lang="sv-SE" sz="1600" dirty="0"/>
          </a:p>
          <a:p>
            <a:endParaRPr lang="sv-SE" dirty="0"/>
          </a:p>
        </p:txBody>
      </p:sp>
      <p:sp>
        <p:nvSpPr>
          <p:cNvPr id="5" name="Platshållare för sidfot 4">
            <a:extLst>
              <a:ext uri="{FF2B5EF4-FFF2-40B4-BE49-F238E27FC236}">
                <a16:creationId xmlns:a16="http://schemas.microsoft.com/office/drawing/2014/main" id="{300A2A6F-B9F5-AA41-93F0-3FF3AE495F51}"/>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6B93CF3A-1E86-3141-8B0D-235D0293CE49}"/>
              </a:ext>
            </a:extLst>
          </p:cNvPr>
          <p:cNvSpPr>
            <a:spLocks noGrp="1"/>
          </p:cNvSpPr>
          <p:nvPr>
            <p:ph type="sldNum" sz="quarter" idx="12"/>
          </p:nvPr>
        </p:nvSpPr>
        <p:spPr/>
        <p:txBody>
          <a:bodyPr/>
          <a:lstStyle/>
          <a:p>
            <a:fld id="{DDBEBB44-B4B5-45AD-87A9-3B8A569A17F0}" type="slidenum">
              <a:rPr lang="sv-SE" smtClean="0"/>
              <a:pPr/>
              <a:t>18</a:t>
            </a:fld>
            <a:endParaRPr lang="sv-SE" dirty="0"/>
          </a:p>
        </p:txBody>
      </p:sp>
    </p:spTree>
    <p:extLst>
      <p:ext uri="{BB962C8B-B14F-4D97-AF65-F5344CB8AC3E}">
        <p14:creationId xmlns:p14="http://schemas.microsoft.com/office/powerpoint/2010/main" val="895399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19</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828234" y="2766144"/>
            <a:ext cx="8385742" cy="1773958"/>
          </a:xfrm>
        </p:spPr>
        <p:txBody>
          <a:bodyPr/>
          <a:lstStyle/>
          <a:p>
            <a:r>
              <a:rPr lang="sv-SE" dirty="0"/>
              <a:t>A) Hur kan vi behöva tänka för att kunna få balans mellan reglering, konkurrens, tillit och tydligt ansvarsutkrävande? </a:t>
            </a:r>
            <a:br>
              <a:rPr lang="sv-SE" dirty="0"/>
            </a:br>
            <a:endParaRPr lang="sv-SE" dirty="0"/>
          </a:p>
        </p:txBody>
      </p:sp>
    </p:spTree>
    <p:extLst>
      <p:ext uri="{BB962C8B-B14F-4D97-AF65-F5344CB8AC3E}">
        <p14:creationId xmlns:p14="http://schemas.microsoft.com/office/powerpoint/2010/main" val="12724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8B7927-E765-0F4D-B948-B560EA00FF5A}"/>
              </a:ext>
            </a:extLst>
          </p:cNvPr>
          <p:cNvSpPr>
            <a:spLocks noGrp="1"/>
          </p:cNvSpPr>
          <p:nvPr>
            <p:ph type="title"/>
          </p:nvPr>
        </p:nvSpPr>
        <p:spPr/>
        <p:txBody>
          <a:bodyPr/>
          <a:lstStyle/>
          <a:p>
            <a:r>
              <a:rPr lang="sv-SE" dirty="0"/>
              <a:t>Syfte</a:t>
            </a:r>
          </a:p>
        </p:txBody>
      </p:sp>
      <p:sp>
        <p:nvSpPr>
          <p:cNvPr id="5" name="Platshållare för sidfot 4">
            <a:extLst>
              <a:ext uri="{FF2B5EF4-FFF2-40B4-BE49-F238E27FC236}">
                <a16:creationId xmlns:a16="http://schemas.microsoft.com/office/drawing/2014/main" id="{4277FDBC-1CF6-934D-92D3-C5832A70651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2BBE0A5-63E9-A04A-BAD7-BA817FE086CB}"/>
              </a:ext>
            </a:extLst>
          </p:cNvPr>
          <p:cNvSpPr>
            <a:spLocks noGrp="1"/>
          </p:cNvSpPr>
          <p:nvPr>
            <p:ph type="sldNum" sz="quarter" idx="12"/>
          </p:nvPr>
        </p:nvSpPr>
        <p:spPr/>
        <p:txBody>
          <a:bodyPr/>
          <a:lstStyle/>
          <a:p>
            <a:fld id="{DDBEBB44-B4B5-45AD-87A9-3B8A569A17F0}" type="slidenum">
              <a:rPr lang="sv-SE" smtClean="0"/>
              <a:pPr/>
              <a:t>2</a:t>
            </a:fld>
            <a:endParaRPr lang="sv-SE" dirty="0"/>
          </a:p>
        </p:txBody>
      </p:sp>
      <p:sp>
        <p:nvSpPr>
          <p:cNvPr id="7" name="Platshållare för innehåll 2">
            <a:extLst>
              <a:ext uri="{FF2B5EF4-FFF2-40B4-BE49-F238E27FC236}">
                <a16:creationId xmlns:a16="http://schemas.microsoft.com/office/drawing/2014/main" id="{3E5FCAAC-5A1D-844E-BA53-17F62E9C8637}"/>
              </a:ext>
            </a:extLst>
          </p:cNvPr>
          <p:cNvSpPr>
            <a:spLocks noGrp="1"/>
          </p:cNvSpPr>
          <p:nvPr>
            <p:ph idx="1"/>
          </p:nvPr>
        </p:nvSpPr>
        <p:spPr>
          <a:xfrm>
            <a:off x="958851" y="1746986"/>
            <a:ext cx="5769495" cy="4984014"/>
          </a:xfrm>
        </p:spPr>
        <p:txBody>
          <a:bodyPr/>
          <a:lstStyle/>
          <a:p>
            <a:pPr marL="0" indent="0">
              <a:buNone/>
            </a:pPr>
            <a:endParaRPr lang="sv-SE" sz="1600" b="1" dirty="0"/>
          </a:p>
          <a:p>
            <a:pPr marL="0" indent="0">
              <a:buNone/>
            </a:pPr>
            <a:r>
              <a:rPr lang="sv-SE" sz="1800" dirty="0"/>
              <a:t>Att utifrån rapporten ”Styrning av hälso- och sjukvården” och några nyckeltrender från övriga rapporter från utredningen Hälso- och sjukvården 2040, </a:t>
            </a:r>
            <a:r>
              <a:rPr lang="sv-SE" sz="1800" b="1" dirty="0"/>
              <a:t>reflektera/diskutera </a:t>
            </a:r>
            <a:r>
              <a:rPr lang="sv-SE" sz="1800" dirty="0"/>
              <a:t>följande</a:t>
            </a:r>
            <a:r>
              <a:rPr lang="sv-SE" sz="1800" b="1" dirty="0"/>
              <a:t>: </a:t>
            </a:r>
          </a:p>
          <a:p>
            <a:r>
              <a:rPr lang="sv-SE" sz="1800" b="1" dirty="0"/>
              <a:t>Fördelar och utmaningar </a:t>
            </a:r>
            <a:r>
              <a:rPr lang="sv-SE" sz="1800" dirty="0"/>
              <a:t>med tre trendande styrmodeller? </a:t>
            </a:r>
          </a:p>
          <a:p>
            <a:r>
              <a:rPr lang="sv-SE" sz="1800" b="1" dirty="0"/>
              <a:t>Finns det utvecklingspotential </a:t>
            </a:r>
            <a:r>
              <a:rPr lang="sv-SE" sz="1800" dirty="0"/>
              <a:t>i</a:t>
            </a:r>
            <a:r>
              <a:rPr lang="sv-SE" sz="1800" b="1" dirty="0"/>
              <a:t> </a:t>
            </a:r>
            <a:r>
              <a:rPr lang="sv-SE" sz="1800" dirty="0"/>
              <a:t>Region Stockholms nuvarande beställar-utförar-modell?</a:t>
            </a:r>
          </a:p>
          <a:p>
            <a:endParaRPr lang="sv-SE" sz="2000" dirty="0"/>
          </a:p>
        </p:txBody>
      </p:sp>
      <p:pic>
        <p:nvPicPr>
          <p:cNvPr id="10" name="Bildobjekt 9">
            <a:extLst>
              <a:ext uri="{FF2B5EF4-FFF2-40B4-BE49-F238E27FC236}">
                <a16:creationId xmlns:a16="http://schemas.microsoft.com/office/drawing/2014/main" id="{4DC143B2-9AE5-F644-8893-FD8BCFF2E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550" y="1665289"/>
            <a:ext cx="3870687" cy="4802519"/>
          </a:xfrm>
          <a:prstGeom prst="rect">
            <a:avLst/>
          </a:prstGeom>
        </p:spPr>
      </p:pic>
    </p:spTree>
    <p:extLst>
      <p:ext uri="{BB962C8B-B14F-4D97-AF65-F5344CB8AC3E}">
        <p14:creationId xmlns:p14="http://schemas.microsoft.com/office/powerpoint/2010/main" val="110537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6A45FA4C-EE20-034D-8EE8-A3DDC79A76D0}"/>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378A6A08-3422-DA41-A2D7-55696A1FADFE}"/>
              </a:ext>
            </a:extLst>
          </p:cNvPr>
          <p:cNvSpPr>
            <a:spLocks noGrp="1"/>
          </p:cNvSpPr>
          <p:nvPr>
            <p:ph type="sldNum" sz="quarter" idx="12"/>
          </p:nvPr>
        </p:nvSpPr>
        <p:spPr/>
        <p:txBody>
          <a:bodyPr/>
          <a:lstStyle/>
          <a:p>
            <a:fld id="{DDBEBB44-B4B5-45AD-87A9-3B8A569A17F0}" type="slidenum">
              <a:rPr lang="sv-SE" smtClean="0"/>
              <a:pPr/>
              <a:t>20</a:t>
            </a:fld>
            <a:endParaRPr lang="sv-SE" dirty="0"/>
          </a:p>
        </p:txBody>
      </p:sp>
      <p:cxnSp>
        <p:nvCxnSpPr>
          <p:cNvPr id="8" name="Rak pil 7">
            <a:extLst>
              <a:ext uri="{FF2B5EF4-FFF2-40B4-BE49-F238E27FC236}">
                <a16:creationId xmlns:a16="http://schemas.microsoft.com/office/drawing/2014/main" id="{115079DA-EB96-5040-8FD1-6ECAAE53AFC1}"/>
              </a:ext>
            </a:extLst>
          </p:cNvPr>
          <p:cNvCxnSpPr/>
          <p:nvPr/>
        </p:nvCxnSpPr>
        <p:spPr bwMode="auto">
          <a:xfrm>
            <a:off x="3203736" y="2678372"/>
            <a:ext cx="13648" cy="3408529"/>
          </a:xfrm>
          <a:prstGeom prst="straightConnector1">
            <a:avLst/>
          </a:prstGeom>
          <a:noFill/>
          <a:ln w="9525" cap="flat" cmpd="sng" algn="ctr">
            <a:solidFill>
              <a:srgbClr val="B13440"/>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Rak pil 8">
            <a:extLst>
              <a:ext uri="{FF2B5EF4-FFF2-40B4-BE49-F238E27FC236}">
                <a16:creationId xmlns:a16="http://schemas.microsoft.com/office/drawing/2014/main" id="{06F237D8-9C53-7448-85BF-8FEB803D79D0}"/>
              </a:ext>
            </a:extLst>
          </p:cNvPr>
          <p:cNvCxnSpPr/>
          <p:nvPr/>
        </p:nvCxnSpPr>
        <p:spPr bwMode="auto">
          <a:xfrm>
            <a:off x="1494692" y="4152458"/>
            <a:ext cx="3451477" cy="0"/>
          </a:xfrm>
          <a:prstGeom prst="straightConnector1">
            <a:avLst/>
          </a:prstGeom>
          <a:noFill/>
          <a:ln w="6350" cap="flat" cmpd="sng" algn="ctr">
            <a:solidFill>
              <a:srgbClr val="B13440"/>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ruta 11">
            <a:extLst>
              <a:ext uri="{FF2B5EF4-FFF2-40B4-BE49-F238E27FC236}">
                <a16:creationId xmlns:a16="http://schemas.microsoft.com/office/drawing/2014/main" id="{6E8C4FBA-249B-2540-AD10-85951E9F3852}"/>
              </a:ext>
            </a:extLst>
          </p:cNvPr>
          <p:cNvSpPr txBox="1"/>
          <p:nvPr/>
        </p:nvSpPr>
        <p:spPr>
          <a:xfrm>
            <a:off x="2604438" y="6240437"/>
            <a:ext cx="2299642" cy="559558"/>
          </a:xfrm>
          <a:prstGeom prst="rect">
            <a:avLst/>
          </a:prstGeom>
          <a:noFill/>
        </p:spPr>
        <p:txBody>
          <a:bodyPr wrap="square" rtlCol="0">
            <a:noAutofit/>
          </a:bodyPr>
          <a:lstStyle/>
          <a:p>
            <a:pPr algn="l"/>
            <a:r>
              <a:rPr lang="sv-SE" sz="1600" dirty="0"/>
              <a:t>Relegering</a:t>
            </a:r>
            <a:endParaRPr lang="sv-SE" dirty="0"/>
          </a:p>
        </p:txBody>
      </p:sp>
      <p:sp>
        <p:nvSpPr>
          <p:cNvPr id="13" name="textruta 12">
            <a:extLst>
              <a:ext uri="{FF2B5EF4-FFF2-40B4-BE49-F238E27FC236}">
                <a16:creationId xmlns:a16="http://schemas.microsoft.com/office/drawing/2014/main" id="{869A6720-84BB-5745-919E-5F98FC856265}"/>
              </a:ext>
            </a:extLst>
          </p:cNvPr>
          <p:cNvSpPr txBox="1"/>
          <p:nvPr/>
        </p:nvSpPr>
        <p:spPr>
          <a:xfrm>
            <a:off x="2092641" y="2257627"/>
            <a:ext cx="2629484" cy="559558"/>
          </a:xfrm>
          <a:prstGeom prst="rect">
            <a:avLst/>
          </a:prstGeom>
          <a:noFill/>
        </p:spPr>
        <p:txBody>
          <a:bodyPr wrap="square" rtlCol="0">
            <a:noAutofit/>
          </a:bodyPr>
          <a:lstStyle/>
          <a:p>
            <a:pPr algn="l"/>
            <a:r>
              <a:rPr lang="sv-SE" sz="1600" dirty="0"/>
              <a:t>Konkurrens/mångfald</a:t>
            </a:r>
            <a:endParaRPr lang="sv-SE" dirty="0"/>
          </a:p>
        </p:txBody>
      </p:sp>
      <p:sp>
        <p:nvSpPr>
          <p:cNvPr id="14" name="textruta 13">
            <a:extLst>
              <a:ext uri="{FF2B5EF4-FFF2-40B4-BE49-F238E27FC236}">
                <a16:creationId xmlns:a16="http://schemas.microsoft.com/office/drawing/2014/main" id="{A3BBB246-B682-3E4F-9D68-AF51E7C4D323}"/>
              </a:ext>
            </a:extLst>
          </p:cNvPr>
          <p:cNvSpPr txBox="1"/>
          <p:nvPr/>
        </p:nvSpPr>
        <p:spPr>
          <a:xfrm>
            <a:off x="5194057" y="3872679"/>
            <a:ext cx="1459391" cy="559558"/>
          </a:xfrm>
          <a:prstGeom prst="rect">
            <a:avLst/>
          </a:prstGeom>
          <a:noFill/>
        </p:spPr>
        <p:txBody>
          <a:bodyPr wrap="square" rtlCol="0">
            <a:noAutofit/>
          </a:bodyPr>
          <a:lstStyle/>
          <a:p>
            <a:pPr algn="l"/>
            <a:r>
              <a:rPr lang="sv-SE" sz="1600" dirty="0"/>
              <a:t>Ansvars-</a:t>
            </a:r>
            <a:br>
              <a:rPr lang="sv-SE" sz="1600" dirty="0"/>
            </a:br>
            <a:r>
              <a:rPr lang="sv-SE" sz="1600" dirty="0"/>
              <a:t>utkrävning</a:t>
            </a:r>
            <a:endParaRPr lang="sv-SE" dirty="0"/>
          </a:p>
        </p:txBody>
      </p:sp>
      <p:sp>
        <p:nvSpPr>
          <p:cNvPr id="15" name="textruta 14">
            <a:extLst>
              <a:ext uri="{FF2B5EF4-FFF2-40B4-BE49-F238E27FC236}">
                <a16:creationId xmlns:a16="http://schemas.microsoft.com/office/drawing/2014/main" id="{413CFDA7-EE23-6444-817F-4CAF6D6423ED}"/>
              </a:ext>
            </a:extLst>
          </p:cNvPr>
          <p:cNvSpPr txBox="1"/>
          <p:nvPr/>
        </p:nvSpPr>
        <p:spPr>
          <a:xfrm>
            <a:off x="441308" y="3946886"/>
            <a:ext cx="848894" cy="559558"/>
          </a:xfrm>
          <a:prstGeom prst="rect">
            <a:avLst/>
          </a:prstGeom>
          <a:noFill/>
        </p:spPr>
        <p:txBody>
          <a:bodyPr wrap="square" rtlCol="0">
            <a:noAutofit/>
          </a:bodyPr>
          <a:lstStyle/>
          <a:p>
            <a:pPr algn="l"/>
            <a:r>
              <a:rPr lang="sv-SE" sz="1600" dirty="0"/>
              <a:t>Tillit</a:t>
            </a:r>
            <a:endParaRPr lang="sv-SE" sz="1800" dirty="0"/>
          </a:p>
        </p:txBody>
      </p:sp>
      <p:sp>
        <p:nvSpPr>
          <p:cNvPr id="19" name="Rubrik 1">
            <a:extLst>
              <a:ext uri="{FF2B5EF4-FFF2-40B4-BE49-F238E27FC236}">
                <a16:creationId xmlns:a16="http://schemas.microsoft.com/office/drawing/2014/main" id="{5DAC7109-C6E0-874C-90CF-16CFB4B98337}"/>
              </a:ext>
            </a:extLst>
          </p:cNvPr>
          <p:cNvSpPr>
            <a:spLocks noGrp="1"/>
          </p:cNvSpPr>
          <p:nvPr>
            <p:ph type="title"/>
          </p:nvPr>
        </p:nvSpPr>
        <p:spPr>
          <a:xfrm>
            <a:off x="47768" y="1183038"/>
            <a:ext cx="12096464" cy="836613"/>
          </a:xfrm>
        </p:spPr>
        <p:txBody>
          <a:bodyPr/>
          <a:lstStyle/>
          <a:p>
            <a:pPr algn="ctr"/>
            <a:r>
              <a:rPr lang="sv-SE" dirty="0"/>
              <a:t>Reflektera – hur behöver vi tänka för att få balans?</a:t>
            </a:r>
          </a:p>
        </p:txBody>
      </p:sp>
      <p:sp>
        <p:nvSpPr>
          <p:cNvPr id="24" name="Platshållare för innehåll 2">
            <a:extLst>
              <a:ext uri="{FF2B5EF4-FFF2-40B4-BE49-F238E27FC236}">
                <a16:creationId xmlns:a16="http://schemas.microsoft.com/office/drawing/2014/main" id="{A23457FD-D66A-DD49-91DC-2B2A62726EC2}"/>
              </a:ext>
            </a:extLst>
          </p:cNvPr>
          <p:cNvSpPr>
            <a:spLocks noGrp="1"/>
          </p:cNvSpPr>
          <p:nvPr>
            <p:ph idx="1"/>
          </p:nvPr>
        </p:nvSpPr>
        <p:spPr>
          <a:xfrm>
            <a:off x="7679961" y="2293207"/>
            <a:ext cx="3811706" cy="4216774"/>
          </a:xfrm>
          <a:solidFill>
            <a:schemeClr val="bg1">
              <a:lumMod val="95000"/>
            </a:schemeClr>
          </a:solidFill>
          <a:ln>
            <a:solidFill>
              <a:schemeClr val="bg1">
                <a:lumMod val="65000"/>
              </a:schemeClr>
            </a:solidFill>
          </a:ln>
        </p:spPr>
        <p:txBody>
          <a:bodyPr/>
          <a:lstStyle/>
          <a:p>
            <a:r>
              <a:rPr lang="sv-SE" sz="1600" dirty="0"/>
              <a:t>Skriv här</a:t>
            </a:r>
          </a:p>
        </p:txBody>
      </p:sp>
      <p:sp>
        <p:nvSpPr>
          <p:cNvPr id="26" name="textruta 25">
            <a:extLst>
              <a:ext uri="{FF2B5EF4-FFF2-40B4-BE49-F238E27FC236}">
                <a16:creationId xmlns:a16="http://schemas.microsoft.com/office/drawing/2014/main" id="{29176190-1DB0-1C4D-B183-2032BA2E024F}"/>
              </a:ext>
            </a:extLst>
          </p:cNvPr>
          <p:cNvSpPr txBox="1"/>
          <p:nvPr/>
        </p:nvSpPr>
        <p:spPr>
          <a:xfrm>
            <a:off x="5800299" y="5281684"/>
            <a:ext cx="0" cy="0"/>
          </a:xfrm>
          <a:prstGeom prst="rect">
            <a:avLst/>
          </a:prstGeom>
          <a:noFill/>
        </p:spPr>
        <p:txBody>
          <a:bodyPr wrap="none" rtlCol="0">
            <a:noAutofit/>
          </a:bodyPr>
          <a:lstStyle/>
          <a:p>
            <a:pPr algn="l"/>
            <a:endParaRPr lang="sv-SE" dirty="0"/>
          </a:p>
        </p:txBody>
      </p:sp>
      <p:sp>
        <p:nvSpPr>
          <p:cNvPr id="16" name="Rubrik 1">
            <a:extLst>
              <a:ext uri="{FF2B5EF4-FFF2-40B4-BE49-F238E27FC236}">
                <a16:creationId xmlns:a16="http://schemas.microsoft.com/office/drawing/2014/main" id="{49BA6E24-D0F1-DA4C-AF24-1D7BBB34358F}"/>
              </a:ext>
            </a:extLst>
          </p:cNvPr>
          <p:cNvSpPr txBox="1">
            <a:spLocks/>
          </p:cNvSpPr>
          <p:nvPr/>
        </p:nvSpPr>
        <p:spPr bwMode="auto">
          <a:xfrm>
            <a:off x="7723557" y="2035903"/>
            <a:ext cx="2504635"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Anteckna här:</a:t>
            </a:r>
          </a:p>
        </p:txBody>
      </p:sp>
      <p:sp>
        <p:nvSpPr>
          <p:cNvPr id="17" name="textruta 16">
            <a:extLst>
              <a:ext uri="{FF2B5EF4-FFF2-40B4-BE49-F238E27FC236}">
                <a16:creationId xmlns:a16="http://schemas.microsoft.com/office/drawing/2014/main" id="{6A4A7D10-BCC3-DF49-BEF6-FC167B97D123}"/>
              </a:ext>
            </a:extLst>
          </p:cNvPr>
          <p:cNvSpPr txBox="1"/>
          <p:nvPr/>
        </p:nvSpPr>
        <p:spPr>
          <a:xfrm>
            <a:off x="2879844" y="3539654"/>
            <a:ext cx="527539" cy="1002323"/>
          </a:xfrm>
          <a:prstGeom prst="rect">
            <a:avLst/>
          </a:prstGeom>
          <a:noFill/>
        </p:spPr>
        <p:txBody>
          <a:bodyPr wrap="square" rtlCol="0">
            <a:noAutofit/>
          </a:bodyPr>
          <a:lstStyle/>
          <a:p>
            <a:pPr algn="l"/>
            <a:r>
              <a:rPr lang="sv-SE" sz="7200" b="1" dirty="0">
                <a:solidFill>
                  <a:srgbClr val="B13440"/>
                </a:solidFill>
              </a:rPr>
              <a:t>?</a:t>
            </a:r>
          </a:p>
        </p:txBody>
      </p:sp>
    </p:spTree>
    <p:extLst>
      <p:ext uri="{BB962C8B-B14F-4D97-AF65-F5344CB8AC3E}">
        <p14:creationId xmlns:p14="http://schemas.microsoft.com/office/powerpoint/2010/main" val="136118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21</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571356" y="2755512"/>
            <a:ext cx="9399577" cy="1795223"/>
          </a:xfrm>
        </p:spPr>
        <p:txBody>
          <a:bodyPr/>
          <a:lstStyle/>
          <a:p>
            <a:r>
              <a:rPr lang="sv-SE" dirty="0"/>
              <a:t>B) </a:t>
            </a:r>
            <a:r>
              <a:rPr lang="sv-SE" sz="3200" dirty="0"/>
              <a:t>Finns det utvecklingspotential i dagens beställar-utförar-modell? I så fall – vad kan vi behöva sluta, börja eller fortsätta göra?</a:t>
            </a:r>
            <a:br>
              <a:rPr lang="sv-SE" sz="3200" dirty="0"/>
            </a:br>
            <a:br>
              <a:rPr lang="sv-SE" dirty="0"/>
            </a:br>
            <a:endParaRPr lang="sv-SE" dirty="0"/>
          </a:p>
        </p:txBody>
      </p:sp>
    </p:spTree>
    <p:extLst>
      <p:ext uri="{BB962C8B-B14F-4D97-AF65-F5344CB8AC3E}">
        <p14:creationId xmlns:p14="http://schemas.microsoft.com/office/powerpoint/2010/main" val="362550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6A45FA4C-EE20-034D-8EE8-A3DDC79A76D0}"/>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378A6A08-3422-DA41-A2D7-55696A1FADFE}"/>
              </a:ext>
            </a:extLst>
          </p:cNvPr>
          <p:cNvSpPr>
            <a:spLocks noGrp="1"/>
          </p:cNvSpPr>
          <p:nvPr>
            <p:ph type="sldNum" sz="quarter" idx="12"/>
          </p:nvPr>
        </p:nvSpPr>
        <p:spPr/>
        <p:txBody>
          <a:bodyPr/>
          <a:lstStyle/>
          <a:p>
            <a:fld id="{DDBEBB44-B4B5-45AD-87A9-3B8A569A17F0}" type="slidenum">
              <a:rPr lang="sv-SE" smtClean="0"/>
              <a:pPr/>
              <a:t>22</a:t>
            </a:fld>
            <a:endParaRPr lang="sv-SE" dirty="0"/>
          </a:p>
        </p:txBody>
      </p:sp>
      <p:sp>
        <p:nvSpPr>
          <p:cNvPr id="16" name="Rubrik 1">
            <a:extLst>
              <a:ext uri="{FF2B5EF4-FFF2-40B4-BE49-F238E27FC236}">
                <a16:creationId xmlns:a16="http://schemas.microsoft.com/office/drawing/2014/main" id="{9B2B082A-F4CF-9D4E-8ACE-BCBFC672F99F}"/>
              </a:ext>
            </a:extLst>
          </p:cNvPr>
          <p:cNvSpPr>
            <a:spLocks noGrp="1"/>
          </p:cNvSpPr>
          <p:nvPr>
            <p:ph type="title"/>
          </p:nvPr>
        </p:nvSpPr>
        <p:spPr>
          <a:xfrm>
            <a:off x="857398" y="1428541"/>
            <a:ext cx="9188302" cy="836613"/>
          </a:xfrm>
        </p:spPr>
        <p:txBody>
          <a:bodyPr/>
          <a:lstStyle/>
          <a:p>
            <a:r>
              <a:rPr lang="sv-SE" dirty="0"/>
              <a:t>Reflektera – finns det utvecklingspotential i Region Stockholms beställar-utförar-modell?</a:t>
            </a:r>
            <a:br>
              <a:rPr lang="sv-SE" dirty="0"/>
            </a:br>
            <a:endParaRPr lang="sv-SE" dirty="0"/>
          </a:p>
        </p:txBody>
      </p:sp>
      <p:sp>
        <p:nvSpPr>
          <p:cNvPr id="7" name="Platshållare för innehåll 6">
            <a:extLst>
              <a:ext uri="{FF2B5EF4-FFF2-40B4-BE49-F238E27FC236}">
                <a16:creationId xmlns:a16="http://schemas.microsoft.com/office/drawing/2014/main" id="{A481D027-56E1-CF41-BC80-23AFA1F64E29}"/>
              </a:ext>
            </a:extLst>
          </p:cNvPr>
          <p:cNvSpPr>
            <a:spLocks noGrp="1"/>
          </p:cNvSpPr>
          <p:nvPr>
            <p:ph idx="1"/>
          </p:nvPr>
        </p:nvSpPr>
        <p:spPr>
          <a:xfrm>
            <a:off x="857398" y="2660533"/>
            <a:ext cx="6356202" cy="3937000"/>
          </a:xfrm>
        </p:spPr>
        <p:txBody>
          <a:bodyPr/>
          <a:lstStyle/>
          <a:p>
            <a:pPr marL="0" indent="0">
              <a:buNone/>
            </a:pPr>
            <a:r>
              <a:rPr lang="sv-SE" sz="1800" dirty="0"/>
              <a:t>I diskussionerna kan ni exempelvis utgå utifrån:</a:t>
            </a:r>
          </a:p>
          <a:p>
            <a:r>
              <a:rPr lang="sv-SE" sz="1800" dirty="0"/>
              <a:t>Går det att öka flexibiliteten (hantera komplexiteten) mellan offentliga och privata utförare?</a:t>
            </a:r>
          </a:p>
          <a:p>
            <a:r>
              <a:rPr lang="sv-SE" sz="1800" dirty="0"/>
              <a:t>Går det att förtydliga roller/ansvar? </a:t>
            </a:r>
          </a:p>
          <a:p>
            <a:r>
              <a:rPr lang="sv-SE" sz="1800" dirty="0"/>
              <a:t>Kan man föra in viktiga delar från de </a:t>
            </a:r>
            <a:r>
              <a:rPr lang="sv-SE" sz="1800"/>
              <a:t>trendande styrmodeller </a:t>
            </a:r>
            <a:r>
              <a:rPr lang="sv-SE" sz="1800" dirty="0"/>
              <a:t>(del 2)?</a:t>
            </a:r>
          </a:p>
          <a:p>
            <a:pPr marL="0" indent="0">
              <a:buNone/>
            </a:pPr>
            <a:endParaRPr lang="sv-SE" dirty="0"/>
          </a:p>
        </p:txBody>
      </p:sp>
      <p:pic>
        <p:nvPicPr>
          <p:cNvPr id="9" name="Bildobjekt 8">
            <a:extLst>
              <a:ext uri="{FF2B5EF4-FFF2-40B4-BE49-F238E27FC236}">
                <a16:creationId xmlns:a16="http://schemas.microsoft.com/office/drawing/2014/main" id="{328D6AF0-878C-DD4B-BE55-42AA00729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0" y="2454898"/>
            <a:ext cx="4437117" cy="3988556"/>
          </a:xfrm>
          <a:prstGeom prst="rect">
            <a:avLst/>
          </a:prstGeom>
        </p:spPr>
      </p:pic>
    </p:spTree>
    <p:extLst>
      <p:ext uri="{BB962C8B-B14F-4D97-AF65-F5344CB8AC3E}">
        <p14:creationId xmlns:p14="http://schemas.microsoft.com/office/powerpoint/2010/main" val="1975318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6A45FA4C-EE20-034D-8EE8-A3DDC79A76D0}"/>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378A6A08-3422-DA41-A2D7-55696A1FADFE}"/>
              </a:ext>
            </a:extLst>
          </p:cNvPr>
          <p:cNvSpPr>
            <a:spLocks noGrp="1"/>
          </p:cNvSpPr>
          <p:nvPr>
            <p:ph type="sldNum" sz="quarter" idx="12"/>
          </p:nvPr>
        </p:nvSpPr>
        <p:spPr/>
        <p:txBody>
          <a:bodyPr/>
          <a:lstStyle/>
          <a:p>
            <a:fld id="{DDBEBB44-B4B5-45AD-87A9-3B8A569A17F0}" type="slidenum">
              <a:rPr lang="sv-SE" smtClean="0"/>
              <a:pPr/>
              <a:t>23</a:t>
            </a:fld>
            <a:endParaRPr lang="sv-SE" dirty="0"/>
          </a:p>
        </p:txBody>
      </p:sp>
      <p:sp>
        <p:nvSpPr>
          <p:cNvPr id="16" name="Rubrik 1">
            <a:extLst>
              <a:ext uri="{FF2B5EF4-FFF2-40B4-BE49-F238E27FC236}">
                <a16:creationId xmlns:a16="http://schemas.microsoft.com/office/drawing/2014/main" id="{9B2B082A-F4CF-9D4E-8ACE-BCBFC672F99F}"/>
              </a:ext>
            </a:extLst>
          </p:cNvPr>
          <p:cNvSpPr>
            <a:spLocks noGrp="1"/>
          </p:cNvSpPr>
          <p:nvPr>
            <p:ph type="title"/>
          </p:nvPr>
        </p:nvSpPr>
        <p:spPr>
          <a:xfrm>
            <a:off x="857399" y="1382803"/>
            <a:ext cx="10738253" cy="836613"/>
          </a:xfrm>
        </p:spPr>
        <p:txBody>
          <a:bodyPr/>
          <a:lstStyle/>
          <a:p>
            <a:r>
              <a:rPr lang="sv-SE" sz="2800" dirty="0"/>
              <a:t>Vad kan vi behöva sluta, börja eller fortsätta göra</a:t>
            </a:r>
            <a:r>
              <a:rPr lang="sv-SE" dirty="0"/>
              <a:t>? </a:t>
            </a:r>
            <a:br>
              <a:rPr lang="sv-SE" dirty="0"/>
            </a:br>
            <a:endParaRPr lang="sv-SE" dirty="0"/>
          </a:p>
        </p:txBody>
      </p:sp>
      <p:sp>
        <p:nvSpPr>
          <p:cNvPr id="18" name="Platshållare för innehåll 2">
            <a:extLst>
              <a:ext uri="{FF2B5EF4-FFF2-40B4-BE49-F238E27FC236}">
                <a16:creationId xmlns:a16="http://schemas.microsoft.com/office/drawing/2014/main" id="{A4181EA1-F5A5-774D-ACC0-C7FE74BFC2DD}"/>
              </a:ext>
            </a:extLst>
          </p:cNvPr>
          <p:cNvSpPr txBox="1">
            <a:spLocks/>
          </p:cNvSpPr>
          <p:nvPr/>
        </p:nvSpPr>
        <p:spPr bwMode="auto">
          <a:xfrm>
            <a:off x="717087" y="2397675"/>
            <a:ext cx="3417591" cy="3950115"/>
          </a:xfrm>
          <a:prstGeom prst="rect">
            <a:avLst/>
          </a:prstGeom>
          <a:solidFill>
            <a:schemeClr val="bg1">
              <a:lumMod val="95000"/>
            </a:schemeClr>
          </a:solidFill>
          <a:ln>
            <a:solidFill>
              <a:srgbClr val="837A73"/>
            </a:solidFill>
          </a:ln>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kern="0" dirty="0"/>
              <a:t>Skriv här</a:t>
            </a:r>
          </a:p>
        </p:txBody>
      </p:sp>
      <p:sp>
        <p:nvSpPr>
          <p:cNvPr id="8" name="Rubrik 1">
            <a:extLst>
              <a:ext uri="{FF2B5EF4-FFF2-40B4-BE49-F238E27FC236}">
                <a16:creationId xmlns:a16="http://schemas.microsoft.com/office/drawing/2014/main" id="{6C1B974B-5736-4C4B-AA82-A69114ECC5E9}"/>
              </a:ext>
            </a:extLst>
          </p:cNvPr>
          <p:cNvSpPr txBox="1">
            <a:spLocks/>
          </p:cNvSpPr>
          <p:nvPr/>
        </p:nvSpPr>
        <p:spPr bwMode="auto">
          <a:xfrm>
            <a:off x="717087" y="2099910"/>
            <a:ext cx="2504635" cy="29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Sluta med:</a:t>
            </a:r>
          </a:p>
        </p:txBody>
      </p:sp>
      <p:sp>
        <p:nvSpPr>
          <p:cNvPr id="9" name="Platshållare för innehåll 2">
            <a:extLst>
              <a:ext uri="{FF2B5EF4-FFF2-40B4-BE49-F238E27FC236}">
                <a16:creationId xmlns:a16="http://schemas.microsoft.com/office/drawing/2014/main" id="{FD92FEDC-0B59-074F-AC45-20434BF8FC36}"/>
              </a:ext>
            </a:extLst>
          </p:cNvPr>
          <p:cNvSpPr txBox="1">
            <a:spLocks/>
          </p:cNvSpPr>
          <p:nvPr/>
        </p:nvSpPr>
        <p:spPr bwMode="auto">
          <a:xfrm>
            <a:off x="4543654" y="2397673"/>
            <a:ext cx="3417591" cy="3950115"/>
          </a:xfrm>
          <a:prstGeom prst="rect">
            <a:avLst/>
          </a:prstGeom>
          <a:solidFill>
            <a:schemeClr val="bg1">
              <a:lumMod val="95000"/>
            </a:schemeClr>
          </a:solidFill>
          <a:ln>
            <a:solidFill>
              <a:srgbClr val="F38F31"/>
            </a:solidFill>
          </a:ln>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kern="0" dirty="0"/>
              <a:t>Skriv här</a:t>
            </a:r>
          </a:p>
        </p:txBody>
      </p:sp>
      <p:sp>
        <p:nvSpPr>
          <p:cNvPr id="10" name="Platshållare för innehåll 2">
            <a:extLst>
              <a:ext uri="{FF2B5EF4-FFF2-40B4-BE49-F238E27FC236}">
                <a16:creationId xmlns:a16="http://schemas.microsoft.com/office/drawing/2014/main" id="{678FE225-36D5-0F49-819C-0634A82B43F1}"/>
              </a:ext>
            </a:extLst>
          </p:cNvPr>
          <p:cNvSpPr txBox="1">
            <a:spLocks/>
          </p:cNvSpPr>
          <p:nvPr/>
        </p:nvSpPr>
        <p:spPr bwMode="auto">
          <a:xfrm>
            <a:off x="8370221" y="2397673"/>
            <a:ext cx="3417591" cy="3950115"/>
          </a:xfrm>
          <a:prstGeom prst="rect">
            <a:avLst/>
          </a:prstGeom>
          <a:solidFill>
            <a:schemeClr val="bg1">
              <a:lumMod val="95000"/>
            </a:schemeClr>
          </a:solidFill>
          <a:ln>
            <a:solidFill>
              <a:srgbClr val="B13440"/>
            </a:solidFill>
          </a:ln>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kern="0" dirty="0"/>
              <a:t>Skriv här</a:t>
            </a:r>
          </a:p>
        </p:txBody>
      </p:sp>
      <p:sp>
        <p:nvSpPr>
          <p:cNvPr id="11" name="Rubrik 1">
            <a:extLst>
              <a:ext uri="{FF2B5EF4-FFF2-40B4-BE49-F238E27FC236}">
                <a16:creationId xmlns:a16="http://schemas.microsoft.com/office/drawing/2014/main" id="{CBBC605E-D7C7-044F-A931-FA32462551E4}"/>
              </a:ext>
            </a:extLst>
          </p:cNvPr>
          <p:cNvSpPr txBox="1">
            <a:spLocks/>
          </p:cNvSpPr>
          <p:nvPr/>
        </p:nvSpPr>
        <p:spPr bwMode="auto">
          <a:xfrm>
            <a:off x="8370221" y="2099909"/>
            <a:ext cx="2504635" cy="29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Börja med:</a:t>
            </a:r>
          </a:p>
        </p:txBody>
      </p:sp>
      <p:sp>
        <p:nvSpPr>
          <p:cNvPr id="12" name="Rubrik 1">
            <a:extLst>
              <a:ext uri="{FF2B5EF4-FFF2-40B4-BE49-F238E27FC236}">
                <a16:creationId xmlns:a16="http://schemas.microsoft.com/office/drawing/2014/main" id="{FECB9FC7-5271-F448-B851-A25F1DEFB68F}"/>
              </a:ext>
            </a:extLst>
          </p:cNvPr>
          <p:cNvSpPr txBox="1">
            <a:spLocks/>
          </p:cNvSpPr>
          <p:nvPr/>
        </p:nvSpPr>
        <p:spPr bwMode="auto">
          <a:xfrm>
            <a:off x="4574070" y="2070534"/>
            <a:ext cx="2504635" cy="29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1800" kern="0" dirty="0">
                <a:solidFill>
                  <a:schemeClr val="bg1">
                    <a:lumMod val="50000"/>
                  </a:schemeClr>
                </a:solidFill>
              </a:rPr>
              <a:t>Fortsätta med:</a:t>
            </a:r>
          </a:p>
        </p:txBody>
      </p:sp>
    </p:spTree>
    <p:extLst>
      <p:ext uri="{BB962C8B-B14F-4D97-AF65-F5344CB8AC3E}">
        <p14:creationId xmlns:p14="http://schemas.microsoft.com/office/powerpoint/2010/main" val="180524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person, inomhus, bord, kvinna&#10;&#10;Automatiskt genererad beskrivning">
            <a:extLst>
              <a:ext uri="{FF2B5EF4-FFF2-40B4-BE49-F238E27FC236}">
                <a16:creationId xmlns:a16="http://schemas.microsoft.com/office/drawing/2014/main" id="{9C091F07-2A0E-2B43-8652-0A3DC2FFBB41}"/>
              </a:ext>
            </a:extLst>
          </p:cNvPr>
          <p:cNvPicPr>
            <a:picLocks noChangeAspect="1"/>
          </p:cNvPicPr>
          <p:nvPr/>
        </p:nvPicPr>
        <p:blipFill rotWithShape="1">
          <a:blip r:embed="rId2">
            <a:extLst>
              <a:ext uri="{28A0092B-C50C-407E-A947-70E740481C1C}">
                <a14:useLocalDpi xmlns:a14="http://schemas.microsoft.com/office/drawing/2010/main" val="0"/>
              </a:ext>
            </a:extLst>
          </a:blip>
          <a:srcRect t="30708" r="4945"/>
          <a:stretch/>
        </p:blipFill>
        <p:spPr>
          <a:xfrm>
            <a:off x="0" y="949234"/>
            <a:ext cx="12192000" cy="5924977"/>
          </a:xfrm>
          <a:prstGeom prst="rect">
            <a:avLst/>
          </a:prstGeom>
        </p:spPr>
      </p:pic>
      <p:sp>
        <p:nvSpPr>
          <p:cNvPr id="2" name="Rubrik 1">
            <a:extLst>
              <a:ext uri="{FF2B5EF4-FFF2-40B4-BE49-F238E27FC236}">
                <a16:creationId xmlns:a16="http://schemas.microsoft.com/office/drawing/2014/main" id="{909EA71B-68CC-534C-A656-CAAE421AA3E5}"/>
              </a:ext>
            </a:extLst>
          </p:cNvPr>
          <p:cNvSpPr>
            <a:spLocks noGrp="1"/>
          </p:cNvSpPr>
          <p:nvPr>
            <p:ph type="title"/>
          </p:nvPr>
        </p:nvSpPr>
        <p:spPr>
          <a:xfrm>
            <a:off x="962025" y="4660902"/>
            <a:ext cx="10267949" cy="836613"/>
          </a:xfrm>
        </p:spPr>
        <p:txBody>
          <a:bodyPr/>
          <a:lstStyle/>
          <a:p>
            <a:r>
              <a:rPr lang="sv-SE" sz="5400" dirty="0">
                <a:solidFill>
                  <a:schemeClr val="bg1"/>
                </a:solidFill>
              </a:rPr>
              <a:t>Tack för idag!</a:t>
            </a:r>
          </a:p>
        </p:txBody>
      </p:sp>
      <p:sp>
        <p:nvSpPr>
          <p:cNvPr id="5" name="Platshållare för sidfot 4">
            <a:extLst>
              <a:ext uri="{FF2B5EF4-FFF2-40B4-BE49-F238E27FC236}">
                <a16:creationId xmlns:a16="http://schemas.microsoft.com/office/drawing/2014/main" id="{BE6AD75E-F2D5-3345-9C99-4CDB96BCB367}"/>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2F162C1A-156D-6C4F-9F97-C350F61108DE}"/>
              </a:ext>
            </a:extLst>
          </p:cNvPr>
          <p:cNvSpPr>
            <a:spLocks noGrp="1"/>
          </p:cNvSpPr>
          <p:nvPr>
            <p:ph type="sldNum" sz="quarter" idx="12"/>
          </p:nvPr>
        </p:nvSpPr>
        <p:spPr/>
        <p:txBody>
          <a:bodyPr/>
          <a:lstStyle/>
          <a:p>
            <a:fld id="{DDBEBB44-B4B5-45AD-87A9-3B8A569A17F0}" type="slidenum">
              <a:rPr lang="sv-SE" smtClean="0"/>
              <a:pPr/>
              <a:t>24</a:t>
            </a:fld>
            <a:endParaRPr lang="sv-SE" dirty="0"/>
          </a:p>
        </p:txBody>
      </p:sp>
    </p:spTree>
    <p:extLst>
      <p:ext uri="{BB962C8B-B14F-4D97-AF65-F5344CB8AC3E}">
        <p14:creationId xmlns:p14="http://schemas.microsoft.com/office/powerpoint/2010/main" val="197324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8B7927-E765-0F4D-B948-B560EA00FF5A}"/>
              </a:ext>
            </a:extLst>
          </p:cNvPr>
          <p:cNvSpPr>
            <a:spLocks noGrp="1"/>
          </p:cNvSpPr>
          <p:nvPr>
            <p:ph type="title"/>
          </p:nvPr>
        </p:nvSpPr>
        <p:spPr/>
        <p:txBody>
          <a:bodyPr/>
          <a:lstStyle/>
          <a:p>
            <a:r>
              <a:rPr lang="sv-SE" dirty="0"/>
              <a:t>Upplägg för diskussionen</a:t>
            </a:r>
          </a:p>
        </p:txBody>
      </p:sp>
      <p:sp>
        <p:nvSpPr>
          <p:cNvPr id="5" name="Platshållare för sidfot 4">
            <a:extLst>
              <a:ext uri="{FF2B5EF4-FFF2-40B4-BE49-F238E27FC236}">
                <a16:creationId xmlns:a16="http://schemas.microsoft.com/office/drawing/2014/main" id="{4277FDBC-1CF6-934D-92D3-C5832A70651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2BBE0A5-63E9-A04A-BAD7-BA817FE086CB}"/>
              </a:ext>
            </a:extLst>
          </p:cNvPr>
          <p:cNvSpPr>
            <a:spLocks noGrp="1"/>
          </p:cNvSpPr>
          <p:nvPr>
            <p:ph type="sldNum" sz="quarter" idx="12"/>
          </p:nvPr>
        </p:nvSpPr>
        <p:spPr/>
        <p:txBody>
          <a:bodyPr/>
          <a:lstStyle/>
          <a:p>
            <a:fld id="{DDBEBB44-B4B5-45AD-87A9-3B8A569A17F0}" type="slidenum">
              <a:rPr lang="sv-SE" smtClean="0"/>
              <a:pPr/>
              <a:t>3</a:t>
            </a:fld>
            <a:endParaRPr lang="sv-SE" dirty="0"/>
          </a:p>
        </p:txBody>
      </p:sp>
      <p:sp>
        <p:nvSpPr>
          <p:cNvPr id="7" name="Platshållare för innehåll 2">
            <a:extLst>
              <a:ext uri="{FF2B5EF4-FFF2-40B4-BE49-F238E27FC236}">
                <a16:creationId xmlns:a16="http://schemas.microsoft.com/office/drawing/2014/main" id="{3E5FCAAC-5A1D-844E-BA53-17F62E9C8637}"/>
              </a:ext>
            </a:extLst>
          </p:cNvPr>
          <p:cNvSpPr>
            <a:spLocks noGrp="1"/>
          </p:cNvSpPr>
          <p:nvPr>
            <p:ph idx="1"/>
          </p:nvPr>
        </p:nvSpPr>
        <p:spPr>
          <a:xfrm>
            <a:off x="544111" y="1874900"/>
            <a:ext cx="11060060" cy="4984014"/>
          </a:xfrm>
        </p:spPr>
        <p:txBody>
          <a:bodyPr/>
          <a:lstStyle/>
          <a:p>
            <a:pPr marL="0" indent="0">
              <a:buNone/>
            </a:pPr>
            <a:endParaRPr lang="sv-SE" sz="1600" b="1" dirty="0"/>
          </a:p>
          <a:p>
            <a:pPr lvl="1">
              <a:buFont typeface="Arial" panose="020B0604020202020204" pitchFamily="34" charset="0"/>
              <a:buChar char="•"/>
            </a:pPr>
            <a:r>
              <a:rPr lang="sv-SE" sz="1600" b="1" dirty="0"/>
              <a:t>Del 1</a:t>
            </a:r>
            <a:r>
              <a:rPr lang="sv-SE" sz="1600" dirty="0"/>
              <a:t>: Genomgång i helgrupp om </a:t>
            </a:r>
            <a:r>
              <a:rPr lang="sv-SE" sz="1600" i="1" dirty="0"/>
              <a:t>styrningens roll och andra perspektivområden som kan påverka styrningen (cirka 10 min)</a:t>
            </a:r>
          </a:p>
          <a:p>
            <a:pPr lvl="1">
              <a:buFont typeface="Arial" panose="020B0604020202020204" pitchFamily="34" charset="0"/>
              <a:buChar char="•"/>
            </a:pPr>
            <a:r>
              <a:rPr lang="sv-SE" sz="1600" b="1" dirty="0"/>
              <a:t>Del 2</a:t>
            </a:r>
            <a:r>
              <a:rPr lang="sv-SE" sz="1600" dirty="0"/>
              <a:t>: Diskussion/reflektion i smågrupper/helgrupp kring tre trendande styrmodeller. Anteckna direkt i presentationen. </a:t>
            </a:r>
            <a:r>
              <a:rPr lang="sv-SE" sz="1600" i="1" dirty="0"/>
              <a:t>(cirka 30-45 min)</a:t>
            </a:r>
            <a:endParaRPr lang="sv-SE" sz="1600" dirty="0"/>
          </a:p>
          <a:p>
            <a:pPr marL="1276350" lvl="2" indent="-342900">
              <a:buFont typeface="+mj-lt"/>
              <a:buAutoNum type="alphaLcParenR"/>
            </a:pPr>
            <a:r>
              <a:rPr lang="sv-SE" sz="1600" dirty="0"/>
              <a:t>Fördelar och utmaningar med </a:t>
            </a:r>
            <a:r>
              <a:rPr lang="sv-SE" sz="1600" i="1" dirty="0"/>
              <a:t>centraliserad, tillitsbaserad respektive värdeskapande styrning</a:t>
            </a:r>
            <a:r>
              <a:rPr lang="sv-SE" sz="1600" dirty="0"/>
              <a:t>.</a:t>
            </a:r>
          </a:p>
          <a:p>
            <a:pPr marL="1276350" lvl="2" indent="-342900">
              <a:buFont typeface="+mj-lt"/>
              <a:buAutoNum type="alphaLcParenR"/>
            </a:pPr>
            <a:r>
              <a:rPr lang="sv-SE" sz="1600" dirty="0"/>
              <a:t>Finns det aspekter/delar från respektive modell som kan vara bra för Region Stockholm att anamma i en framtida styrmodellsmix?</a:t>
            </a:r>
          </a:p>
          <a:p>
            <a:pPr lvl="1">
              <a:buFont typeface="Arial" panose="020B0604020202020204" pitchFamily="34" charset="0"/>
              <a:buChar char="•"/>
            </a:pPr>
            <a:r>
              <a:rPr lang="sv-SE" sz="1600" b="1" dirty="0"/>
              <a:t>Del 3: </a:t>
            </a:r>
            <a:r>
              <a:rPr lang="sv-SE" sz="1600" dirty="0"/>
              <a:t>Diskussion/reflektion i smågrupper/helgrupp kring befintlig beställar-utförar-modell. Anteckna direkt i presentationen. </a:t>
            </a:r>
            <a:r>
              <a:rPr lang="sv-SE" sz="1600" i="1" dirty="0"/>
              <a:t>(cirka 15-25 min)</a:t>
            </a:r>
            <a:endParaRPr lang="sv-SE" sz="1600" dirty="0"/>
          </a:p>
          <a:p>
            <a:pPr marL="1276350" lvl="2" indent="-342900">
              <a:buFont typeface="+mj-lt"/>
              <a:buAutoNum type="alphaLcParenR"/>
            </a:pPr>
            <a:r>
              <a:rPr lang="sv-SE" sz="1600" dirty="0"/>
              <a:t>Hur kan vi behöva tänka för att kunna få balans mellan reglering, konkurrens, tillit och tydligt ansvarsutkrävande? </a:t>
            </a:r>
          </a:p>
          <a:p>
            <a:pPr marL="1276350" lvl="2" indent="-342900">
              <a:buFont typeface="+mj-lt"/>
              <a:buAutoNum type="alphaLcParenR"/>
            </a:pPr>
            <a:r>
              <a:rPr lang="sv-SE" sz="1600" dirty="0"/>
              <a:t>Finns det utvecklingspotential i dagens beställar-utförar-modell? I så fall vad kan vi behöva sluta, börja eller fortsätta göra?</a:t>
            </a:r>
          </a:p>
          <a:p>
            <a:pPr lvl="1"/>
            <a:endParaRPr lang="sv-SE" dirty="0"/>
          </a:p>
        </p:txBody>
      </p:sp>
    </p:spTree>
    <p:extLst>
      <p:ext uri="{BB962C8B-B14F-4D97-AF65-F5344CB8AC3E}">
        <p14:creationId xmlns:p14="http://schemas.microsoft.com/office/powerpoint/2010/main" val="341347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4</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497496" y="2592387"/>
            <a:ext cx="9813990" cy="1653042"/>
          </a:xfrm>
        </p:spPr>
        <p:txBody>
          <a:bodyPr/>
          <a:lstStyle/>
          <a:p>
            <a:pPr algn="ctr"/>
            <a:r>
              <a:rPr lang="sv-SE" dirty="0"/>
              <a:t>Del 1</a:t>
            </a:r>
            <a:br>
              <a:rPr lang="sv-SE" dirty="0"/>
            </a:br>
            <a:r>
              <a:rPr lang="sv-SE" dirty="0"/>
              <a:t>Genomgång om styrningens roll och andra perspektivområden som kan påverka styrningen</a:t>
            </a:r>
          </a:p>
        </p:txBody>
      </p:sp>
    </p:spTree>
    <p:extLst>
      <p:ext uri="{BB962C8B-B14F-4D97-AF65-F5344CB8AC3E}">
        <p14:creationId xmlns:p14="http://schemas.microsoft.com/office/powerpoint/2010/main" val="88815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8B7927-E765-0F4D-B948-B560EA00FF5A}"/>
              </a:ext>
            </a:extLst>
          </p:cNvPr>
          <p:cNvSpPr>
            <a:spLocks noGrp="1"/>
          </p:cNvSpPr>
          <p:nvPr>
            <p:ph type="title"/>
          </p:nvPr>
        </p:nvSpPr>
        <p:spPr>
          <a:xfrm>
            <a:off x="0" y="1328679"/>
            <a:ext cx="12192000" cy="836613"/>
          </a:xfrm>
        </p:spPr>
        <p:txBody>
          <a:bodyPr/>
          <a:lstStyle/>
          <a:p>
            <a:pPr algn="ctr"/>
            <a:r>
              <a:rPr lang="sv-SE" dirty="0"/>
              <a:t>Styrningens roll</a:t>
            </a:r>
          </a:p>
        </p:txBody>
      </p:sp>
      <p:sp>
        <p:nvSpPr>
          <p:cNvPr id="5" name="Platshållare för sidfot 4">
            <a:extLst>
              <a:ext uri="{FF2B5EF4-FFF2-40B4-BE49-F238E27FC236}">
                <a16:creationId xmlns:a16="http://schemas.microsoft.com/office/drawing/2014/main" id="{4277FDBC-1CF6-934D-92D3-C5832A70651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2BBE0A5-63E9-A04A-BAD7-BA817FE086CB}"/>
              </a:ext>
            </a:extLst>
          </p:cNvPr>
          <p:cNvSpPr>
            <a:spLocks noGrp="1"/>
          </p:cNvSpPr>
          <p:nvPr>
            <p:ph type="sldNum" sz="quarter" idx="12"/>
          </p:nvPr>
        </p:nvSpPr>
        <p:spPr/>
        <p:txBody>
          <a:bodyPr/>
          <a:lstStyle/>
          <a:p>
            <a:fld id="{DDBEBB44-B4B5-45AD-87A9-3B8A569A17F0}" type="slidenum">
              <a:rPr lang="sv-SE" smtClean="0"/>
              <a:pPr/>
              <a:t>5</a:t>
            </a:fld>
            <a:endParaRPr lang="sv-SE" dirty="0"/>
          </a:p>
        </p:txBody>
      </p:sp>
      <p:sp>
        <p:nvSpPr>
          <p:cNvPr id="4" name="Triangel 3">
            <a:extLst>
              <a:ext uri="{FF2B5EF4-FFF2-40B4-BE49-F238E27FC236}">
                <a16:creationId xmlns:a16="http://schemas.microsoft.com/office/drawing/2014/main" id="{6CE7E277-C9A3-6648-9893-CC2CF299DF45}"/>
              </a:ext>
            </a:extLst>
          </p:cNvPr>
          <p:cNvSpPr/>
          <p:nvPr/>
        </p:nvSpPr>
        <p:spPr bwMode="auto">
          <a:xfrm>
            <a:off x="267269" y="2165292"/>
            <a:ext cx="4817659" cy="4418419"/>
          </a:xfrm>
          <a:prstGeom prst="triangle">
            <a:avLst/>
          </a:prstGeom>
          <a:noFill/>
          <a:ln w="76200" cap="flat" cmpd="sng" algn="ctr">
            <a:solidFill>
              <a:srgbClr val="B1344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cxnSp>
        <p:nvCxnSpPr>
          <p:cNvPr id="10" name="Rak 9">
            <a:extLst>
              <a:ext uri="{FF2B5EF4-FFF2-40B4-BE49-F238E27FC236}">
                <a16:creationId xmlns:a16="http://schemas.microsoft.com/office/drawing/2014/main" id="{201D9954-105B-BF40-BEBB-42086CF3E76C}"/>
              </a:ext>
            </a:extLst>
          </p:cNvPr>
          <p:cNvCxnSpPr/>
          <p:nvPr/>
        </p:nvCxnSpPr>
        <p:spPr bwMode="auto">
          <a:xfrm>
            <a:off x="1963266" y="3429000"/>
            <a:ext cx="9478028" cy="0"/>
          </a:xfrm>
          <a:prstGeom prst="line">
            <a:avLst/>
          </a:prstGeom>
          <a:noFill/>
          <a:ln w="76200" cap="flat" cmpd="sng" algn="ctr">
            <a:solidFill>
              <a:srgbClr val="B13440"/>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ruta 12">
            <a:extLst>
              <a:ext uri="{FF2B5EF4-FFF2-40B4-BE49-F238E27FC236}">
                <a16:creationId xmlns:a16="http://schemas.microsoft.com/office/drawing/2014/main" id="{A75BCF4D-17B8-3D44-9461-3683440B03F9}"/>
              </a:ext>
            </a:extLst>
          </p:cNvPr>
          <p:cNvSpPr txBox="1"/>
          <p:nvPr/>
        </p:nvSpPr>
        <p:spPr>
          <a:xfrm>
            <a:off x="4991822" y="2317015"/>
            <a:ext cx="6631367" cy="504968"/>
          </a:xfrm>
          <a:prstGeom prst="rect">
            <a:avLst/>
          </a:prstGeom>
          <a:noFill/>
        </p:spPr>
        <p:txBody>
          <a:bodyPr wrap="square" rtlCol="0">
            <a:noAutofit/>
          </a:bodyPr>
          <a:lstStyle/>
          <a:p>
            <a:pPr algn="l"/>
            <a:r>
              <a:rPr lang="sv-SE" dirty="0"/>
              <a:t>1. Målbild + rangordning av mål för att i </a:t>
            </a:r>
            <a:br>
              <a:rPr lang="sv-SE" dirty="0"/>
            </a:br>
            <a:r>
              <a:rPr lang="sv-SE" dirty="0"/>
              <a:t>möjligaste mån undvika målkonflikter </a:t>
            </a:r>
          </a:p>
        </p:txBody>
      </p:sp>
      <p:sp>
        <p:nvSpPr>
          <p:cNvPr id="14" name="textruta 13">
            <a:extLst>
              <a:ext uri="{FF2B5EF4-FFF2-40B4-BE49-F238E27FC236}">
                <a16:creationId xmlns:a16="http://schemas.microsoft.com/office/drawing/2014/main" id="{236311EE-0ED7-4A4F-80B0-4E49D9A18C7D}"/>
              </a:ext>
            </a:extLst>
          </p:cNvPr>
          <p:cNvSpPr txBox="1"/>
          <p:nvPr/>
        </p:nvSpPr>
        <p:spPr>
          <a:xfrm>
            <a:off x="4991822" y="3596410"/>
            <a:ext cx="6431887" cy="504968"/>
          </a:xfrm>
          <a:prstGeom prst="rect">
            <a:avLst/>
          </a:prstGeom>
          <a:noFill/>
        </p:spPr>
        <p:txBody>
          <a:bodyPr wrap="square" rtlCol="0">
            <a:noAutofit/>
          </a:bodyPr>
          <a:lstStyle/>
          <a:p>
            <a:pPr algn="l"/>
            <a:r>
              <a:rPr lang="sv-SE" dirty="0"/>
              <a:t>2. Mått och mätpunkter för att mäta måluppfyllnad</a:t>
            </a:r>
          </a:p>
        </p:txBody>
      </p:sp>
      <p:sp>
        <p:nvSpPr>
          <p:cNvPr id="15" name="textruta 14">
            <a:extLst>
              <a:ext uri="{FF2B5EF4-FFF2-40B4-BE49-F238E27FC236}">
                <a16:creationId xmlns:a16="http://schemas.microsoft.com/office/drawing/2014/main" id="{95D366E4-7F04-1743-A51E-E0A29872EAE5}"/>
              </a:ext>
            </a:extLst>
          </p:cNvPr>
          <p:cNvSpPr txBox="1"/>
          <p:nvPr/>
        </p:nvSpPr>
        <p:spPr>
          <a:xfrm>
            <a:off x="4997330" y="4674903"/>
            <a:ext cx="7042270" cy="1781541"/>
          </a:xfrm>
          <a:prstGeom prst="rect">
            <a:avLst/>
          </a:prstGeom>
          <a:noFill/>
        </p:spPr>
        <p:txBody>
          <a:bodyPr wrap="square" rtlCol="0">
            <a:noAutofit/>
          </a:bodyPr>
          <a:lstStyle/>
          <a:p>
            <a:pPr algn="l"/>
            <a:r>
              <a:rPr lang="sv-SE" dirty="0"/>
              <a:t>3. Styrning omfattar olika insatser i syfte att påverka processer och resultat inom en organisation. Det påverkar grundläggande värden som möjlighet till inflytande, tillgänglighet och förtroendet för vården</a:t>
            </a:r>
            <a:r>
              <a:rPr lang="sv-SE" sz="2000" dirty="0">
                <a:ea typeface="Verdana" panose="020B0604030504040204" pitchFamily="34" charset="0"/>
                <a:cs typeface="Verdana" panose="020B0604030504040204" pitchFamily="34" charset="0"/>
              </a:rPr>
              <a:t>.</a:t>
            </a:r>
          </a:p>
          <a:p>
            <a:pPr algn="l"/>
            <a:endParaRPr lang="sv-SE" dirty="0"/>
          </a:p>
        </p:txBody>
      </p:sp>
      <p:sp>
        <p:nvSpPr>
          <p:cNvPr id="17" name="Rektangel 16">
            <a:extLst>
              <a:ext uri="{FF2B5EF4-FFF2-40B4-BE49-F238E27FC236}">
                <a16:creationId xmlns:a16="http://schemas.microsoft.com/office/drawing/2014/main" id="{2D0A7DCA-01CC-A049-9742-E5A4D276473A}"/>
              </a:ext>
            </a:extLst>
          </p:cNvPr>
          <p:cNvSpPr/>
          <p:nvPr/>
        </p:nvSpPr>
        <p:spPr>
          <a:xfrm>
            <a:off x="5434083" y="5750475"/>
            <a:ext cx="6096000" cy="461665"/>
          </a:xfrm>
          <a:prstGeom prst="rect">
            <a:avLst/>
          </a:prstGeom>
        </p:spPr>
        <p:txBody>
          <a:bodyPr>
            <a:spAutoFit/>
          </a:bodyPr>
          <a:lstStyle/>
          <a:p>
            <a:pPr>
              <a:spcAft>
                <a:spcPts val="0"/>
              </a:spcAft>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Rak 18">
            <a:extLst>
              <a:ext uri="{FF2B5EF4-FFF2-40B4-BE49-F238E27FC236}">
                <a16:creationId xmlns:a16="http://schemas.microsoft.com/office/drawing/2014/main" id="{249A1D33-007B-C848-8479-F1645DD0FDB5}"/>
              </a:ext>
            </a:extLst>
          </p:cNvPr>
          <p:cNvCxnSpPr/>
          <p:nvPr/>
        </p:nvCxnSpPr>
        <p:spPr bwMode="auto">
          <a:xfrm>
            <a:off x="1407616" y="4458477"/>
            <a:ext cx="10016093" cy="0"/>
          </a:xfrm>
          <a:prstGeom prst="line">
            <a:avLst/>
          </a:prstGeom>
          <a:noFill/>
          <a:ln w="76200" cap="flat" cmpd="sng" algn="ctr">
            <a:solidFill>
              <a:srgbClr val="B13440"/>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902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00D1BA-4505-7F49-95F0-BEE95602977A}"/>
              </a:ext>
            </a:extLst>
          </p:cNvPr>
          <p:cNvSpPr>
            <a:spLocks noGrp="1"/>
          </p:cNvSpPr>
          <p:nvPr>
            <p:ph type="title"/>
          </p:nvPr>
        </p:nvSpPr>
        <p:spPr>
          <a:xfrm>
            <a:off x="0" y="1173476"/>
            <a:ext cx="12191999" cy="836613"/>
          </a:xfrm>
        </p:spPr>
        <p:txBody>
          <a:bodyPr/>
          <a:lstStyle/>
          <a:p>
            <a:pPr algn="ctr"/>
            <a:r>
              <a:rPr lang="sv-SE" dirty="0"/>
              <a:t>Trender som lyfts fram i övriga delrapporter / perspektiv</a:t>
            </a:r>
          </a:p>
        </p:txBody>
      </p:sp>
      <p:sp>
        <p:nvSpPr>
          <p:cNvPr id="5" name="Platshållare för sidfot 4">
            <a:extLst>
              <a:ext uri="{FF2B5EF4-FFF2-40B4-BE49-F238E27FC236}">
                <a16:creationId xmlns:a16="http://schemas.microsoft.com/office/drawing/2014/main" id="{BBCB6CDD-6D37-524B-987A-67D0C38CFE3A}"/>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52D7BE9A-E57B-F648-87AE-29D580F16F3F}"/>
              </a:ext>
            </a:extLst>
          </p:cNvPr>
          <p:cNvSpPr>
            <a:spLocks noGrp="1"/>
          </p:cNvSpPr>
          <p:nvPr>
            <p:ph type="sldNum" sz="quarter" idx="12"/>
          </p:nvPr>
        </p:nvSpPr>
        <p:spPr/>
        <p:txBody>
          <a:bodyPr/>
          <a:lstStyle/>
          <a:p>
            <a:fld id="{DDBEBB44-B4B5-45AD-87A9-3B8A569A17F0}" type="slidenum">
              <a:rPr lang="sv-SE" smtClean="0"/>
              <a:pPr/>
              <a:t>6</a:t>
            </a:fld>
            <a:endParaRPr lang="sv-SE" dirty="0"/>
          </a:p>
        </p:txBody>
      </p:sp>
      <p:sp>
        <p:nvSpPr>
          <p:cNvPr id="7" name="Rektangel 6">
            <a:extLst>
              <a:ext uri="{FF2B5EF4-FFF2-40B4-BE49-F238E27FC236}">
                <a16:creationId xmlns:a16="http://schemas.microsoft.com/office/drawing/2014/main" id="{409F1F7D-3EE7-BC4A-8C57-BF619F729764}"/>
              </a:ext>
            </a:extLst>
          </p:cNvPr>
          <p:cNvSpPr/>
          <p:nvPr/>
        </p:nvSpPr>
        <p:spPr bwMode="auto">
          <a:xfrm>
            <a:off x="686504" y="4121839"/>
            <a:ext cx="3517292" cy="2553503"/>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sv-SE" sz="2000" dirty="0">
                <a:solidFill>
                  <a:schemeClr val="bg1"/>
                </a:solidFill>
              </a:rPr>
              <a:t>Kompetens</a:t>
            </a:r>
          </a:p>
        </p:txBody>
      </p:sp>
      <p:sp>
        <p:nvSpPr>
          <p:cNvPr id="8" name="Rektangel 7">
            <a:extLst>
              <a:ext uri="{FF2B5EF4-FFF2-40B4-BE49-F238E27FC236}">
                <a16:creationId xmlns:a16="http://schemas.microsoft.com/office/drawing/2014/main" id="{6A2F24F1-E2D2-9246-AA41-18E44EB0C141}"/>
              </a:ext>
            </a:extLst>
          </p:cNvPr>
          <p:cNvSpPr/>
          <p:nvPr/>
        </p:nvSpPr>
        <p:spPr bwMode="auto">
          <a:xfrm>
            <a:off x="8206898" y="4121838"/>
            <a:ext cx="3348943" cy="2504879"/>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2200" b="0" i="0" u="none" strike="noStrike" cap="none" normalizeH="0" baseline="0" dirty="0">
                <a:ln>
                  <a:noFill/>
                </a:ln>
                <a:solidFill>
                  <a:schemeClr val="bg1"/>
                </a:solidFill>
                <a:effectLst/>
                <a:latin typeface="Verdana" pitchFamily="34" charset="0"/>
                <a:ea typeface="Geneva" pitchFamily="1" charset="-128"/>
              </a:rPr>
              <a:t>Kvalitet</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9" name="Rektangel 8">
            <a:extLst>
              <a:ext uri="{FF2B5EF4-FFF2-40B4-BE49-F238E27FC236}">
                <a16:creationId xmlns:a16="http://schemas.microsoft.com/office/drawing/2014/main" id="{430E4A6A-A230-1E42-8CFD-45F5FE7337E9}"/>
              </a:ext>
            </a:extLst>
          </p:cNvPr>
          <p:cNvSpPr/>
          <p:nvPr/>
        </p:nvSpPr>
        <p:spPr bwMode="auto">
          <a:xfrm>
            <a:off x="4483710" y="4109473"/>
            <a:ext cx="3316856" cy="2553503"/>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sv-SE" sz="2000" dirty="0">
                <a:solidFill>
                  <a:schemeClr val="bg1"/>
                </a:solidFill>
              </a:rPr>
              <a:t>Vårds</a:t>
            </a:r>
            <a:r>
              <a:rPr kumimoji="0" lang="sv-SE" sz="2000" b="0" i="0" u="none" strike="noStrike" cap="none" normalizeH="0" baseline="0" dirty="0">
                <a:ln>
                  <a:noFill/>
                </a:ln>
                <a:solidFill>
                  <a:schemeClr val="bg1"/>
                </a:solidFill>
                <a:effectLst/>
                <a:latin typeface="Verdana" pitchFamily="34" charset="0"/>
                <a:ea typeface="Geneva" pitchFamily="1" charset="-128"/>
              </a:rPr>
              <a:t>truktur</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000" b="0" i="0" u="none" strike="noStrike" cap="none" normalizeH="0" baseline="0" dirty="0">
              <a:ln>
                <a:noFill/>
              </a:ln>
              <a:solidFill>
                <a:schemeClr val="bg1"/>
              </a:solidFill>
              <a:effectLst/>
              <a:latin typeface="Verdana" pitchFamily="34" charset="0"/>
              <a:ea typeface="Geneva" pitchFamily="1" charset="-128"/>
            </a:endParaRPr>
          </a:p>
        </p:txBody>
      </p:sp>
      <p:sp>
        <p:nvSpPr>
          <p:cNvPr id="10" name="Rektangel 9">
            <a:extLst>
              <a:ext uri="{FF2B5EF4-FFF2-40B4-BE49-F238E27FC236}">
                <a16:creationId xmlns:a16="http://schemas.microsoft.com/office/drawing/2014/main" id="{D3AA5BAE-CE1F-3441-9678-53C4143A01AC}"/>
              </a:ext>
            </a:extLst>
          </p:cNvPr>
          <p:cNvSpPr/>
          <p:nvPr/>
        </p:nvSpPr>
        <p:spPr bwMode="auto">
          <a:xfrm>
            <a:off x="6774127" y="1861029"/>
            <a:ext cx="3520547" cy="2047113"/>
          </a:xfrm>
          <a:prstGeom prst="rect">
            <a:avLst/>
          </a:prstGeom>
          <a:solidFill>
            <a:srgbClr val="E664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2000" b="0" i="0" u="none" strike="noStrike" cap="none" normalizeH="0" baseline="0" dirty="0">
                <a:ln>
                  <a:noFill/>
                </a:ln>
                <a:solidFill>
                  <a:schemeClr val="bg1"/>
                </a:solidFill>
                <a:effectLst/>
                <a:latin typeface="Verdana" pitchFamily="34" charset="0"/>
                <a:ea typeface="Geneva" pitchFamily="1" charset="-128"/>
              </a:rPr>
              <a:t>Patientperspektiv</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000" b="0" i="0" u="none" strike="noStrike" cap="none" normalizeH="0" baseline="0" dirty="0">
              <a:ln>
                <a:noFill/>
              </a:ln>
              <a:solidFill>
                <a:schemeClr val="bg1"/>
              </a:solidFill>
              <a:effectLst/>
              <a:latin typeface="Verdana" pitchFamily="34" charset="0"/>
              <a:ea typeface="Geneva" pitchFamily="1" charset="-128"/>
            </a:endParaRPr>
          </a:p>
        </p:txBody>
      </p:sp>
      <p:sp>
        <p:nvSpPr>
          <p:cNvPr id="11" name="Rektangel 10">
            <a:extLst>
              <a:ext uri="{FF2B5EF4-FFF2-40B4-BE49-F238E27FC236}">
                <a16:creationId xmlns:a16="http://schemas.microsoft.com/office/drawing/2014/main" id="{EF4321F3-55A3-1C4D-8994-4FF45DE7D821}"/>
              </a:ext>
            </a:extLst>
          </p:cNvPr>
          <p:cNvSpPr/>
          <p:nvPr/>
        </p:nvSpPr>
        <p:spPr bwMode="auto">
          <a:xfrm>
            <a:off x="1978843" y="1872608"/>
            <a:ext cx="3517291" cy="2047113"/>
          </a:xfrm>
          <a:prstGeom prst="rect">
            <a:avLst/>
          </a:prstGeom>
          <a:solidFill>
            <a:schemeClr val="accent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r>
              <a:rPr lang="sv-SE" sz="2000" dirty="0">
                <a:solidFill>
                  <a:schemeClr val="bg1"/>
                </a:solidFill>
              </a:rPr>
              <a:t>Teknikutveckling</a:t>
            </a:r>
          </a:p>
          <a:p>
            <a:endParaRPr lang="sv-SE" sz="2000" dirty="0">
              <a:solidFill>
                <a:schemeClr val="bg1"/>
              </a:solidFill>
            </a:endParaRPr>
          </a:p>
        </p:txBody>
      </p:sp>
      <p:sp>
        <p:nvSpPr>
          <p:cNvPr id="14" name="Platshållare för innehåll 2">
            <a:extLst>
              <a:ext uri="{FF2B5EF4-FFF2-40B4-BE49-F238E27FC236}">
                <a16:creationId xmlns:a16="http://schemas.microsoft.com/office/drawing/2014/main" id="{35BC0711-C674-D743-9D37-BEF25E85108F}"/>
              </a:ext>
            </a:extLst>
          </p:cNvPr>
          <p:cNvSpPr>
            <a:spLocks noGrp="1"/>
          </p:cNvSpPr>
          <p:nvPr>
            <p:ph idx="1"/>
          </p:nvPr>
        </p:nvSpPr>
        <p:spPr>
          <a:xfrm>
            <a:off x="4610128" y="4525724"/>
            <a:ext cx="3252834" cy="2160681"/>
          </a:xfrm>
        </p:spPr>
        <p:txBody>
          <a:bodyPr/>
          <a:lstStyle/>
          <a:p>
            <a:pPr marL="134938" indent="-134938"/>
            <a:r>
              <a:rPr lang="sv-SE" sz="1200" dirty="0">
                <a:solidFill>
                  <a:schemeClr val="bg1"/>
                </a:solidFill>
              </a:rPr>
              <a:t>Allt mer vård kommer att bedrivas i öppenvården och nya vårdformer kommer att uppstå som en följd av medicinskteknisk utveckling och digitalisering.</a:t>
            </a:r>
          </a:p>
          <a:p>
            <a:pPr marL="134938" indent="-134938"/>
            <a:r>
              <a:rPr lang="sv-SE" sz="1200" dirty="0">
                <a:solidFill>
                  <a:schemeClr val="bg1"/>
                </a:solidFill>
              </a:rPr>
              <a:t> En större andel vård kommer att ges i hemmet och vården som helhet kommer att vara mer platsoberoende.</a:t>
            </a:r>
          </a:p>
          <a:p>
            <a:endParaRPr lang="sv-SE" sz="1200" dirty="0"/>
          </a:p>
        </p:txBody>
      </p:sp>
      <p:sp>
        <p:nvSpPr>
          <p:cNvPr id="12" name="Platshållare för innehåll 2">
            <a:extLst>
              <a:ext uri="{FF2B5EF4-FFF2-40B4-BE49-F238E27FC236}">
                <a16:creationId xmlns:a16="http://schemas.microsoft.com/office/drawing/2014/main" id="{C251929B-9902-154A-8921-CA5EC67C5E1E}"/>
              </a:ext>
            </a:extLst>
          </p:cNvPr>
          <p:cNvSpPr txBox="1">
            <a:spLocks/>
          </p:cNvSpPr>
          <p:nvPr/>
        </p:nvSpPr>
        <p:spPr bwMode="auto">
          <a:xfrm>
            <a:off x="6900545" y="2306713"/>
            <a:ext cx="3291246" cy="152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134938" indent="-134938"/>
            <a:r>
              <a:rPr lang="sv-SE" sz="1200" kern="0" dirty="0">
                <a:solidFill>
                  <a:schemeClr val="bg1"/>
                </a:solidFill>
              </a:rPr>
              <a:t>Ökat fokus på levnadsvanor och prevention.</a:t>
            </a:r>
          </a:p>
          <a:p>
            <a:pPr marL="134938" indent="-134938"/>
            <a:r>
              <a:rPr lang="sv-SE" sz="1200" kern="0" dirty="0">
                <a:solidFill>
                  <a:schemeClr val="bg1"/>
                </a:solidFill>
              </a:rPr>
              <a:t>En större andel äldre kommer att behöva mer vård.</a:t>
            </a:r>
          </a:p>
          <a:p>
            <a:pPr marL="134938" indent="-134938"/>
            <a:r>
              <a:rPr lang="sv-SE" sz="1200" kern="0" dirty="0">
                <a:solidFill>
                  <a:schemeClr val="bg1"/>
                </a:solidFill>
              </a:rPr>
              <a:t>Ökade förväntningar på vårdens tillgänglighet, delaktighet och kvalitet.</a:t>
            </a:r>
          </a:p>
          <a:p>
            <a:endParaRPr lang="sv-SE" sz="1200" kern="0" dirty="0"/>
          </a:p>
        </p:txBody>
      </p:sp>
      <p:sp>
        <p:nvSpPr>
          <p:cNvPr id="15" name="Platshållare för innehåll 2">
            <a:extLst>
              <a:ext uri="{FF2B5EF4-FFF2-40B4-BE49-F238E27FC236}">
                <a16:creationId xmlns:a16="http://schemas.microsoft.com/office/drawing/2014/main" id="{1DCDB784-1DF7-FD47-8CCB-3EF19DF48655}"/>
              </a:ext>
            </a:extLst>
          </p:cNvPr>
          <p:cNvSpPr txBox="1">
            <a:spLocks/>
          </p:cNvSpPr>
          <p:nvPr/>
        </p:nvSpPr>
        <p:spPr bwMode="auto">
          <a:xfrm>
            <a:off x="8405878" y="4529622"/>
            <a:ext cx="2950982" cy="190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134938" indent="-134938"/>
            <a:r>
              <a:rPr lang="sv-SE" sz="1200" kern="0" dirty="0">
                <a:solidFill>
                  <a:schemeClr val="bg1"/>
                </a:solidFill>
              </a:rPr>
              <a:t>Tillgänglighet och patientsäkerhet har förbättrats rejält över tid.</a:t>
            </a:r>
          </a:p>
          <a:p>
            <a:pPr marL="134938" indent="-134938"/>
            <a:r>
              <a:rPr lang="sv-SE" sz="1200" kern="0" dirty="0">
                <a:solidFill>
                  <a:schemeClr val="bg1"/>
                </a:solidFill>
              </a:rPr>
              <a:t>Behandlingar kommer bli mer individanpassade och effektiva.</a:t>
            </a:r>
          </a:p>
          <a:p>
            <a:pPr marL="134938" indent="-134938"/>
            <a:r>
              <a:rPr lang="sv-SE" sz="1200" kern="0" dirty="0">
                <a:solidFill>
                  <a:schemeClr val="bg1"/>
                </a:solidFill>
              </a:rPr>
              <a:t>Alla aktörer måste ta tillvara den kunskap som finns om hur kvaliteten förbättras.  </a:t>
            </a:r>
          </a:p>
          <a:p>
            <a:endParaRPr lang="sv-SE" sz="1200" kern="0" dirty="0"/>
          </a:p>
        </p:txBody>
      </p:sp>
      <p:sp>
        <p:nvSpPr>
          <p:cNvPr id="16" name="Platshållare för innehåll 2">
            <a:extLst>
              <a:ext uri="{FF2B5EF4-FFF2-40B4-BE49-F238E27FC236}">
                <a16:creationId xmlns:a16="http://schemas.microsoft.com/office/drawing/2014/main" id="{DFBFBB58-3570-AA4A-BD78-E78B0FDD7254}"/>
              </a:ext>
            </a:extLst>
          </p:cNvPr>
          <p:cNvSpPr txBox="1">
            <a:spLocks/>
          </p:cNvSpPr>
          <p:nvPr/>
        </p:nvSpPr>
        <p:spPr bwMode="auto">
          <a:xfrm>
            <a:off x="793262" y="4529622"/>
            <a:ext cx="3475777" cy="213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134938" indent="-134938"/>
            <a:r>
              <a:rPr lang="sv-SE" sz="1200" kern="0" dirty="0">
                <a:solidFill>
                  <a:schemeClr val="bg1"/>
                </a:solidFill>
              </a:rPr>
              <a:t>Ny teknik kommer att förändra kompetenskraven för vårdprofessioner. </a:t>
            </a:r>
          </a:p>
          <a:p>
            <a:pPr marL="134938" indent="-134938"/>
            <a:r>
              <a:rPr lang="sv-SE" sz="1200" kern="0" dirty="0">
                <a:solidFill>
                  <a:schemeClr val="bg1"/>
                </a:solidFill>
              </a:rPr>
              <a:t>Ökad efterfrågan på kompetenser för förebyggande, hälsofrämjande och rehabiliterande vård.</a:t>
            </a:r>
          </a:p>
          <a:p>
            <a:pPr marL="134938" indent="-134938"/>
            <a:r>
              <a:rPr lang="sv-SE" sz="1200" kern="0" dirty="0">
                <a:solidFill>
                  <a:schemeClr val="bg1"/>
                </a:solidFill>
              </a:rPr>
              <a:t>Brist på läkare, specialist- och röntgen-sjuksköterskor, fysioterapeuter, barn-</a:t>
            </a:r>
            <a:r>
              <a:rPr lang="sv-SE" sz="1200" kern="0" dirty="0" err="1">
                <a:solidFill>
                  <a:schemeClr val="bg1"/>
                </a:solidFill>
              </a:rPr>
              <a:t>morskor</a:t>
            </a:r>
            <a:r>
              <a:rPr lang="sv-SE" sz="1200" kern="0" dirty="0">
                <a:solidFill>
                  <a:schemeClr val="bg1"/>
                </a:solidFill>
              </a:rPr>
              <a:t> och biomedicinska analytiker.</a:t>
            </a:r>
          </a:p>
          <a:p>
            <a:pPr marL="134938" indent="-134938"/>
            <a:r>
              <a:rPr lang="sv-SE" sz="900" kern="0" dirty="0">
                <a:solidFill>
                  <a:schemeClr val="bg1"/>
                </a:solidFill>
              </a:rPr>
              <a:t>.</a:t>
            </a:r>
          </a:p>
          <a:p>
            <a:endParaRPr lang="sv-SE" sz="1200" kern="0" dirty="0"/>
          </a:p>
        </p:txBody>
      </p:sp>
      <p:sp>
        <p:nvSpPr>
          <p:cNvPr id="17" name="Platshållare för innehåll 2">
            <a:extLst>
              <a:ext uri="{FF2B5EF4-FFF2-40B4-BE49-F238E27FC236}">
                <a16:creationId xmlns:a16="http://schemas.microsoft.com/office/drawing/2014/main" id="{83063279-AE58-8947-8453-C447DC47327A}"/>
              </a:ext>
            </a:extLst>
          </p:cNvPr>
          <p:cNvSpPr txBox="1">
            <a:spLocks/>
          </p:cNvSpPr>
          <p:nvPr/>
        </p:nvSpPr>
        <p:spPr bwMode="auto">
          <a:xfrm>
            <a:off x="2085602" y="2318292"/>
            <a:ext cx="3076988" cy="172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134938" indent="-134938"/>
            <a:r>
              <a:rPr lang="sv-SE" sz="1200" kern="0" dirty="0">
                <a:solidFill>
                  <a:schemeClr val="bg1"/>
                </a:solidFill>
              </a:rPr>
              <a:t>AI förväntas bli lika banbrytande som elektriciteten.</a:t>
            </a:r>
          </a:p>
          <a:p>
            <a:pPr marL="134938" indent="-134938"/>
            <a:r>
              <a:rPr lang="sv-SE" sz="1200" kern="0" dirty="0">
                <a:solidFill>
                  <a:schemeClr val="bg1"/>
                </a:solidFill>
              </a:rPr>
              <a:t>Vilken ny teknik som kommer ha störst påverkan får framtiden utvisa.</a:t>
            </a:r>
          </a:p>
          <a:p>
            <a:pPr marL="134938" indent="-134938"/>
            <a:r>
              <a:rPr lang="sv-SE" sz="1200" kern="0" dirty="0">
                <a:solidFill>
                  <a:schemeClr val="bg1"/>
                </a:solidFill>
              </a:rPr>
              <a:t>Lagar kan behöva förändras.</a:t>
            </a:r>
          </a:p>
          <a:p>
            <a:pPr marL="134938" indent="-134938"/>
            <a:endParaRPr lang="sv-SE" sz="900" kern="0" dirty="0">
              <a:solidFill>
                <a:schemeClr val="bg1"/>
              </a:solidFill>
            </a:endParaRPr>
          </a:p>
          <a:p>
            <a:endParaRPr lang="sv-SE" sz="1200" kern="0" dirty="0"/>
          </a:p>
        </p:txBody>
      </p:sp>
    </p:spTree>
    <p:extLst>
      <p:ext uri="{BB962C8B-B14F-4D97-AF65-F5344CB8AC3E}">
        <p14:creationId xmlns:p14="http://schemas.microsoft.com/office/powerpoint/2010/main" val="257130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7</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073493" y="3010693"/>
            <a:ext cx="10395304" cy="836613"/>
          </a:xfrm>
        </p:spPr>
        <p:txBody>
          <a:bodyPr/>
          <a:lstStyle/>
          <a:p>
            <a:pPr algn="ctr"/>
            <a:r>
              <a:rPr lang="sv-SE" dirty="0"/>
              <a:t>Del 2</a:t>
            </a:r>
            <a:br>
              <a:rPr lang="sv-SE" dirty="0"/>
            </a:br>
            <a:r>
              <a:rPr lang="sv-SE" dirty="0"/>
              <a:t>Reflektionsövning kring trendande modeller</a:t>
            </a:r>
            <a:br>
              <a:rPr lang="sv-SE" dirty="0"/>
            </a:br>
            <a:endParaRPr lang="sv-SE" sz="2400" dirty="0"/>
          </a:p>
        </p:txBody>
      </p:sp>
    </p:spTree>
    <p:extLst>
      <p:ext uri="{BB962C8B-B14F-4D97-AF65-F5344CB8AC3E}">
        <p14:creationId xmlns:p14="http://schemas.microsoft.com/office/powerpoint/2010/main" val="195076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8</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944343" y="2387841"/>
            <a:ext cx="8653603" cy="836613"/>
          </a:xfrm>
        </p:spPr>
        <p:txBody>
          <a:bodyPr/>
          <a:lstStyle/>
          <a:p>
            <a:pPr algn="ctr"/>
            <a:br>
              <a:rPr lang="sv-SE" dirty="0"/>
            </a:br>
            <a:r>
              <a:rPr lang="sv-SE" dirty="0"/>
              <a:t>A) Fördelar och utmaningar</a:t>
            </a:r>
            <a:br>
              <a:rPr lang="sv-SE" dirty="0"/>
            </a:br>
            <a:endParaRPr lang="sv-SE" dirty="0"/>
          </a:p>
        </p:txBody>
      </p:sp>
    </p:spTree>
    <p:extLst>
      <p:ext uri="{BB962C8B-B14F-4D97-AF65-F5344CB8AC3E}">
        <p14:creationId xmlns:p14="http://schemas.microsoft.com/office/powerpoint/2010/main" val="171827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80EA22-CB6B-C14D-87ED-3EE363342FFC}"/>
              </a:ext>
            </a:extLst>
          </p:cNvPr>
          <p:cNvSpPr>
            <a:spLocks noGrp="1"/>
          </p:cNvSpPr>
          <p:nvPr>
            <p:ph type="title"/>
          </p:nvPr>
        </p:nvSpPr>
        <p:spPr/>
        <p:txBody>
          <a:bodyPr/>
          <a:lstStyle/>
          <a:p>
            <a:r>
              <a:rPr lang="sv-SE" dirty="0"/>
              <a:t>Centraliserad styrning </a:t>
            </a:r>
            <a:r>
              <a:rPr lang="sv-SE" sz="2000" dirty="0"/>
              <a:t>(läs igenom)</a:t>
            </a:r>
            <a:endParaRPr lang="sv-SE" dirty="0"/>
          </a:p>
        </p:txBody>
      </p:sp>
      <p:sp>
        <p:nvSpPr>
          <p:cNvPr id="3" name="Platshållare för innehåll 2">
            <a:extLst>
              <a:ext uri="{FF2B5EF4-FFF2-40B4-BE49-F238E27FC236}">
                <a16:creationId xmlns:a16="http://schemas.microsoft.com/office/drawing/2014/main" id="{09966340-6BB3-A145-AA1D-FF46FD2E39A4}"/>
              </a:ext>
            </a:extLst>
          </p:cNvPr>
          <p:cNvSpPr>
            <a:spLocks noGrp="1"/>
          </p:cNvSpPr>
          <p:nvPr>
            <p:ph idx="1"/>
          </p:nvPr>
        </p:nvSpPr>
        <p:spPr>
          <a:xfrm>
            <a:off x="958851" y="2009710"/>
            <a:ext cx="10934701" cy="3937000"/>
          </a:xfrm>
        </p:spPr>
        <p:txBody>
          <a:bodyPr/>
          <a:lstStyle/>
          <a:p>
            <a:r>
              <a:rPr lang="sv-SE" sz="1600" dirty="0"/>
              <a:t>Krav på mer nationell likriktning och standardisering kommer att öka över tid. Det syns bland annat genom det nationella systemet för </a:t>
            </a:r>
            <a:r>
              <a:rPr lang="sv-SE" sz="1600" b="1" dirty="0"/>
              <a:t>kunskapsstyrning, den lagstadgade nationella nivåstruktureringen av högspecialiserad vård och satsningen på personcentrerade sammanhållna vårdförlopp</a:t>
            </a:r>
            <a:r>
              <a:rPr lang="sv-SE" sz="1600" dirty="0"/>
              <a:t>.</a:t>
            </a:r>
          </a:p>
          <a:p>
            <a:r>
              <a:rPr lang="sv-SE" sz="1600" dirty="0"/>
              <a:t>Det finns i debatten tongångar om att staten bör ta över ansvar för delar vården, till exempel för universitetssjukhusen. Sannolikt tar diskussionen ytterligare fart efter analyser av vilken </a:t>
            </a:r>
            <a:r>
              <a:rPr lang="sv-SE" sz="1600" b="1" dirty="0"/>
              <a:t>effekt covid-19 pandemin har fått på landets hälso- och sjukvårdssystem. </a:t>
            </a:r>
            <a:r>
              <a:rPr lang="sv-SE" sz="1600" dirty="0"/>
              <a:t>Inte minst kommer samtalet att röra frågor om intensivvårdsplatser och katastrofmedicinsk beredskap vid pandemier, civila kriser och krigshot. </a:t>
            </a:r>
          </a:p>
          <a:p>
            <a:r>
              <a:rPr lang="sv-SE" sz="1600" dirty="0"/>
              <a:t>Ett av de starkare inslagen i centraliseringen är den </a:t>
            </a:r>
            <a:r>
              <a:rPr lang="sv-SE" sz="1600" b="1" dirty="0"/>
              <a:t>horisontella prioriteringen mot nära vård</a:t>
            </a:r>
            <a:r>
              <a:rPr lang="sv-SE" sz="1600" dirty="0"/>
              <a:t> där de flesta sjukdomstillstånd och vårdbehov ska kunna tas omhand. En mer </a:t>
            </a:r>
            <a:r>
              <a:rPr lang="sv-SE" sz="1600" b="1" dirty="0"/>
              <a:t>jämlik vård </a:t>
            </a:r>
            <a:r>
              <a:rPr lang="sv-SE" sz="1600" dirty="0"/>
              <a:t>bedöms kunna erbjudas genom minskade skillnader i regionernas styrning. Till exempel genom nationella väntelistor för specialiserad planerad vård samt </a:t>
            </a:r>
            <a:r>
              <a:rPr lang="sv-SE" sz="1600" b="1" dirty="0"/>
              <a:t>nationell ersättningsmodell, nationella prislistor och harmonierande patientavgifter inom primärvården</a:t>
            </a:r>
            <a:r>
              <a:rPr lang="sv-SE" sz="1400" b="1" dirty="0"/>
              <a:t>.</a:t>
            </a:r>
          </a:p>
          <a:p>
            <a:endParaRPr lang="sv-SE" sz="1400" dirty="0"/>
          </a:p>
          <a:p>
            <a:endParaRPr lang="sv-SE" dirty="0"/>
          </a:p>
        </p:txBody>
      </p:sp>
      <p:sp>
        <p:nvSpPr>
          <p:cNvPr id="5" name="Platshållare för sidfot 4">
            <a:extLst>
              <a:ext uri="{FF2B5EF4-FFF2-40B4-BE49-F238E27FC236}">
                <a16:creationId xmlns:a16="http://schemas.microsoft.com/office/drawing/2014/main" id="{FC45609A-06A0-2B41-92D6-205D750681A0}"/>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EB663BA5-68F4-F74C-89F2-107C61827F20}"/>
              </a:ext>
            </a:extLst>
          </p:cNvPr>
          <p:cNvSpPr>
            <a:spLocks noGrp="1"/>
          </p:cNvSpPr>
          <p:nvPr>
            <p:ph type="sldNum" sz="quarter" idx="12"/>
          </p:nvPr>
        </p:nvSpPr>
        <p:spPr/>
        <p:txBody>
          <a:bodyPr/>
          <a:lstStyle/>
          <a:p>
            <a:fld id="{DDBEBB44-B4B5-45AD-87A9-3B8A569A17F0}" type="slidenum">
              <a:rPr lang="sv-SE" smtClean="0"/>
              <a:pPr/>
              <a:t>9</a:t>
            </a:fld>
            <a:endParaRPr lang="sv-SE" dirty="0"/>
          </a:p>
        </p:txBody>
      </p:sp>
    </p:spTree>
    <p:extLst>
      <p:ext uri="{BB962C8B-B14F-4D97-AF65-F5344CB8AC3E}">
        <p14:creationId xmlns:p14="http://schemas.microsoft.com/office/powerpoint/2010/main" val="2824340195"/>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E0364020408AD45841B8CE6BA318243" ma:contentTypeVersion="2" ma:contentTypeDescription="Skapa ett nytt dokument." ma:contentTypeScope="" ma:versionID="ecab2f9a022fd09e6f28770da6d9a723">
  <xsd:schema xmlns:xsd="http://www.w3.org/2001/XMLSchema" xmlns:xs="http://www.w3.org/2001/XMLSchema" xmlns:p="http://schemas.microsoft.com/office/2006/metadata/properties" xmlns:ns3="269f3ba9-f5b2-4163-b6e7-9ee9e1314a5c" targetNamespace="http://schemas.microsoft.com/office/2006/metadata/properties" ma:root="true" ma:fieldsID="5adc9d9e03b40cf09edd23cf22efaa7d" ns3:_="">
    <xsd:import namespace="269f3ba9-f5b2-4163-b6e7-9ee9e1314a5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f3ba9-f5b2-4163-b6e7-9ee9e1314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298783-3F47-4AF4-A4E2-EC45902A077E}">
  <ds:schemaRefs>
    <ds:schemaRef ds:uri="http://schemas.microsoft.com/sharepoint/v3/contenttype/forms"/>
  </ds:schemaRefs>
</ds:datastoreItem>
</file>

<file path=customXml/itemProps2.xml><?xml version="1.0" encoding="utf-8"?>
<ds:datastoreItem xmlns:ds="http://schemas.openxmlformats.org/officeDocument/2006/customXml" ds:itemID="{99821733-968F-400A-AD24-D635A7BBC6A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69f3ba9-f5b2-4163-b6e7-9ee9e1314a5c"/>
    <ds:schemaRef ds:uri="http://www.w3.org/XML/1998/namespace"/>
  </ds:schemaRefs>
</ds:datastoreItem>
</file>

<file path=customXml/itemProps3.xml><?xml version="1.0" encoding="utf-8"?>
<ds:datastoreItem xmlns:ds="http://schemas.openxmlformats.org/officeDocument/2006/customXml" ds:itemID="{0368EB72-7776-4F2E-9BA4-CB5A64FED8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f3ba9-f5b2-4163-b6e7-9ee9e1314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4131</TotalTime>
  <Words>1385</Words>
  <Application>Microsoft Office PowerPoint</Application>
  <PresentationFormat>Bredbild</PresentationFormat>
  <Paragraphs>209</Paragraphs>
  <Slides>24</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Calibri</vt:lpstr>
      <vt:lpstr>Georgia</vt:lpstr>
      <vt:lpstr>Verdana</vt:lpstr>
      <vt:lpstr>Wingdings</vt:lpstr>
      <vt:lpstr>Standardformgivning</vt:lpstr>
      <vt:lpstr>PowerPoint-presentation</vt:lpstr>
      <vt:lpstr>Syfte</vt:lpstr>
      <vt:lpstr>Upplägg för diskussionen</vt:lpstr>
      <vt:lpstr>Del 1 Genomgång om styrningens roll och andra perspektivområden som kan påverka styrningen</vt:lpstr>
      <vt:lpstr>Styrningens roll</vt:lpstr>
      <vt:lpstr>Trender som lyfts fram i övriga delrapporter / perspektiv</vt:lpstr>
      <vt:lpstr>Del 2 Reflektionsövning kring trendande modeller </vt:lpstr>
      <vt:lpstr> A) Fördelar och utmaningar </vt:lpstr>
      <vt:lpstr>Centraliserad styrning (läs igenom)</vt:lpstr>
      <vt:lpstr>Fördelar </vt:lpstr>
      <vt:lpstr>Tillitsbaserad styrning (läs igenom)</vt:lpstr>
      <vt:lpstr>Fördelar</vt:lpstr>
      <vt:lpstr>Värdeskapande styrning (läs igenom)</vt:lpstr>
      <vt:lpstr>Fördelar</vt:lpstr>
      <vt:lpstr> B) Finns det aspekter/delar från respektive modell som kan vara bra för Region Stockholm att anamma i en framtida styrmodellsmix?  </vt:lpstr>
      <vt:lpstr>Reflektera – vad kan vi anamma från respektive modell? </vt:lpstr>
      <vt:lpstr>Del 3 Reflektionsövning beställar-utförar-modellen</vt:lpstr>
      <vt:lpstr>Beställar-utförar-modellen (läs igenom)</vt:lpstr>
      <vt:lpstr>A) Hur kan vi behöva tänka för att kunna få balans mellan reglering, konkurrens, tillit och tydligt ansvarsutkrävande?  </vt:lpstr>
      <vt:lpstr>Reflektera – hur behöver vi tänka för att få balans?</vt:lpstr>
      <vt:lpstr>B) Finns det utvecklingspotential i dagens beställar-utförar-modell? I så fall – vad kan vi behöva sluta, börja eller fortsätta göra?  </vt:lpstr>
      <vt:lpstr>Reflektera – finns det utvecklingspotential i Region Stockholms beställar-utförar-modell? </vt:lpstr>
      <vt:lpstr>Vad kan vi behöva sluta, börja eller fortsätta göra?  </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creator>Ylva Tegner</dc:creator>
  <cp:lastModifiedBy>Ann-Christine Berg</cp:lastModifiedBy>
  <cp:revision>127</cp:revision>
  <cp:lastPrinted>2020-05-08T13:18:21Z</cp:lastPrinted>
  <dcterms:created xsi:type="dcterms:W3CDTF">2020-05-05T16:52:19Z</dcterms:created>
  <dcterms:modified xsi:type="dcterms:W3CDTF">2020-11-30T10:34:49Z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0x010100BE0364020408AD45841B8CE6BA318243</vt:lpwstr>
  </property>
</Properties>
</file>