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402" r:id="rId3"/>
    <p:sldId id="311" r:id="rId4"/>
    <p:sldId id="314" r:id="rId5"/>
    <p:sldId id="312" r:id="rId6"/>
    <p:sldId id="404" r:id="rId7"/>
    <p:sldId id="2706" r:id="rId8"/>
    <p:sldId id="2724" r:id="rId9"/>
    <p:sldId id="2726" r:id="rId10"/>
    <p:sldId id="2727" r:id="rId11"/>
    <p:sldId id="2730" r:id="rId12"/>
    <p:sldId id="2729" r:id="rId13"/>
    <p:sldId id="2728" r:id="rId14"/>
    <p:sldId id="2731" r:id="rId15"/>
    <p:sldId id="2733" r:id="rId16"/>
    <p:sldId id="2732" r:id="rId17"/>
    <p:sldId id="2734" r:id="rId18"/>
    <p:sldId id="2735" r:id="rId19"/>
    <p:sldId id="346" r:id="rId20"/>
    <p:sldId id="390" r:id="rId21"/>
  </p:sldIdLst>
  <p:sldSz cx="12192000" cy="6858000"/>
  <p:notesSz cx="6858000" cy="9144000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  <p15:guide id="5" orient="horz" pos="1570" userDrawn="1">
          <p15:clr>
            <a:srgbClr val="A4A3A4"/>
          </p15:clr>
        </p15:guide>
        <p15:guide id="6" pos="5065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Christine Berg" initials="AB" lastIdx="32" clrIdx="0">
    <p:extLst>
      <p:ext uri="{19B8F6BF-5375-455C-9EA6-DF929625EA0E}">
        <p15:presenceInfo xmlns:p15="http://schemas.microsoft.com/office/powerpoint/2012/main" userId="S-1-5-21-613775786-3661600701-2283250920-166425" providerId="AD"/>
      </p:ext>
    </p:extLst>
  </p:cmAuthor>
  <p:cmAuthor id="2" name="Tjede Funk" initials="TF" lastIdx="1" clrIdx="1">
    <p:extLst>
      <p:ext uri="{19B8F6BF-5375-455C-9EA6-DF929625EA0E}">
        <p15:presenceInfo xmlns:p15="http://schemas.microsoft.com/office/powerpoint/2012/main" userId="S-1-5-21-613775786-3661600701-2283250920-325508" providerId="AD"/>
      </p:ext>
    </p:extLst>
  </p:cmAuthor>
  <p:cmAuthor id="3" name="Ylva Tegner" initials="YT" lastIdx="5" clrIdx="2">
    <p:extLst>
      <p:ext uri="{19B8F6BF-5375-455C-9EA6-DF929625EA0E}">
        <p15:presenceInfo xmlns:p15="http://schemas.microsoft.com/office/powerpoint/2012/main" userId="S::ylva.tegner@gullers.se::542b344a-2c74-4fe9-bd46-1d702d21164e" providerId="AD"/>
      </p:ext>
    </p:extLst>
  </p:cmAuthor>
  <p:cmAuthor id="4" name="Ann-Christine Berg" initials="AB [2]" lastIdx="2" clrIdx="3">
    <p:extLst>
      <p:ext uri="{19B8F6BF-5375-455C-9EA6-DF929625EA0E}">
        <p15:presenceInfo xmlns:p15="http://schemas.microsoft.com/office/powerpoint/2012/main" userId="S::ann-christine.berg@sll.se::082aa28a-2a5e-415d-8bdc-29b8bfe1f0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F31"/>
    <a:srgbClr val="7AB919"/>
    <a:srgbClr val="972C41"/>
    <a:srgbClr val="B13440"/>
    <a:srgbClr val="FFFFFF"/>
    <a:srgbClr val="3FAFEF"/>
    <a:srgbClr val="008CC8"/>
    <a:srgbClr val="E9E3DC"/>
    <a:srgbClr val="C80000"/>
    <a:srgbClr val="E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83" autoAdjust="0"/>
    <p:restoredTop sz="76807" autoAdjust="0"/>
  </p:normalViewPr>
  <p:slideViewPr>
    <p:cSldViewPr snapToGrid="0">
      <p:cViewPr>
        <p:scale>
          <a:sx n="62" d="100"/>
          <a:sy n="62" d="100"/>
        </p:scale>
        <p:origin x="168" y="-552"/>
      </p:cViewPr>
      <p:guideLst>
        <p:guide orient="horz" pos="1911"/>
        <p:guide pos="234"/>
        <p:guide orient="horz" pos="981"/>
        <p:guide orient="horz" pos="2523"/>
        <p:guide orient="horz" pos="1570"/>
        <p:guide pos="5065"/>
        <p:guide orient="horz" pos="1979"/>
        <p:guide orient="horz" pos="2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9F56C83-3508-4DF3-A02B-BBBCC8BE3867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8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Denna presentation innehåller bland annat de huvudslutsatser som finns i delrapporten 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Finansiering</a:t>
            </a:r>
            <a:r>
              <a:rPr lang="sv-SE" dirty="0"/>
              <a:t>. Delrapporten ingår i en serie av rapporter som tillsammans kommer utgöra underlag för en slutgiltig rapport från långtidsutredningen ”Hälso- och sjukvården 2040”.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678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28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Några valda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 produktionsmått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för de tre stora regionerna och riket listas i tabellen. Det framgår att vårdproduktionen i Region Stockholm är högre än i de andra två regionerna och i riket som helhet.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41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Produktivitet och effektivitet i hälso- och sjukvården mäts genom att ställa resursåtgången i relation till utfall: vårdproduktion, patientnytta eller hälsoutfall. </a:t>
            </a:r>
          </a:p>
          <a:p>
            <a:pPr marL="228600" indent="-228600">
              <a:buAutoNum type="arabicParenR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Vårdproduktion kan exempelvis mätas i antal patientkontakter, vårddagar eller vårdtillfällen. </a:t>
            </a:r>
          </a:p>
          <a:p>
            <a:pPr marL="228600" indent="-228600">
              <a:buAutoNum type="arabicParenR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Patientnytta kan exempelvis baseras på självupplevd tillfredsställelse med vården eller förbättrat dagligt liv. </a:t>
            </a:r>
          </a:p>
          <a:p>
            <a:pPr marL="228600" indent="-228600">
              <a:buAutoNum type="arabicParenR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Hälsoutfall kan mätas för hela befolkning, såsom i dödlighet i sjukdomar som är åtgärdbara inom hälso- och sjukvården, eller i undvikbar slutenvård. Hälsoutfall kan också mätas för patienterna, såsom i vunna levnadsår, i god hälsa eller, vid svåra sjukdomar, i fem-årsöverlevnad efter diagnos. Alla dessa utfall kan ställas i relation till kostnaderna för att uppnå utfallet.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105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Olika specialmått har utvecklats för att förfina mätning av produktionen i hälso- och sjukvården. </a:t>
            </a:r>
            <a:endParaRPr lang="sv-SE" sz="1200" b="1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DRG-systemet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 har använts och används för ersättning för vårdproduktion, inklusive för en del av vården på de region-finansierade akutsjukhusen i länet. </a:t>
            </a: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Det har sitt ursprung i strävan att beskriva ett komplett sjukhus och dess utförda vårdkontakter. DRG-systemet fångar 70–75 procent av verksamheten på ett sjukhus</a:t>
            </a: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Kostnaderna för vården beräknas idealt genom tillgång till vårdgivarnas kostnader. Data om dessa samlas kontinuerligt in i ett nationellt system kallat ”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Kostnad per patient” (KPP). 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Detta har fortfarande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brister och det pågår ett kontinuerligt arbete för att få landets regioner och sjukhus att rapportera in tillförlitliga data i systemet.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83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indikator på sjukvårdens effektivitet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är kapacitetsutnyttjandet i vården. Ett indirekt mått på det för sjukhusvården är beläggningsgraden av disponibla vårdplatser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variabel av liknande slag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är ”Antal överbeläggningar per hundra disponibla vårdplatser i somatisk sluten vård. Region Stockholm hade fem överbeläggningar per hundra disponibla vårdplatser 2019, samma som riket som helhet. I båda fallen är värdet ett uttryck för hög belastning på sjukhusvården och i viss mån ett tecken på att sjukhusvården inte möter efterfrågan på sådan vård på ett optimalt sätt.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7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En slutsats av gjorda bedömningar är att Region Stockholm på det stora hela får fortsätta driva sin verksamhet med de intäktskällor som finns idag.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>
                <a:ea typeface="Verdana" panose="020B0604030504040204" pitchFamily="34" charset="0"/>
                <a:cs typeface="Verdana" panose="020B0604030504040204" pitchFamily="34" charset="0"/>
              </a:rPr>
              <a:t>Patientavgifte</a:t>
            </a: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r är en liten del av intäkterna och används primärt som ett ransoneringsinstrument. Flera länder i Europa har dock fri primärvård utan att detta tycks leda till högre sjukvårdskostnader.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>
                <a:ea typeface="Verdana" panose="020B0604030504040204" pitchFamily="34" charset="0"/>
                <a:cs typeface="Verdana" panose="020B0604030504040204" pitchFamily="34" charset="0"/>
              </a:rPr>
              <a:t>Sjukvårdsförsäkringar</a:t>
            </a: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 antas i framtiden förbli ett  begränsat komplement till den offentliga finansieringen av vården.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Samarbete mellan offentliga och privata aktörer till stöd för nya arbetsformer och sociala innovationer, sk. </a:t>
            </a:r>
            <a:r>
              <a:rPr lang="sv-SE" sz="1200" b="1" dirty="0">
                <a:ea typeface="Verdana" panose="020B0604030504040204" pitchFamily="34" charset="0"/>
                <a:cs typeface="Verdana" panose="020B0604030504040204" pitchFamily="34" charset="0"/>
              </a:rPr>
              <a:t>sociala investeringsfonder</a:t>
            </a: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 kan ge viktiga, om än begränsade, bidrag till hälso- och sjukvårdens ekonomi</a:t>
            </a:r>
            <a:r>
              <a:rPr lang="sv-SE" dirty="0"/>
              <a:t>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 .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07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Finansdepartementets långtidsutredning utgår från SCB:s prognoser och osäkerheten i dessa diskuteras. </a:t>
            </a:r>
            <a:r>
              <a:rPr lang="sv-SE" sz="1200" b="0" dirty="0">
                <a:ea typeface="Verdana" panose="020B0604030504040204" pitchFamily="34" charset="0"/>
                <a:cs typeface="Verdana" panose="020B0604030504040204" pitchFamily="34" charset="0"/>
              </a:rPr>
              <a:t>Migrationens omfattning är av stor betydelse</a:t>
            </a:r>
            <a:r>
              <a:rPr lang="sv-SE" sz="12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för den framtida arbetskraftsutvecklingen. Dagens befolkning har en relativt hög medelålder och den kommer att förskjutas ytterligare uppåt. Men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finansdepartementets långtidsutredning lägger också stor vikt vid att pensionsåldern förskjuts uppåt, något som bidrar till en god samhällsekonomi.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91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043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16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773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Innehållet i denna presentation består först av en kort del om utredningen och därefter några nedslag i delrapporten och de sammanfattande slutsatserna.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9421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 </a:t>
            </a:r>
            <a:endParaRPr lang="sv-SE" sz="1600" kern="0" dirty="0">
              <a:solidFill>
                <a:schemeClr val="tx1"/>
              </a:solidFill>
              <a:latin typeface="Arial" charset="0"/>
              <a:ea typeface="Geneva" pitchFamily="1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2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Hälso- och sjukvårdsnämnden beslutade i maj 2018 om att en utredning om hälso- och sjukvårdens utveckling fram till 2040 skulle genomföras i dialog med professionen, patienter och andra intressenter.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Utredningen ska beskriva, analysera och presentera utmaningar och möjliga lösningar för beslut om strategier och förslag till konkreta reformer.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Under utredningens gång tas det fram en rad delrapporter om olika perspektiv på hälso- och sjukvården vilka kommer att bilda underlag för en samlad slutrapport som beräknas vara klar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331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/>
              <a:t>Utredningen ska göra framtidsanalyser kring en rad centrala perspektiv på hälso- och sjukvården. Bland annat har dessa perspektiv presenterats i delrapporter.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918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Utredningen använder en metodik som kan illustreras som en tratt. Den utgår från ett nuläge – var befinner vi oss idag.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Nästa steg handlar om att analysera behoven – vilka är våra utmaningar?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Tredje nivån beskriver framtidsbilden – vart går vi?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Fjärde nivån handlar om reformvägar – vilka är huvudinriktningarna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sista nivån handlar om planer – vad ska vi göra och när?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Utredningen levererar inte konkreta planer – vad göra och när? – utan stannar en bit in i reformfasen där de politiska diskussionerna tar vid. Uppgiften är att ge beslutsfattarna underlag för reformer och konkreta beslut för att framgent säkra god vård på lika villkor.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48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  <a:cs typeface="+mn-cs"/>
              </a:rPr>
              <a:t>I den här delrapporten beskrivs utvecklingen under de senaste 20 åren i syfte att skapa en kunskapsbas för diskussioner om finansiering av en framtida hälso- och sjukvård.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a typeface="Verdana" panose="020B0604030504040204" pitchFamily="34" charset="0"/>
                <a:cs typeface="Verdana" panose="020B0604030504040204" pitchFamily="34" charset="0"/>
              </a:rPr>
              <a:t>Hälso- och sjukvårdens finansieringsbehov är beroende av behov och efterfrågan, vårdstrukturen och dess innehåll.</a:t>
            </a: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80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Geneva" pitchFamily="1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891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350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65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AAEDD4-F26E-4CF3-B054-5A094C52B91E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088CD-CCDE-49E5-84E6-67161CD99BDA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E4ABABA-B778-46F8-93DF-7E9E6BAF7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20A207A8-0708-468F-BF80-AD994789F8F2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111A3A82-8E07-4095-B962-5BDEF6B5F7F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94455EC7-1624-43B4-AF71-2F2E75FD83EC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B3368510-A07F-40B2-88D9-EEDA1946AC00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FCF97724-B74E-4897-A525-4DA03173708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7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2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1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9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56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5897-AA38-4E5A-9DD3-4A40406CD6F6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6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2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77734-D027-417D-9B38-6A99ADA49896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456594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65EAC295-B5BC-4B98-BE11-8B11DB9261CC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3F9ED0BF-B3A6-4BC7-B609-557DDADF82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0EBA9E-AE82-42A5-8CD1-200207F90F49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9ECAAA0-1422-45F4-9A1E-03CF5A1F566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A31D8A10-BC81-4F7F-97EA-5197AEBEE13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6365EC3A-FE76-4F6D-896A-5E594C635E3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30CB5A33-CE48-453A-A29D-59CA5487063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5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3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0DF8260-4BE7-4F12-889B-3CCEFDA1A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65893"/>
            <a:ext cx="10363200" cy="788101"/>
          </a:xfrm>
        </p:spPr>
        <p:txBody>
          <a:bodyPr/>
          <a:lstStyle/>
          <a:p>
            <a:r>
              <a:rPr lang="sv-SE" sz="4400" b="1" spc="200" dirty="0">
                <a:solidFill>
                  <a:schemeClr val="bg1"/>
                </a:solidFill>
              </a:rPr>
              <a:t>KUNSKAPSSTYRNING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C077D6-A90C-0C4C-AECA-4D3DA9F00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AED5131-566E-9442-83A6-34433125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46" name="Title 6">
            <a:extLst>
              <a:ext uri="{FF2B5EF4-FFF2-40B4-BE49-F238E27FC236}">
                <a16:creationId xmlns:a16="http://schemas.microsoft.com/office/drawing/2014/main" id="{BAC5E69E-7348-4E43-A9BE-E8E6A96FD5F2}"/>
              </a:ext>
            </a:extLst>
          </p:cNvPr>
          <p:cNvSpPr txBox="1">
            <a:spLocks/>
          </p:cNvSpPr>
          <p:nvPr/>
        </p:nvSpPr>
        <p:spPr bwMode="auto">
          <a:xfrm>
            <a:off x="332642" y="3965893"/>
            <a:ext cx="5946237" cy="186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PERSPEKTIVRAPPORT</a:t>
            </a:r>
            <a:r>
              <a:rPr lang="sv-SE" sz="3200" b="1" kern="0" spc="300" dirty="0"/>
              <a:t> </a:t>
            </a:r>
          </a:p>
          <a:p>
            <a:pPr algn="l">
              <a:lnSpc>
                <a:spcPct val="90000"/>
              </a:lnSpc>
            </a:pPr>
            <a:r>
              <a:rPr lang="sv-SE" sz="3200" b="1" kern="0" spc="300" dirty="0"/>
              <a:t>Finansiering</a:t>
            </a:r>
          </a:p>
          <a:p>
            <a:pPr algn="l">
              <a:lnSpc>
                <a:spcPct val="90000"/>
              </a:lnSpc>
            </a:pPr>
            <a:endParaRPr lang="sv-SE" sz="3200" b="1" kern="0" spc="300" dirty="0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43B6946C-3FC5-CB4B-991A-90BF2D774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4" name="Bildobjekt 3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CADA52AE-6170-634C-9C1B-64020D26A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14" y="949233"/>
            <a:ext cx="4795586" cy="59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– KOSTNADER 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A1C249A-1F55-7C47-AF63-B0D0523743B6}"/>
              </a:ext>
            </a:extLst>
          </p:cNvPr>
          <p:cNvSpPr txBox="1">
            <a:spLocks/>
          </p:cNvSpPr>
          <p:nvPr/>
        </p:nvSpPr>
        <p:spPr bwMode="auto">
          <a:xfrm>
            <a:off x="2046890" y="2485462"/>
            <a:ext cx="4818859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Kostnadsfördelningen 2018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: 37 % av kostnaderna i sluten vård och 63 % i öppen vård. 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Privata vårdgivare stod för 28 % av kostnaderna 2004 och 35 % 2019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. Den privata vården har ökat mest inom geriatriken, från 33 % till 59 %.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9846004-F308-1147-AF49-DDB3030C08D7}"/>
              </a:ext>
            </a:extLst>
          </p:cNvPr>
          <p:cNvSpPr txBox="1"/>
          <p:nvPr/>
        </p:nvSpPr>
        <p:spPr>
          <a:xfrm>
            <a:off x="7759182" y="5648632"/>
            <a:ext cx="3923071" cy="554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sv-SE" sz="1100" i="1" dirty="0"/>
              <a:t>Utvecklingen av kostnadernas fördelning (%) över vårdgrenar i Region Stockholm, 2003–2019 </a:t>
            </a:r>
            <a:endParaRPr lang="sv-SE" sz="1100" dirty="0"/>
          </a:p>
          <a:p>
            <a:pPr algn="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62847AD-CD26-0B47-9AA8-763C572DF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80" y="2141697"/>
            <a:ext cx="4818859" cy="32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– KOSTNADSJÄMFÖRELSE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9846004-F308-1147-AF49-DDB3030C08D7}"/>
              </a:ext>
            </a:extLst>
          </p:cNvPr>
          <p:cNvSpPr txBox="1"/>
          <p:nvPr/>
        </p:nvSpPr>
        <p:spPr>
          <a:xfrm>
            <a:off x="5439905" y="6134497"/>
            <a:ext cx="5277050" cy="554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sv-SE" sz="1400" dirty="0"/>
              <a:t>Region Stockholm kostar vården alltså relativt sett mer, men produktionen är även högre. </a:t>
            </a:r>
          </a:p>
          <a:p>
            <a:pPr algn="r"/>
            <a:endParaRPr lang="sv-SE" dirty="0"/>
          </a:p>
        </p:txBody>
      </p:sp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F6BDC921-99CC-394C-B066-B2012E09D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96" y="2226516"/>
            <a:ext cx="8729458" cy="37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– PRODUKTOVITET OCH EFFEKTIVITET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A1C249A-1F55-7C47-AF63-B0D0523743B6}"/>
              </a:ext>
            </a:extLst>
          </p:cNvPr>
          <p:cNvSpPr txBox="1">
            <a:spLocks/>
          </p:cNvSpPr>
          <p:nvPr/>
        </p:nvSpPr>
        <p:spPr bwMode="auto">
          <a:xfrm>
            <a:off x="2046890" y="2485462"/>
            <a:ext cx="5748757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Inga produktivitetsmått i hälso- och sjukvården är heltäckande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- alla har sina specifika svårigheter när det gäller dataunderlag och tolkningar. 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Under 2019 utvecklade Region Stockholm åtta effektivitetsindikatorer för akutsjukhusen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. Bl.a. strukturjusterade hälso- och sjukvårdskostnader/inv, antal vårddagar/vårdtillfälle, kostnad per DRG-poäng och väntetider. 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Under 2020 har SLSO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(primärvård, psykiatri och geriatrik) ett uppdrag att utveckla indikatorer för sina verksamheter. 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64E541A-600C-F944-B096-99D333D9E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1"/>
          <a:stretch/>
        </p:blipFill>
        <p:spPr>
          <a:xfrm>
            <a:off x="8418642" y="2212718"/>
            <a:ext cx="3452936" cy="35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9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– PRODUKTIVITETSMÅTT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A1C249A-1F55-7C47-AF63-B0D0523743B6}"/>
              </a:ext>
            </a:extLst>
          </p:cNvPr>
          <p:cNvSpPr txBox="1">
            <a:spLocks/>
          </p:cNvSpPr>
          <p:nvPr/>
        </p:nvSpPr>
        <p:spPr bwMode="auto">
          <a:xfrm>
            <a:off x="2046890" y="2485462"/>
            <a:ext cx="5578276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DRG (Diagnos-relaterade grupper) ger en systematik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där medicinskt likartade och lika resurskrävande diagnoskombinationer sorteras in i samma DRG.</a:t>
            </a: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Jämfört med andra regioner är kostnaden per DRG-poäng i Region Stockholm den 11e högsta i landet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Jämfört med de övriga sex regionerna med universitetssjukhus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har fem av dessa en högre kostnad per DRG-poäng än Region Stockholm. 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13" name="Bildobjekt 12" descr="En bild som visar text, person, inomhus, elektronik&#10;&#10;Automatiskt genererad beskrivning">
            <a:extLst>
              <a:ext uri="{FF2B5EF4-FFF2-40B4-BE49-F238E27FC236}">
                <a16:creationId xmlns:a16="http://schemas.microsoft.com/office/drawing/2014/main" id="{12E665DB-6773-414A-98D6-CA08F03D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"/>
          <a:stretch/>
        </p:blipFill>
        <p:spPr>
          <a:xfrm>
            <a:off x="8344193" y="2212719"/>
            <a:ext cx="3549359" cy="35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– EFFEKTIVITETSMÅTT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11" name="Bildobjekt 10" descr="En bild som visar bord&#10;&#10;Automatiskt genererad beskrivning">
            <a:extLst>
              <a:ext uri="{FF2B5EF4-FFF2-40B4-BE49-F238E27FC236}">
                <a16:creationId xmlns:a16="http://schemas.microsoft.com/office/drawing/2014/main" id="{590E4799-D1D0-EC40-AA42-18444BFA2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90" y="2310164"/>
            <a:ext cx="8633246" cy="389280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98BB150-5AEE-3848-A2A0-DDFE782F9DA0}"/>
              </a:ext>
            </a:extLst>
          </p:cNvPr>
          <p:cNvSpPr txBox="1"/>
          <p:nvPr/>
        </p:nvSpPr>
        <p:spPr>
          <a:xfrm>
            <a:off x="1394848" y="6134497"/>
            <a:ext cx="9322108" cy="554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sv-SE" sz="1400" dirty="0"/>
              <a:t>Resultat för valda väntetidsvariabler, 2019. Region Stockholm klarar sig bra vid jämförelse med andra regioner. I de allra flesta fall tas patienterna om hand inom acceptabel tid enligt Socialstyrelsen. </a:t>
            </a:r>
          </a:p>
          <a:p>
            <a:pPr algn="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230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FRAMTIDSANALYS – OSÄKERHET I INTÄKTERNA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D8D6126-EF40-324D-9462-1FE4B5DA8908}"/>
              </a:ext>
            </a:extLst>
          </p:cNvPr>
          <p:cNvSpPr txBox="1">
            <a:spLocks/>
          </p:cNvSpPr>
          <p:nvPr/>
        </p:nvSpPr>
        <p:spPr bwMode="auto">
          <a:xfrm>
            <a:off x="2046890" y="2485462"/>
            <a:ext cx="5840928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SKR:s rapport från okt 2020 prognostiserar att ekonomin successivt återhämtar sig framåt 2024. 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Sedan dess har ytterligare covid-19 vågor skapat ny osäkerhet i prognoserna. </a:t>
            </a:r>
          </a:p>
          <a:p>
            <a:pPr>
              <a:defRPr/>
            </a:pPr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Långsiktiga besked om den ekonomiska relationen mellan stat och region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 är viktigt för stabilitet i regionens planering.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Patientavgifter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 är en liten del av intäkterna och används primärt som ett ransoneringsinstrument.  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Sjukvårdsförsäkringar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 antas i framtiden vara ett begränsat komplement till den offentliga finansieringen av vården. 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Sociala investeringsfonder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kan ge viktiga, om än begränsade, bidrag till hälso- och sjukvårdens ekonomi.</a:t>
            </a:r>
          </a:p>
          <a:p>
            <a:pPr>
              <a:defRPr/>
            </a:pPr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sv-SE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13BF0E0-E7E1-D44A-940A-59F93294B2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6403"/>
          <a:stretch/>
        </p:blipFill>
        <p:spPr>
          <a:xfrm>
            <a:off x="8287415" y="2212719"/>
            <a:ext cx="3549360" cy="35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4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FRAMTIDSANALYS – BEFOLKNING OCH ARBETSKRAFT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D8D6126-EF40-324D-9462-1FE4B5DA8908}"/>
              </a:ext>
            </a:extLst>
          </p:cNvPr>
          <p:cNvSpPr txBox="1">
            <a:spLocks/>
          </p:cNvSpPr>
          <p:nvPr/>
        </p:nvSpPr>
        <p:spPr bwMode="auto">
          <a:xfrm>
            <a:off x="2046890" y="2485462"/>
            <a:ext cx="5578276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Regionens intäkter beror till stor del på den ekonomiska utvecklingen i länet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, vilken också har betydelse för sysselsättningsgraden.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Dagens befolkning har en hög medelålder och den förskjuts ytterligare uppåt.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Brist på arbetskraft förutspås inom vård- och omsorgssektorn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. Utan kontinuerligt inflöde av ny arbetskraft till regionen, blir det svårt att leva upp till åtagandena inom dessa sektorer. 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7" name="Bildobjekt 16" descr="En bild som visar person, inomhus, kök, förbereder&#10;&#10;Automatiskt genererad beskrivning">
            <a:extLst>
              <a:ext uri="{FF2B5EF4-FFF2-40B4-BE49-F238E27FC236}">
                <a16:creationId xmlns:a16="http://schemas.microsoft.com/office/drawing/2014/main" id="{6CCB6B30-194E-EB4B-AF81-DB565C049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r="14711"/>
          <a:stretch/>
        </p:blipFill>
        <p:spPr>
          <a:xfrm>
            <a:off x="8259027" y="2212719"/>
            <a:ext cx="3549359" cy="37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8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FRAMTIDSANALYS – KOSTNADSUTVECKLING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D8D6126-EF40-324D-9462-1FE4B5DA8908}"/>
              </a:ext>
            </a:extLst>
          </p:cNvPr>
          <p:cNvSpPr txBox="1">
            <a:spLocks/>
          </p:cNvSpPr>
          <p:nvPr/>
        </p:nvSpPr>
        <p:spPr bwMode="auto">
          <a:xfrm>
            <a:off x="2046888" y="2485462"/>
            <a:ext cx="6182712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Kostnaderna 2040 kan komma att öka med 40 %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i fasta priser. Beräkningarna tar inte med möjliga förändringar i åldersgruppernas  vårdkonsumtionen eller medicinsk-teknisk utveckling. De kan båda öka eller minska kostnaderna och skapar osäkerhet i prognoserna. 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långsiktiga utgiftsutveckling påverkas mer av ökningar i befolkningens storlek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än av förändringar i </a:t>
            </a:r>
            <a:b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åldersstrukturen.</a:t>
            </a:r>
          </a:p>
          <a:p>
            <a:pPr marL="323850" lvl="1" indent="-309563">
              <a:buFont typeface="Wingdings" pitchFamily="2" charset="2"/>
              <a:buChar char="§"/>
            </a:pPr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Bristen på vårdpersonal gör att lönerna sannolikt ökar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proportionellt mer än för många andra grupper i samhället.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Effekterna av pandemin på kostnadsutvecklingen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är </a:t>
            </a:r>
            <a:b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svåra att prognostisera i rådande situation.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0" name="Bildobjekt 9" descr="En bild som visar person, inomhus, vägg&#10;&#10;Automatiskt genererad beskrivning">
            <a:extLst>
              <a:ext uri="{FF2B5EF4-FFF2-40B4-BE49-F238E27FC236}">
                <a16:creationId xmlns:a16="http://schemas.microsoft.com/office/drawing/2014/main" id="{02757367-D29B-584D-A412-D51128C64B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23506"/>
          <a:stretch/>
        </p:blipFill>
        <p:spPr>
          <a:xfrm>
            <a:off x="8439296" y="2212718"/>
            <a:ext cx="3549359" cy="37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REKOMMENDATIONER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D8D6126-EF40-324D-9462-1FE4B5DA8908}"/>
              </a:ext>
            </a:extLst>
          </p:cNvPr>
          <p:cNvSpPr txBox="1">
            <a:spLocks/>
          </p:cNvSpPr>
          <p:nvPr/>
        </p:nvSpPr>
        <p:spPr bwMode="auto">
          <a:xfrm>
            <a:off x="2046888" y="2485462"/>
            <a:ext cx="5992811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Region Stockholm behöver arbeta för en ökad sam-verkan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mellan alla aktörer i syfte att säkra en kostnads-effektiv vård av hög kvalitet. 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Personalens kompetens och engagemang måste tas till vara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i förändringsprocesserna för en förbättrad och effektivare vård. 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Region Stockholm måste arbeta aktivt för att minska vårdbehoven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med satsningar på hälsofrämjande och prevention. 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Efterfrågan på vård kan påverkas genom information till invånarna om god egenvård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. Vårdens resurser ska användas där de bäst behövs utifrån varje enskild person.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1" name="Bildobjekt 10" descr="En bild som visar person, vägg, inomhus, stående&#10;&#10;Automatiskt genererad beskrivning">
            <a:extLst>
              <a:ext uri="{FF2B5EF4-FFF2-40B4-BE49-F238E27FC236}">
                <a16:creationId xmlns:a16="http://schemas.microsoft.com/office/drawing/2014/main" id="{83A64E2B-2687-3C43-A558-783DCA8C72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0" r="17304"/>
          <a:stretch/>
        </p:blipFill>
        <p:spPr>
          <a:xfrm>
            <a:off x="8439296" y="2212717"/>
            <a:ext cx="3549359" cy="37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0DF8260-4BE7-4F12-889B-3CCEFDA1A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65893"/>
            <a:ext cx="10363200" cy="788101"/>
          </a:xfrm>
        </p:spPr>
        <p:txBody>
          <a:bodyPr/>
          <a:lstStyle/>
          <a:p>
            <a:r>
              <a:rPr lang="sv-SE" sz="4400" b="1" spc="200" dirty="0">
                <a:solidFill>
                  <a:schemeClr val="bg1"/>
                </a:solidFill>
              </a:rPr>
              <a:t>KUNSKAPSSTYRNING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84507F60-DED7-274D-AA71-EABFFD7905E7}"/>
              </a:ext>
            </a:extLst>
          </p:cNvPr>
          <p:cNvSpPr txBox="1">
            <a:spLocks/>
          </p:cNvSpPr>
          <p:nvPr/>
        </p:nvSpPr>
        <p:spPr bwMode="auto">
          <a:xfrm>
            <a:off x="0" y="3775076"/>
            <a:ext cx="12192000" cy="186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3200" b="1" kern="0" spc="300" dirty="0"/>
              <a:t>Sammanfattande slutsatser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B516C58-CC73-4C4B-8369-17A78928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A5D68B-F25D-1B43-B772-686D2195F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DF44155-D8EE-6144-A063-5B18BF447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21" name="Title 6">
            <a:extLst>
              <a:ext uri="{FF2B5EF4-FFF2-40B4-BE49-F238E27FC236}">
                <a16:creationId xmlns:a16="http://schemas.microsoft.com/office/drawing/2014/main" id="{84507F60-DED7-274D-AA71-EABFFD7905E7}"/>
              </a:ext>
            </a:extLst>
          </p:cNvPr>
          <p:cNvSpPr txBox="1">
            <a:spLocks/>
          </p:cNvSpPr>
          <p:nvPr/>
        </p:nvSpPr>
        <p:spPr bwMode="auto">
          <a:xfrm>
            <a:off x="1913540" y="1845285"/>
            <a:ext cx="9364060" cy="47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INNEHÅLL</a:t>
            </a:r>
          </a:p>
          <a:p>
            <a:pPr algn="l"/>
            <a:endParaRPr lang="sv-SE" sz="1400" kern="0" dirty="0">
              <a:latin typeface="+mn-lt"/>
            </a:endParaRPr>
          </a:p>
          <a:p>
            <a:pPr algn="l"/>
            <a:r>
              <a:rPr lang="sv-SE" sz="1400" kern="0" dirty="0">
                <a:latin typeface="+mn-lt"/>
              </a:rPr>
              <a:t>Om långtidsutredningen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  <a:latin typeface="+mn-lt"/>
              </a:rPr>
              <a:t>Utredningens uppdrag </a:t>
            </a:r>
            <a:endParaRPr lang="sv-SE" sz="1400" kern="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kern="0" dirty="0">
                <a:latin typeface="+mn-lt"/>
              </a:rPr>
              <a:t>N</a:t>
            </a:r>
            <a:r>
              <a:rPr lang="sv-SE" sz="1400" kern="0" dirty="0">
                <a:solidFill>
                  <a:schemeClr val="tx1"/>
                </a:solidFill>
                <a:latin typeface="+mn-lt"/>
              </a:rPr>
              <a:t>ågra centrala perspektiv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kern="0" dirty="0">
                <a:latin typeface="+mn-lt"/>
              </a:rPr>
              <a:t>Metodik: från framtidsscenario till vårdscenario</a:t>
            </a:r>
            <a:endParaRPr lang="sv-SE" sz="1400" kern="0" dirty="0">
              <a:solidFill>
                <a:schemeClr val="tx1"/>
              </a:solidFill>
              <a:latin typeface="+mn-lt"/>
            </a:endParaRPr>
          </a:p>
          <a:p>
            <a:pPr algn="l"/>
            <a:endParaRPr lang="sv-SE" sz="800" kern="0" dirty="0">
              <a:latin typeface="+mn-lt"/>
            </a:endParaRPr>
          </a:p>
          <a:p>
            <a:pPr algn="l"/>
            <a:r>
              <a:rPr lang="sv-SE" sz="1400" kern="0" dirty="0">
                <a:latin typeface="+mn-lt"/>
              </a:rPr>
              <a:t>Perspektivrapport: Finansiering</a:t>
            </a:r>
            <a:endParaRPr lang="sv-SE" sz="1400" i="1" kern="0" dirty="0">
              <a:latin typeface="+mn-lt"/>
            </a:endParaRP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Sammanfattning</a:t>
            </a:r>
            <a:endParaRPr lang="sv-SE" sz="1400" kern="0" dirty="0">
              <a:solidFill>
                <a:schemeClr val="tx1"/>
              </a:solidFill>
              <a:latin typeface="+mn-lt"/>
            </a:endParaRP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  <a:latin typeface="+mn-lt"/>
              </a:rPr>
              <a:t>Historik – intäkter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Historik – jämförelse andra länder</a:t>
            </a:r>
            <a:endParaRPr lang="sv-SE" sz="1400" kern="0" dirty="0">
              <a:solidFill>
                <a:schemeClr val="tx1"/>
              </a:solidFill>
              <a:latin typeface="+mn-lt"/>
            </a:endParaRP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Historik – kostnader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Historik – kostnadsjämförelse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Historik – produktivitet och effektivitet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Historik – produktivitetsmått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Historik – effektivitetsmått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Framtidsanalys – osäkerhet i intäkterna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Framtidsanalys – befolkning, ekonomi och arbetskraft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Framtidsanalys – kostnadsutveckling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Rekommendationer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sv-SE" sz="1400" kern="0" dirty="0">
                <a:solidFill>
                  <a:schemeClr val="tx1"/>
                </a:solidFill>
              </a:rPr>
              <a:t>Sammanfattande slutsatser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3200" kern="0" spc="300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3535BD-58C0-1248-8B7E-BFAE510B3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246FCD5-571D-5D4F-8419-914405616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F3E672CC-F173-ED41-AF2E-464F8F850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22" name="Bildobjekt 21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3CB634B8-7012-654F-9B06-55CABC280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14" y="949233"/>
            <a:ext cx="4795586" cy="59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21" name="Title 6">
            <a:extLst>
              <a:ext uri="{FF2B5EF4-FFF2-40B4-BE49-F238E27FC236}">
                <a16:creationId xmlns:a16="http://schemas.microsoft.com/office/drawing/2014/main" id="{84507F60-DED7-274D-AA71-EABFFD7905E7}"/>
              </a:ext>
            </a:extLst>
          </p:cNvPr>
          <p:cNvSpPr txBox="1">
            <a:spLocks/>
          </p:cNvSpPr>
          <p:nvPr/>
        </p:nvSpPr>
        <p:spPr bwMode="auto">
          <a:xfrm>
            <a:off x="1970690" y="1823594"/>
            <a:ext cx="8706953" cy="47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SAMMANFATTANDE SLUTSATSER</a:t>
            </a:r>
          </a:p>
          <a:p>
            <a:pPr algn="l">
              <a:lnSpc>
                <a:spcPct val="90000"/>
              </a:lnSpc>
            </a:pPr>
            <a:endParaRPr lang="sv-SE" sz="1800" kern="0" spc="300" dirty="0"/>
          </a:p>
          <a:p>
            <a:pPr marL="457200" indent="-4572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v-SE" sz="1800" kern="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3200" kern="0" spc="3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B6BBF9-C12F-7144-9E53-BCD068B23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D2EC1B0-F592-7D41-B5FB-B59E0368E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A3E5697-DC23-CE42-90A3-62552FE74A1E}"/>
              </a:ext>
            </a:extLst>
          </p:cNvPr>
          <p:cNvSpPr txBox="1"/>
          <p:nvPr/>
        </p:nvSpPr>
        <p:spPr>
          <a:xfrm>
            <a:off x="1970690" y="2465181"/>
            <a:ext cx="8273690" cy="3736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sv-SE" sz="1400" b="1" dirty="0"/>
              <a:t>Den ekonomiska utvecklingen i länet har varit god sedan år 2000, men osäkerheten inför framtiden är betydande,</a:t>
            </a:r>
            <a:r>
              <a:rPr lang="sv-SE" sz="1400" dirty="0"/>
              <a:t> särskilt p.g.a. pandemin.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sv-SE" sz="1400" b="1" dirty="0"/>
              <a:t>Region Stockholm har under senaste 20 åren gjort stora investeringar i infrastruktur och ökad tillgänglighet</a:t>
            </a:r>
            <a:r>
              <a:rPr lang="sv-SE" sz="1400" dirty="0"/>
              <a:t>. Befolkningstillväxten, förväntningar och den medicin-tekniska utvecklingen kräver fortsatta insatser, oavsett ekonomiskt läge för verksamheten.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sv-SE" sz="1400" b="1" dirty="0"/>
              <a:t>Regionskatten har en dominerande ställning som intäktskälla </a:t>
            </a:r>
            <a:r>
              <a:rPr lang="sv-SE" sz="1400" dirty="0"/>
              <a:t>för Region Stockholms verksamhet, nu och inom överskådlig framtid.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sv-SE" sz="1400" b="1" dirty="0"/>
              <a:t>Hälso- och sjukvårdens kostnader har ökat mer än den ekonomiska tillväxten i länet de senaste 20 åren.</a:t>
            </a:r>
            <a:r>
              <a:rPr lang="sv-SE" sz="1400" dirty="0"/>
              <a:t> Det finns anledning tro att det blir så även framöver.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sv-SE" sz="1400" b="1" dirty="0"/>
              <a:t>Hälso- och sjukvården i Region Stockholm är relativt kostsam jämfört andra regioner, men produktionen är också högre</a:t>
            </a:r>
            <a:r>
              <a:rPr lang="sv-SE" sz="1400" dirty="0"/>
              <a:t>. Det tycks samtidigt finnas potential för att få ut mer av insatta medel.</a:t>
            </a:r>
          </a:p>
          <a:p>
            <a:pPr marL="457200" indent="-457200" algn="l">
              <a:buFont typeface="+mj-lt"/>
              <a:buAutoNum type="arabicPeriod"/>
            </a:pPr>
            <a:endParaRPr lang="sv-SE" sz="1400" b="1" dirty="0"/>
          </a:p>
          <a:p>
            <a:pPr marL="0" indent="0">
              <a:buNone/>
            </a:pPr>
            <a:endParaRPr lang="sv-SE" sz="1100" dirty="0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10313381-564C-9B49-80D9-56B078A443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0DF8260-4BE7-4F12-889B-3CCEFDA1A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65893"/>
            <a:ext cx="10363200" cy="788101"/>
          </a:xfrm>
        </p:spPr>
        <p:txBody>
          <a:bodyPr/>
          <a:lstStyle/>
          <a:p>
            <a:r>
              <a:rPr lang="sv-SE" sz="4400" b="1" spc="200" dirty="0">
                <a:solidFill>
                  <a:schemeClr val="bg1"/>
                </a:solidFill>
              </a:rPr>
              <a:t>KUNSKAPSSTYRNING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FC3600E1-8179-1E43-BA3D-9F7FE36875C3}"/>
              </a:ext>
            </a:extLst>
          </p:cNvPr>
          <p:cNvSpPr txBox="1">
            <a:spLocks/>
          </p:cNvSpPr>
          <p:nvPr/>
        </p:nvSpPr>
        <p:spPr bwMode="auto">
          <a:xfrm>
            <a:off x="2046890" y="1828675"/>
            <a:ext cx="7032172" cy="457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UTREDNINGENS UPPDRAG</a:t>
            </a:r>
          </a:p>
          <a:p>
            <a:pPr algn="l">
              <a:lnSpc>
                <a:spcPct val="90000"/>
              </a:lnSpc>
            </a:pPr>
            <a:endParaRPr lang="sv-SE" sz="1800" kern="0" spc="300" dirty="0"/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kern="0" dirty="0">
                <a:latin typeface="+mn-lt"/>
              </a:rPr>
              <a:t>Beskriva, analysera och presentera utmaningar och möjliga lösningar inför 2040</a:t>
            </a:r>
          </a:p>
          <a:p>
            <a:pPr algn="l">
              <a:lnSpc>
                <a:spcPct val="90000"/>
              </a:lnSpc>
            </a:pPr>
            <a:endParaRPr lang="sv-SE" sz="1600" kern="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kern="0" dirty="0">
                <a:latin typeface="+mn-lt"/>
              </a:rPr>
              <a:t>Ta fram underlag för beslut som säkerställer en långsiktig och hållbar planering för invånarnas framtida behov av hälso- och sjukvård</a:t>
            </a:r>
          </a:p>
          <a:p>
            <a:pPr algn="l">
              <a:lnSpc>
                <a:spcPct val="90000"/>
              </a:lnSpc>
            </a:pPr>
            <a:endParaRPr lang="sv-SE" sz="1600" kern="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kern="0" dirty="0">
                <a:latin typeface="+mn-lt"/>
              </a:rPr>
              <a:t>Rapportera till parlamentarisk politikergrupp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600" kern="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kern="0" dirty="0">
                <a:latin typeface="+mn-lt"/>
              </a:rPr>
              <a:t>Ha ett tydligt framtidsfokus</a:t>
            </a:r>
          </a:p>
          <a:p>
            <a:pPr algn="l">
              <a:lnSpc>
                <a:spcPct val="90000"/>
              </a:lnSpc>
            </a:pPr>
            <a:endParaRPr lang="sv-SE" sz="1600" kern="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kern="0" dirty="0">
                <a:latin typeface="+mn-lt"/>
              </a:rPr>
              <a:t>Delrapporter om centrala perspektiv på hälso- och sjukvården tas fram löpande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600" kern="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kern="0" dirty="0">
                <a:latin typeface="+mn-lt"/>
              </a:rPr>
              <a:t>Delrapporterna bildar underlag för en samlad slutrapport som beräknas vara klar 2022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3200" kern="0" spc="3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65EB7B-B066-014F-B8F2-BD95DBAE4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B3319CC-0473-EA41-A6B8-2FFDE74C3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88B5F5E7-B4A4-D243-85D5-881765EB2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0DF8260-4BE7-4F12-889B-3CCEFDA1A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65893"/>
            <a:ext cx="10363200" cy="788101"/>
          </a:xfrm>
        </p:spPr>
        <p:txBody>
          <a:bodyPr/>
          <a:lstStyle/>
          <a:p>
            <a:r>
              <a:rPr lang="sv-SE" sz="4400" b="1" spc="200" dirty="0">
                <a:solidFill>
                  <a:schemeClr val="bg1"/>
                </a:solidFill>
              </a:rPr>
              <a:t>KUNSKAPSSTYRNING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ACA961-49EE-EB45-A92C-9CDF0CE9B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97EEE78-C437-3241-9357-23ABD97A5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8ED0F2A4-0F29-2541-B35F-AE2BF4865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69" y="1150772"/>
            <a:ext cx="1797014" cy="248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43C38665-26E0-3443-AA56-D27EE2ED5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10" y="2028229"/>
            <a:ext cx="1804462" cy="255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228DD6E1-8A5D-7045-AE56-488E29CC2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60" y="1157052"/>
            <a:ext cx="1804462" cy="255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A00EE0F6-5238-ED4D-94F6-FB45486AAD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9" y="2030910"/>
            <a:ext cx="1804462" cy="2552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Title 6">
            <a:extLst>
              <a:ext uri="{FF2B5EF4-FFF2-40B4-BE49-F238E27FC236}">
                <a16:creationId xmlns:a16="http://schemas.microsoft.com/office/drawing/2014/main" id="{4E0D1167-2B66-884A-A647-73512C9C429B}"/>
              </a:ext>
            </a:extLst>
          </p:cNvPr>
          <p:cNvSpPr txBox="1">
            <a:spLocks/>
          </p:cNvSpPr>
          <p:nvPr/>
        </p:nvSpPr>
        <p:spPr bwMode="auto">
          <a:xfrm>
            <a:off x="2046890" y="1828675"/>
            <a:ext cx="4748048" cy="50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NÅGRA CENTRALA PERSPEKTIV</a:t>
            </a:r>
          </a:p>
          <a:p>
            <a:pPr algn="l">
              <a:lnSpc>
                <a:spcPct val="90000"/>
              </a:lnSpc>
            </a:pPr>
            <a:endParaRPr lang="sv-SE" sz="1800" kern="0" spc="300" dirty="0"/>
          </a:p>
          <a:p>
            <a:pPr algn="l">
              <a:lnSpc>
                <a:spcPct val="90000"/>
              </a:lnSpc>
            </a:pPr>
            <a:endParaRPr lang="sv-SE" sz="1800" kern="0" spc="300" dirty="0"/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3200" kern="0" spc="300" dirty="0"/>
          </a:p>
        </p:txBody>
      </p:sp>
      <p:sp>
        <p:nvSpPr>
          <p:cNvPr id="51" name="Title 6">
            <a:extLst>
              <a:ext uri="{FF2B5EF4-FFF2-40B4-BE49-F238E27FC236}">
                <a16:creationId xmlns:a16="http://schemas.microsoft.com/office/drawing/2014/main" id="{F746522B-6C68-7040-9345-30816AEF9066}"/>
              </a:ext>
            </a:extLst>
          </p:cNvPr>
          <p:cNvSpPr txBox="1">
            <a:spLocks/>
          </p:cNvSpPr>
          <p:nvPr/>
        </p:nvSpPr>
        <p:spPr bwMode="auto">
          <a:xfrm>
            <a:off x="2065886" y="2216813"/>
            <a:ext cx="4437679" cy="4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Invånarens och patientens behov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Kvalitet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Struktur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Verksamhetsutveckling och digitalisering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Kompetensförsörjning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Styrning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600" kern="0" dirty="0"/>
              <a:t>Finansiering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v-SE" sz="1600" kern="0" dirty="0"/>
          </a:p>
          <a:p>
            <a:pPr algn="l">
              <a:lnSpc>
                <a:spcPct val="90000"/>
              </a:lnSpc>
            </a:pPr>
            <a:endParaRPr lang="sv-SE" sz="1800" kern="0" spc="300" dirty="0"/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3200" kern="0" spc="3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A71507-8317-E84E-9AF9-AF1A0C8051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54" y="3010478"/>
            <a:ext cx="1809626" cy="252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D58C7B6-A90F-7945-8C04-8A4F05910F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58" y="3012980"/>
            <a:ext cx="1805553" cy="255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8AE5E91-FD05-C14F-9C5B-4D08473F6A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208BA42F-65C5-BE4C-A4B9-BC8233E902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87" y="3847011"/>
            <a:ext cx="1804462" cy="2564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7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19" name="Title 6">
            <a:extLst>
              <a:ext uri="{FF2B5EF4-FFF2-40B4-BE49-F238E27FC236}">
                <a16:creationId xmlns:a16="http://schemas.microsoft.com/office/drawing/2014/main" id="{FC3600E1-8179-1E43-BA3D-9F7FE36875C3}"/>
              </a:ext>
            </a:extLst>
          </p:cNvPr>
          <p:cNvSpPr txBox="1">
            <a:spLocks/>
          </p:cNvSpPr>
          <p:nvPr/>
        </p:nvSpPr>
        <p:spPr bwMode="auto">
          <a:xfrm>
            <a:off x="2046890" y="1830379"/>
            <a:ext cx="8915400" cy="186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METODIK: FRÅN FRAMTIDSSCENARIO TILL VÅRDSCENARIO</a:t>
            </a:r>
          </a:p>
          <a:p>
            <a:pPr algn="l">
              <a:lnSpc>
                <a:spcPct val="90000"/>
              </a:lnSpc>
            </a:pPr>
            <a:endParaRPr lang="sv-SE" sz="1800" kern="0" spc="300" dirty="0"/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3200" kern="0" spc="300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CBC2A9-2F37-EC48-80A5-3001708BC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C51976-1169-A14F-9989-305B4F84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A0B1E25-45E0-B149-BC6C-08C4905053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1EDE7"/>
              </a:clrFrom>
              <a:clrTo>
                <a:srgbClr val="F1ED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5" y="2345989"/>
            <a:ext cx="10003565" cy="44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0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C077D6-A90C-0C4C-AECA-4D3DA9F00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AED5131-566E-9442-83A6-34433125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1114A6D7-573F-F04D-A02D-B15C979FF249}"/>
              </a:ext>
            </a:extLst>
          </p:cNvPr>
          <p:cNvSpPr txBox="1">
            <a:spLocks/>
          </p:cNvSpPr>
          <p:nvPr/>
        </p:nvSpPr>
        <p:spPr bwMode="auto">
          <a:xfrm>
            <a:off x="463295" y="3965893"/>
            <a:ext cx="6385739" cy="186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1800" kern="0" spc="300" dirty="0"/>
              <a:t>PERSPEKTIVRAPPORT</a:t>
            </a:r>
            <a:endParaRPr lang="sv-SE" sz="3200" kern="0" spc="300" dirty="0"/>
          </a:p>
          <a:p>
            <a:pPr algn="l">
              <a:lnSpc>
                <a:spcPct val="90000"/>
              </a:lnSpc>
            </a:pPr>
            <a:r>
              <a:rPr lang="sv-SE" sz="3200" b="1" kern="0" spc="300" dirty="0"/>
              <a:t>Finansiering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756E2E1-ED7D-154E-8807-683ADC0AB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108959"/>
            <a:ext cx="3027335" cy="43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14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2021-04-13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1FD03C-0590-984C-9364-34CDF4532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3CD1EDB-1CAB-5B4D-B30B-4DACC1AE9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1" name="Title 6">
            <a:extLst>
              <a:ext uri="{FF2B5EF4-FFF2-40B4-BE49-F238E27FC236}">
                <a16:creationId xmlns:a16="http://schemas.microsoft.com/office/drawing/2014/main" id="{E2CF09A4-B236-3045-A0D0-C35B833FEC8C}"/>
              </a:ext>
            </a:extLst>
          </p:cNvPr>
          <p:cNvSpPr txBox="1">
            <a:spLocks/>
          </p:cNvSpPr>
          <p:nvPr/>
        </p:nvSpPr>
        <p:spPr bwMode="auto">
          <a:xfrm>
            <a:off x="2329962" y="1537056"/>
            <a:ext cx="8295807" cy="5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90000"/>
              </a:lnSpc>
            </a:pPr>
            <a:endParaRPr lang="sv-SE" sz="1800" kern="0" spc="3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8D131EE-0A98-6041-8D99-27FB7EA605FC}"/>
              </a:ext>
            </a:extLst>
          </p:cNvPr>
          <p:cNvSpPr txBox="1"/>
          <p:nvPr/>
        </p:nvSpPr>
        <p:spPr>
          <a:xfrm>
            <a:off x="1952152" y="1763466"/>
            <a:ext cx="5934110" cy="5597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sv-SE" sz="1800" kern="0" spc="300" dirty="0"/>
              <a:t>SAMMANFATTNING</a:t>
            </a:r>
            <a:br>
              <a:rPr lang="sv-SE" sz="1800" kern="0" spc="300" dirty="0"/>
            </a:br>
            <a:endParaRPr lang="sv-SE" sz="1800" kern="0" dirty="0">
              <a:latin typeface="+mj-lt"/>
              <a:ea typeface="+mj-ea"/>
              <a:cs typeface="+mj-cs"/>
            </a:endParaRPr>
          </a:p>
          <a:p>
            <a:pPr algn="l"/>
            <a:endParaRPr lang="sv-SE" sz="1400" kern="0" dirty="0">
              <a:latin typeface="+mn-lt"/>
              <a:ea typeface="+mj-ea"/>
              <a:cs typeface="+mj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kern="0" dirty="0">
              <a:latin typeface="+mn-lt"/>
              <a:ea typeface="+mj-ea"/>
              <a:cs typeface="+mj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FC853D68-09A1-D946-9E97-9E354A83B815}"/>
              </a:ext>
            </a:extLst>
          </p:cNvPr>
          <p:cNvSpPr txBox="1">
            <a:spLocks/>
          </p:cNvSpPr>
          <p:nvPr/>
        </p:nvSpPr>
        <p:spPr bwMode="auto">
          <a:xfrm>
            <a:off x="1986876" y="2472077"/>
            <a:ext cx="8985924" cy="40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Hälso- och sjukvårdens kostnader har ökat mer än den ekonomiska tillväxten i länet de senaste 20 åren. 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Kostnaderna inom hälso- och sjukvården kommer med stor sannolikhet att öka.</a:t>
            </a:r>
          </a:p>
          <a:p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Hälso- och sjukvården i Region Stockholm kostar relativt mycket jämfört med andra regioner, 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 produktionen är också högre. Det tycks samtidigt finnas potential för att få ut mer av insatta medel. </a:t>
            </a:r>
          </a:p>
          <a:p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Stockholms intäktssida är behäftad med osäkerhet. 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kommer fortlöpande att finnas en risk att kostnaderna överstiger intäkterna. </a:t>
            </a:r>
            <a:endParaRPr lang="sv-S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Sömlös samverkan samt horisontella och vertikala prioriteringar behövs 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en kostnadseffektiv vård av hög kvalitet.</a:t>
            </a:r>
          </a:p>
          <a:p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Stockholm måste arbeta aktivt för att minska vårdbehoven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genom ökade satsningar på hälsofrämjande verksamhet och prevention. Vårdens resurser ska användas där de behövs bäst.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endParaRPr lang="sv-S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/>
          </a:p>
          <a:p>
            <a:endParaRPr lang="sv-SE" sz="1400" kern="1200" dirty="0"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51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- INTÄKTER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A1C249A-1F55-7C47-AF63-B0D0523743B6}"/>
              </a:ext>
            </a:extLst>
          </p:cNvPr>
          <p:cNvSpPr txBox="1">
            <a:spLocks/>
          </p:cNvSpPr>
          <p:nvPr/>
        </p:nvSpPr>
        <p:spPr bwMode="auto">
          <a:xfrm>
            <a:off x="2046891" y="2485462"/>
            <a:ext cx="5485286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Den goda regionala tillväxten de senaste 20 åren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har möjliggjort stora investeringar, bl.a. ett nytt universitetssjukhus med högspecialiserad vård och flera sjukhus har rustats upp.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Region Stockholms främsta intäktskälla är regionskatten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som har varit oförändrad sedan 2008. Total intäkt per invånare 2019 var 45 250 kr.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Region Stockholm har blivit något mer beroende av staten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som finansiär av verksamheten. 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11" name="Bildobjekt 10" descr="En bild som visar bord&#10;&#10;Automatiskt genererad beskrivning">
            <a:extLst>
              <a:ext uri="{FF2B5EF4-FFF2-40B4-BE49-F238E27FC236}">
                <a16:creationId xmlns:a16="http://schemas.microsoft.com/office/drawing/2014/main" id="{B982FE55-6EA8-E04B-841B-42397D30C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22" y="2212718"/>
            <a:ext cx="3619572" cy="421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9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662A0-EB4B-904F-B25D-A44A836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F2CA90-794F-934C-B42F-15D7342A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B468814-0E80-814C-B994-C46DA6D5F953}"/>
              </a:ext>
            </a:extLst>
          </p:cNvPr>
          <p:cNvSpPr txBox="1">
            <a:spLocks/>
          </p:cNvSpPr>
          <p:nvPr/>
        </p:nvSpPr>
        <p:spPr bwMode="auto">
          <a:xfrm>
            <a:off x="2046890" y="1583436"/>
            <a:ext cx="9733108" cy="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sv-SE" sz="1000" kern="0" spc="300" dirty="0"/>
          </a:p>
          <a:p>
            <a:pPr algn="l">
              <a:lnSpc>
                <a:spcPct val="150000"/>
              </a:lnSpc>
            </a:pPr>
            <a:r>
              <a:rPr lang="sv-SE" sz="1800" kern="0" spc="300" dirty="0"/>
              <a:t>HISTORIK – JÄMFÖRELSE ANDRA LÄNDER</a:t>
            </a:r>
          </a:p>
          <a:p>
            <a:pPr algn="l">
              <a:lnSpc>
                <a:spcPct val="90000"/>
              </a:lnSpc>
            </a:pPr>
            <a:r>
              <a:rPr lang="sv-SE" dirty="0"/>
              <a:t> </a:t>
            </a:r>
          </a:p>
          <a:p>
            <a:pPr algn="l">
              <a:lnSpc>
                <a:spcPct val="90000"/>
              </a:lnSpc>
            </a:pPr>
            <a:endParaRPr lang="sv-SE" sz="1800" kern="0" spc="300" dirty="0">
              <a:latin typeface="+mn-lt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800" kern="0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A1C249A-1F55-7C47-AF63-B0D0523743B6}"/>
              </a:ext>
            </a:extLst>
          </p:cNvPr>
          <p:cNvSpPr txBox="1">
            <a:spLocks/>
          </p:cNvSpPr>
          <p:nvPr/>
        </p:nvSpPr>
        <p:spPr bwMode="auto">
          <a:xfrm>
            <a:off x="2046890" y="2485462"/>
            <a:ext cx="5843497" cy="3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Sjukvårdssystemen i Västeuropa liknar allt mer varandra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så till vida att det offentliga har en stor roll i finansiering och styrning</a:t>
            </a: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I Tyskland och länder i södra Europa är socialförsäkringssystem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(arbetsgivarna bidrar) den grundläggande finansieringsmodellen. </a:t>
            </a:r>
            <a:r>
              <a:rPr lang="sv-SE" sz="1400" dirty="0"/>
              <a:t>Offentlig finansiering utgör något mindre än 80 % av intäkterna. </a:t>
            </a:r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400" b="1" dirty="0">
                <a:ea typeface="Verdana" panose="020B0604030504040204" pitchFamily="34" charset="0"/>
                <a:cs typeface="Verdana" panose="020B0604030504040204" pitchFamily="34" charset="0"/>
              </a:rPr>
              <a:t>De nordiska länderna och Storbritannien har skattefinansierade system </a:t>
            </a:r>
            <a:r>
              <a:rPr lang="sv-SE" sz="1400" dirty="0">
                <a:ea typeface="Verdana" panose="020B0604030504040204" pitchFamily="34" charset="0"/>
                <a:cs typeface="Verdana" panose="020B0604030504040204" pitchFamily="34" charset="0"/>
              </a:rPr>
              <a:t>sedan länge. Offentlig finansiering utgör drygt 80 % av intäkterna.</a:t>
            </a: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1400" kern="1200" dirty="0">
              <a:ea typeface="Geneva" pitchFamily="1" charset="-128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6B7460-54D5-6845-A45F-67F90A4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6" y="1476013"/>
            <a:ext cx="1211467" cy="1211467"/>
          </a:xfrm>
          <a:prstGeom prst="rect">
            <a:avLst/>
          </a:prstGeom>
        </p:spPr>
      </p:pic>
      <p:pic>
        <p:nvPicPr>
          <p:cNvPr id="3" name="Bildobjekt 2" descr="En bild som visar person, golv, inomhus, stående&#10;&#10;Automatiskt genererad beskrivning">
            <a:extLst>
              <a:ext uri="{FF2B5EF4-FFF2-40B4-BE49-F238E27FC236}">
                <a16:creationId xmlns:a16="http://schemas.microsoft.com/office/drawing/2014/main" id="{6B41FE42-7AFE-E842-BAE4-4537D8097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24658"/>
          <a:stretch/>
        </p:blipFill>
        <p:spPr>
          <a:xfrm>
            <a:off x="8456479" y="2212718"/>
            <a:ext cx="3415099" cy="3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572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mall-bredformat-region-stockholm-vit till jonatan och jerker.potx" id="{80E714A1-7C46-468B-BD52-7CE0E230FD63}" vid="{C7A3CD8E-D63F-4420-AEDB-DE3522D2469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Standardformgivning</Template>
  <TotalTime>20706</TotalTime>
  <Words>1576</Words>
  <Application>Microsoft Office PowerPoint</Application>
  <PresentationFormat>Bredbild</PresentationFormat>
  <Paragraphs>344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Verdana</vt:lpstr>
      <vt:lpstr>Wingdings</vt:lpstr>
      <vt:lpstr>Standardformgivning</vt:lpstr>
      <vt:lpstr>KUNSKAPSSTYRNING</vt:lpstr>
      <vt:lpstr>PowerPoint-presentation</vt:lpstr>
      <vt:lpstr>KUNSKAPSSTYRNING</vt:lpstr>
      <vt:lpstr>KUNSKAPSSTYRNING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KUNSKAPSSTYRNING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subject/>
  <dc:creator>Region Stockholm</dc:creator>
  <cp:keywords/>
  <dc:description/>
  <cp:lastModifiedBy>Birger Forsberg</cp:lastModifiedBy>
  <cp:revision>489</cp:revision>
  <dcterms:created xsi:type="dcterms:W3CDTF">2019-11-01T08:50:54Z</dcterms:created>
  <dcterms:modified xsi:type="dcterms:W3CDTF">2021-04-14T19:40:26Z</dcterms:modified>
  <cp:category/>
</cp:coreProperties>
</file>