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sldIdLst>
    <p:sldId id="256" r:id="rId5"/>
    <p:sldId id="331" r:id="rId6"/>
    <p:sldId id="341" r:id="rId7"/>
    <p:sldId id="342" r:id="rId8"/>
    <p:sldId id="333" r:id="rId9"/>
    <p:sldId id="340" r:id="rId10"/>
    <p:sldId id="343" r:id="rId11"/>
    <p:sldId id="334" r:id="rId12"/>
    <p:sldId id="335" r:id="rId13"/>
    <p:sldId id="336" r:id="rId14"/>
    <p:sldId id="337" r:id="rId15"/>
    <p:sldId id="338" r:id="rId16"/>
    <p:sldId id="339" r:id="rId17"/>
  </p:sldIdLst>
  <p:sldSz cx="12192000" cy="6858000"/>
  <p:notesSz cx="6858000" cy="9144000"/>
  <p:defaultTextStyle>
    <a:defPPr>
      <a:defRPr lang="sv-SE"/>
    </a:defPPr>
    <a:lvl1pPr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523" userDrawn="1">
          <p15:clr>
            <a:srgbClr val="A4A3A4"/>
          </p15:clr>
        </p15:guide>
        <p15:guide id="5" orient="horz" pos="1570" userDrawn="1">
          <p15:clr>
            <a:srgbClr val="A4A3A4"/>
          </p15:clr>
        </p15:guide>
        <p15:guide id="6" pos="5065" userDrawn="1">
          <p15:clr>
            <a:srgbClr val="A4A3A4"/>
          </p15:clr>
        </p15:guide>
        <p15:guide id="7" orient="horz" pos="1979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-Christine Berg" initials="AB" lastIdx="24" clrIdx="0">
    <p:extLst>
      <p:ext uri="{19B8F6BF-5375-455C-9EA6-DF929625EA0E}">
        <p15:presenceInfo xmlns:p15="http://schemas.microsoft.com/office/powerpoint/2012/main" userId="S-1-5-21-613775786-3661600701-2283250920-166425" providerId="AD"/>
      </p:ext>
    </p:extLst>
  </p:cmAuthor>
  <p:cmAuthor id="2" name="Tjede Funk" initials="TF" lastIdx="1" clrIdx="1">
    <p:extLst>
      <p:ext uri="{19B8F6BF-5375-455C-9EA6-DF929625EA0E}">
        <p15:presenceInfo xmlns:p15="http://schemas.microsoft.com/office/powerpoint/2012/main" userId="S-1-5-21-613775786-3661600701-2283250920-325508" providerId="AD"/>
      </p:ext>
    </p:extLst>
  </p:cmAuthor>
  <p:cmAuthor id="3" name="Ann-Christine Berg" initials="AB [2]" lastIdx="19" clrIdx="2">
    <p:extLst>
      <p:ext uri="{19B8F6BF-5375-455C-9EA6-DF929625EA0E}">
        <p15:presenceInfo xmlns:p15="http://schemas.microsoft.com/office/powerpoint/2012/main" userId="S::ann-christine.berg@sll.se::082aa28a-2a5e-415d-8bdc-29b8bfe1f0ad" providerId="AD"/>
      </p:ext>
    </p:extLst>
  </p:cmAuthor>
  <p:cmAuthor id="4" name="Helena Bäckman" initials="HB" lastIdx="2" clrIdx="3">
    <p:extLst>
      <p:ext uri="{19B8F6BF-5375-455C-9EA6-DF929625EA0E}">
        <p15:presenceInfo xmlns:p15="http://schemas.microsoft.com/office/powerpoint/2012/main" userId="S::helena.backman@sll.se::bff86598-187d-4fe1-9900-186e97477d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17"/>
    <a:srgbClr val="0D0D0D"/>
    <a:srgbClr val="FFBD78"/>
    <a:srgbClr val="F38F31"/>
    <a:srgbClr val="B13440"/>
    <a:srgbClr val="837A73"/>
    <a:srgbClr val="E1056D"/>
    <a:srgbClr val="E66400"/>
    <a:srgbClr val="003468"/>
    <a:srgbClr val="F39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FBFBF-F12E-6940-9B22-513F4F098885}" v="5" dt="2021-04-10T14:44:12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95934" autoAdjust="0"/>
  </p:normalViewPr>
  <p:slideViewPr>
    <p:cSldViewPr snapToGrid="0">
      <p:cViewPr varScale="1">
        <p:scale>
          <a:sx n="111" d="100"/>
          <a:sy n="111" d="100"/>
        </p:scale>
        <p:origin x="504" y="192"/>
      </p:cViewPr>
      <p:guideLst>
        <p:guide orient="horz" pos="1956"/>
        <p:guide pos="234"/>
        <p:guide orient="horz" pos="981"/>
        <p:guide orient="horz" pos="2523"/>
        <p:guide orient="horz" pos="1570"/>
        <p:guide pos="5065"/>
        <p:guide orient="horz" pos="1979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va Tegner" userId="542b344a-2c74-4fe9-bd46-1d702d21164e" providerId="ADAL" clId="{E43FBFBF-F12E-6940-9B22-513F4F098885}"/>
    <pc:docChg chg="custSel modSld">
      <pc:chgData name="Ylva Tegner" userId="542b344a-2c74-4fe9-bd46-1d702d21164e" providerId="ADAL" clId="{E43FBFBF-F12E-6940-9B22-513F4F098885}" dt="2021-04-10T14:44:12.083" v="32"/>
      <pc:docMkLst>
        <pc:docMk/>
      </pc:docMkLst>
      <pc:sldChg chg="addSp delSp modSp mod">
        <pc:chgData name="Ylva Tegner" userId="542b344a-2c74-4fe9-bd46-1d702d21164e" providerId="ADAL" clId="{E43FBFBF-F12E-6940-9B22-513F4F098885}" dt="2021-04-10T14:44:12.083" v="32"/>
        <pc:sldMkLst>
          <pc:docMk/>
          <pc:sldMk cId="2638584567" sldId="256"/>
        </pc:sldMkLst>
        <pc:picChg chg="add mod">
          <ac:chgData name="Ylva Tegner" userId="542b344a-2c74-4fe9-bd46-1d702d21164e" providerId="ADAL" clId="{E43FBFBF-F12E-6940-9B22-513F4F098885}" dt="2021-04-10T14:43:48.403" v="31" actId="1035"/>
          <ac:picMkLst>
            <pc:docMk/>
            <pc:sldMk cId="2638584567" sldId="256"/>
            <ac:picMk id="3" creationId="{F1DDC65C-4492-1A4D-88F7-09F7F96608D4}"/>
          </ac:picMkLst>
        </pc:picChg>
        <pc:picChg chg="del">
          <ac:chgData name="Ylva Tegner" userId="542b344a-2c74-4fe9-bd46-1d702d21164e" providerId="ADAL" clId="{E43FBFBF-F12E-6940-9B22-513F4F098885}" dt="2021-04-10T14:43:44.161" v="24" actId="478"/>
          <ac:picMkLst>
            <pc:docMk/>
            <pc:sldMk cId="2638584567" sldId="256"/>
            <ac:picMk id="4" creationId="{0C21004C-B875-CE43-BAF4-0FF19F824172}"/>
          </ac:picMkLst>
        </pc:picChg>
        <pc:picChg chg="del">
          <ac:chgData name="Ylva Tegner" userId="542b344a-2c74-4fe9-bd46-1d702d21164e" providerId="ADAL" clId="{E43FBFBF-F12E-6940-9B22-513F4F098885}" dt="2021-04-10T14:42:43.141" v="1" actId="478"/>
          <ac:picMkLst>
            <pc:docMk/>
            <pc:sldMk cId="2638584567" sldId="256"/>
            <ac:picMk id="5" creationId="{228353B6-E2AD-9A4D-B795-1577D2F048EA}"/>
          </ac:picMkLst>
        </pc:picChg>
        <pc:picChg chg="add mod">
          <ac:chgData name="Ylva Tegner" userId="542b344a-2c74-4fe9-bd46-1d702d21164e" providerId="ADAL" clId="{E43FBFBF-F12E-6940-9B22-513F4F098885}" dt="2021-04-10T14:44:12.083" v="32"/>
          <ac:picMkLst>
            <pc:docMk/>
            <pc:sldMk cId="2638584567" sldId="256"/>
            <ac:picMk id="20" creationId="{4D63DC24-37DA-394E-975D-8051FAB322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sv-S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39F56C83-3508-4DF3-A02B-BBBCC8BE3867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8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631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56C83-3508-4DF3-A02B-BBBCC8BE3867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22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1AAEDD4-F26E-4CF3-B054-5A094C52B91E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/>
              <a:t>Click to edit Master title style</a:t>
            </a:r>
            <a:endParaRPr lang="sv-SE" noProof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  <a:endParaRPr lang="sv-SE" noProof="0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A088CD-CCDE-49E5-84E6-67161CD99BDA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E4ABABA-B778-46F8-93DF-7E9E6BAF7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20A207A8-0708-468F-BF80-AD994789F8F2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111A3A82-8E07-4095-B962-5BDEF6B5F7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6" name="Rectangle 31">
              <a:extLst>
                <a:ext uri="{FF2B5EF4-FFF2-40B4-BE49-F238E27FC236}">
                  <a16:creationId xmlns:a16="http://schemas.microsoft.com/office/drawing/2014/main" id="{94455EC7-1624-43B4-AF71-2F2E75FD83EC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7" name="Rectangle 32">
              <a:extLst>
                <a:ext uri="{FF2B5EF4-FFF2-40B4-BE49-F238E27FC236}">
                  <a16:creationId xmlns:a16="http://schemas.microsoft.com/office/drawing/2014/main" id="{B3368510-A07F-40B2-88D9-EEDA1946AC00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8" name="Rectangle 33">
              <a:extLst>
                <a:ext uri="{FF2B5EF4-FFF2-40B4-BE49-F238E27FC236}">
                  <a16:creationId xmlns:a16="http://schemas.microsoft.com/office/drawing/2014/main" id="{FCF97724-B74E-4897-A525-4DA03173708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75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2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2 innehållsdela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8851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EBB44-B4B5-45AD-87A9-3B8A569A17F0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FC4FDA7-B96F-420F-97B3-6843B108A8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659" y="2159000"/>
            <a:ext cx="4957317" cy="3937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6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35897-AA38-4E5A-9DD3-4A40406CD6F6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6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147F2-D839-401F-8B8C-3CAF295340B5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26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377734-D027-417D-9B38-6A99ADA49896}"/>
              </a:ext>
            </a:extLst>
          </p:cNvPr>
          <p:cNvSpPr/>
          <p:nvPr userDrawn="1"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456594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/>
              <a:t>2019-11-11</a:t>
            </a:r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r>
              <a:rPr lang="sv-SE" dirty="0"/>
              <a:t>Hälso- och sjukvårdsförvaltningen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fld id="{65EAC295-B5BC-4B98-BE11-8B11DB9261CC}" type="slidenum">
              <a:rPr lang="sv-SE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3F9ED0BF-B3A6-4BC7-B609-557DDADF82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C70EBA9E-AE82-42A5-8CD1-200207F90F49}"/>
              </a:ext>
            </a:extLst>
          </p:cNvPr>
          <p:cNvGrpSpPr/>
          <p:nvPr userDrawn="1"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B9ECAAA0-1422-45F4-9A1E-03CF5A1F566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A31D8A10-BC81-4F7F-97EA-5197AEBEE13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6365EC3A-FE76-4F6D-896A-5E594C635E3F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14" name="Rectangle 33">
              <a:extLst>
                <a:ext uri="{FF2B5EF4-FFF2-40B4-BE49-F238E27FC236}">
                  <a16:creationId xmlns:a16="http://schemas.microsoft.com/office/drawing/2014/main" id="{30CB5A33-CE48-453A-A29D-59CA54870638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7" r:id="rId4"/>
    <p:sldLayoutId id="2147483654" r:id="rId5"/>
    <p:sldLayoutId id="2147483655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0F702EB-4341-7941-AA37-A713BB89447A}"/>
              </a:ext>
            </a:extLst>
          </p:cNvPr>
          <p:cNvSpPr txBox="1">
            <a:spLocks/>
          </p:cNvSpPr>
          <p:nvPr/>
        </p:nvSpPr>
        <p:spPr bwMode="auto">
          <a:xfrm>
            <a:off x="8534401" y="237635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B994E8D3-EB01-4B97-B7C9-9BC7CD4011D7}" type="datetime1">
              <a:rPr lang="sv-SE" smtClean="0"/>
              <a:pPr/>
              <a:t>2021-04-10</a:t>
            </a:fld>
            <a:endParaRPr lang="sv-S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3CB16122-3FA7-2C43-A01E-41657C2E4897}"/>
              </a:ext>
            </a:extLst>
          </p:cNvPr>
          <p:cNvSpPr txBox="1">
            <a:spLocks/>
          </p:cNvSpPr>
          <p:nvPr/>
        </p:nvSpPr>
        <p:spPr bwMode="auto">
          <a:xfrm>
            <a:off x="8534401" y="655027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r>
              <a:rPr lang="sv-SE" dirty="0"/>
              <a:t>Organisation/Namn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F90D2B-710D-6348-A888-21FBAC547DF8}"/>
              </a:ext>
            </a:extLst>
          </p:cNvPr>
          <p:cNvSpPr txBox="1">
            <a:spLocks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DDBEBB44-B4B5-45AD-87A9-3B8A569A17F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27" name="Rektangel 1">
            <a:extLst>
              <a:ext uri="{FF2B5EF4-FFF2-40B4-BE49-F238E27FC236}">
                <a16:creationId xmlns:a16="http://schemas.microsoft.com/office/drawing/2014/main" id="{1E5797B6-7456-0641-B8D4-38B263CD81A6}"/>
              </a:ext>
            </a:extLst>
          </p:cNvPr>
          <p:cNvSpPr/>
          <p:nvPr/>
        </p:nvSpPr>
        <p:spPr bwMode="auto">
          <a:xfrm>
            <a:off x="0" y="0"/>
            <a:ext cx="12192000" cy="949234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2DA67050-5BB9-AB4C-B0F9-1ACFA8792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446332"/>
            <a:ext cx="33591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Geneva" pitchFamily="1" charset="-128"/>
                <a:cs typeface="+mn-cs"/>
              </a:defRPr>
            </a:lvl9pPr>
          </a:lstStyle>
          <a:p>
            <a:fld id="{65EAC295-B5BC-4B98-BE11-8B11DB9261CC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31" name="Bild 3">
            <a:extLst>
              <a:ext uri="{FF2B5EF4-FFF2-40B4-BE49-F238E27FC236}">
                <a16:creationId xmlns:a16="http://schemas.microsoft.com/office/drawing/2014/main" id="{1A7739AD-431B-6143-9BAD-C82A2BE16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643" y="287739"/>
            <a:ext cx="1997319" cy="357545"/>
          </a:xfrm>
          <a:prstGeom prst="rect">
            <a:avLst/>
          </a:prstGeom>
        </p:spPr>
      </p:pic>
      <p:grpSp>
        <p:nvGrpSpPr>
          <p:cNvPr id="32" name="Grupp 2">
            <a:extLst>
              <a:ext uri="{FF2B5EF4-FFF2-40B4-BE49-F238E27FC236}">
                <a16:creationId xmlns:a16="http://schemas.microsoft.com/office/drawing/2014/main" id="{67AADB20-BAA8-AB4D-9AAC-61D761480AD5}"/>
              </a:ext>
            </a:extLst>
          </p:cNvPr>
          <p:cNvGrpSpPr/>
          <p:nvPr/>
        </p:nvGrpSpPr>
        <p:grpSpPr>
          <a:xfrm>
            <a:off x="12047537" y="3175"/>
            <a:ext cx="144463" cy="788988"/>
            <a:chOff x="12047537" y="3175"/>
            <a:chExt cx="144463" cy="788988"/>
          </a:xfrm>
        </p:grpSpPr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DE120B0D-D818-5D43-A60E-646A67BB09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3175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2D3BA697-F721-D54C-B4F3-FB3159471CDB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22225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0502076E-816C-1547-9E83-8D713EDB596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434975"/>
              <a:ext cx="144463" cy="14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FADF43E3-36A0-E948-BA7F-33ED8CA6443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047537" y="647700"/>
              <a:ext cx="144463" cy="1444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endParaRPr lang="sv-SE" dirty="0"/>
            </a:p>
          </p:txBody>
        </p:sp>
      </p:grp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C077D6-A90C-0C4C-AECA-4D3DA9F00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1A088CD-CCDE-49E5-84E6-67161CD99BDA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20" name="Bildobjekt 19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4D63DC24-37DA-394E-975D-8051FAB322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406617">
                <a:alpha val="45882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7" b="18854"/>
          <a:stretch/>
        </p:blipFill>
        <p:spPr>
          <a:xfrm>
            <a:off x="0" y="863722"/>
            <a:ext cx="12192000" cy="5991103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AED5131-566E-9442-83A6-34433125B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BAC5E69E-7348-4E43-A9BE-E8E6A96FD5F2}"/>
              </a:ext>
            </a:extLst>
          </p:cNvPr>
          <p:cNvSpPr txBox="1">
            <a:spLocks/>
          </p:cNvSpPr>
          <p:nvPr/>
        </p:nvSpPr>
        <p:spPr bwMode="auto">
          <a:xfrm>
            <a:off x="0" y="4561089"/>
            <a:ext cx="12192000" cy="2293736"/>
          </a:xfrm>
          <a:prstGeom prst="rect">
            <a:avLst/>
          </a:prstGeom>
          <a:solidFill>
            <a:srgbClr val="0D0D0D">
              <a:alpha val="21569"/>
            </a:srgbClr>
          </a:solidFill>
          <a:ln>
            <a:noFill/>
          </a:ln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3200" b="1" kern="0" dirty="0">
                <a:solidFill>
                  <a:schemeClr val="bg1"/>
                </a:solidFill>
              </a:rPr>
              <a:t>INSTRUKTION FÖR SAMTALSLEDARE </a:t>
            </a:r>
            <a:br>
              <a:rPr lang="sv-SE" sz="3200" b="1" kern="0" dirty="0">
                <a:solidFill>
                  <a:schemeClr val="bg1"/>
                </a:solidFill>
              </a:rPr>
            </a:br>
            <a:r>
              <a:rPr lang="sv-SE" sz="3200" b="1" kern="0" dirty="0">
                <a:solidFill>
                  <a:schemeClr val="bg1"/>
                </a:solidFill>
              </a:rPr>
              <a:t>VID DISKUSSION OM</a:t>
            </a:r>
            <a:br>
              <a:rPr lang="sv-SE" sz="1800" kern="0" spc="300" dirty="0">
                <a:solidFill>
                  <a:schemeClr val="bg1"/>
                </a:solidFill>
                <a:latin typeface="+mn-lt"/>
              </a:rPr>
            </a:br>
            <a:endParaRPr lang="sv-SE" sz="1800" kern="0" spc="3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sv-SE" sz="1800" b="1" kern="0" dirty="0">
                <a:solidFill>
                  <a:schemeClr val="bg1"/>
                </a:solidFill>
              </a:rPr>
              <a:t>PERSPEKTIVRAPPORT</a:t>
            </a:r>
          </a:p>
          <a:p>
            <a:pPr>
              <a:lnSpc>
                <a:spcPct val="90000"/>
              </a:lnSpc>
            </a:pPr>
            <a:r>
              <a:rPr lang="sv-SE" sz="2800" b="1" kern="0" dirty="0">
                <a:solidFill>
                  <a:schemeClr val="bg1"/>
                </a:solidFill>
              </a:rPr>
              <a:t>Finansiering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DDC65C-4492-1A4D-88F7-09F7F9660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8" y="1678942"/>
            <a:ext cx="1905428" cy="19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1F71A-9126-7E4B-A54C-525FB7D0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Klistra in dessa texter på ”kostnadssidan” enligt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62D99-5C85-B04D-89D1-D5114B6D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2293206"/>
            <a:ext cx="9223374" cy="3802793"/>
          </a:xfrm>
        </p:spPr>
        <p:txBody>
          <a:bodyPr/>
          <a:lstStyle/>
          <a:p>
            <a:r>
              <a:rPr lang="sv-SE" sz="1800" dirty="0"/>
              <a:t>Reflektera kring </a:t>
            </a:r>
            <a:r>
              <a:rPr lang="sv-SE" sz="1800" b="1" dirty="0"/>
              <a:t>prioriteringar</a:t>
            </a:r>
            <a:r>
              <a:rPr lang="sv-SE" sz="1800" dirty="0"/>
              <a:t>. Med ökande kostnader (t.ex. uppskjuten vård p.g.a. covid-19 pandemin, ökad andel äldre och multisjuka, ökade personalkostnader i bristyrken). Reflektera kring vertikal/horisontell omfördelning, men också kring samverkansmöjligheter.</a:t>
            </a:r>
          </a:p>
          <a:p>
            <a:r>
              <a:rPr lang="sv-SE" sz="1800" dirty="0"/>
              <a:t>Är det möjligt att göra </a:t>
            </a:r>
            <a:r>
              <a:rPr lang="sv-SE" sz="1800" b="1" dirty="0"/>
              <a:t>vertikala</a:t>
            </a:r>
            <a:r>
              <a:rPr lang="sv-SE" sz="1800" dirty="0"/>
              <a:t> omfördelningar/prioriteringar? </a:t>
            </a:r>
            <a:endParaRPr lang="sv-SE" sz="1800" b="1" dirty="0"/>
          </a:p>
          <a:p>
            <a:r>
              <a:rPr lang="sv-SE" sz="1800" dirty="0"/>
              <a:t>Är det möjligt att göra </a:t>
            </a:r>
            <a:r>
              <a:rPr lang="sv-SE" sz="1800" b="1" dirty="0"/>
              <a:t>horisontella </a:t>
            </a:r>
            <a:r>
              <a:rPr lang="sv-SE" sz="1800" dirty="0"/>
              <a:t>omfördelning/prioriteringar?</a:t>
            </a:r>
          </a:p>
          <a:p>
            <a:r>
              <a:rPr lang="sv-SE" sz="1800" dirty="0"/>
              <a:t>Är ökad </a:t>
            </a:r>
            <a:r>
              <a:rPr lang="sv-SE" sz="1800" b="1" dirty="0"/>
              <a:t>samverkan </a:t>
            </a:r>
            <a:r>
              <a:rPr lang="sv-SE" sz="1800" dirty="0"/>
              <a:t>en möjlighet? Kan det ge kostnadsminskningar? </a:t>
            </a:r>
          </a:p>
          <a:p>
            <a:pPr marL="0" indent="0">
              <a:buNone/>
            </a:pPr>
            <a:endParaRPr lang="sv-SE" sz="1800" dirty="0"/>
          </a:p>
          <a:p>
            <a:endParaRPr lang="sv-SE" sz="7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58D4F7-2587-F045-A163-3F700F07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8B66D2-8DA3-ED4B-87FA-D11BD614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001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B637B-B4C9-0144-B846-674BC177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Klistra in dessa texter på ”kostnadssidan” enligt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D0DE9E-ADC3-D246-86A5-1E9C760E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2293206"/>
            <a:ext cx="8461374" cy="3802793"/>
          </a:xfrm>
        </p:spPr>
        <p:txBody>
          <a:bodyPr/>
          <a:lstStyle/>
          <a:p>
            <a:r>
              <a:rPr lang="sv-SE" sz="2000" dirty="0"/>
              <a:t>Reflektera kring </a:t>
            </a:r>
            <a:r>
              <a:rPr lang="sv-SE" sz="2000" b="1" dirty="0"/>
              <a:t>investeringar</a:t>
            </a:r>
            <a:r>
              <a:rPr lang="sv-SE" sz="2000" dirty="0"/>
              <a:t> och </a:t>
            </a:r>
            <a:r>
              <a:rPr lang="sv-SE" sz="2000" b="1" dirty="0"/>
              <a:t>nya verksamheter?</a:t>
            </a:r>
          </a:p>
          <a:p>
            <a:r>
              <a:rPr lang="sv-SE" sz="2000" dirty="0"/>
              <a:t>Tankar kring </a:t>
            </a:r>
            <a:r>
              <a:rPr lang="sv-SE" sz="2000" b="1" dirty="0"/>
              <a:t>nya investeringar </a:t>
            </a:r>
            <a:r>
              <a:rPr lang="sv-SE" sz="2000" dirty="0"/>
              <a:t>(precisionsmedicin, AI etc.) som kan bidra till effektivisering och lägre kostnader?</a:t>
            </a:r>
          </a:p>
          <a:p>
            <a:r>
              <a:rPr lang="sv-SE" sz="2000" dirty="0"/>
              <a:t>Tankar kring typer av </a:t>
            </a:r>
            <a:r>
              <a:rPr lang="sv-SE" sz="2000" b="1" dirty="0"/>
              <a:t>effektivare verksamheter</a:t>
            </a:r>
            <a:r>
              <a:rPr lang="sv-SE" sz="2000" dirty="0"/>
              <a:t> som skulle kunna startas?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4B6AD4-65D4-0F46-A429-9E9028E2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EF162E-8DB0-654D-9F8B-E3AECBA7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54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1E02DD-52FC-284D-8CBF-836F30CF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453DF1-215D-5642-BA0F-279D2B0A4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6A2BB2-4C54-3349-B8CE-A476723B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1B750D-B0A0-FB4F-B0AA-925BC3F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A0BA2C-7C06-B440-AFC4-5C47FE9F0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 b="43775"/>
          <a:stretch/>
        </p:blipFill>
        <p:spPr>
          <a:xfrm>
            <a:off x="-1" y="863722"/>
            <a:ext cx="12192001" cy="599427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94956FF-6461-B544-8906-B7E2824F3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831850"/>
            <a:ext cx="9817100" cy="5194300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A242B7DB-2C4E-9A44-952F-F8BE2F16C00E}"/>
              </a:ext>
            </a:extLst>
          </p:cNvPr>
          <p:cNvSpPr txBox="1">
            <a:spLocks/>
          </p:cNvSpPr>
          <p:nvPr/>
        </p:nvSpPr>
        <p:spPr bwMode="auto">
          <a:xfrm>
            <a:off x="625115" y="1278913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kern="0" dirty="0"/>
              <a:t>Intäktssidan</a:t>
            </a:r>
          </a:p>
        </p:txBody>
      </p:sp>
    </p:spTree>
    <p:extLst>
      <p:ext uri="{BB962C8B-B14F-4D97-AF65-F5344CB8AC3E}">
        <p14:creationId xmlns:p14="http://schemas.microsoft.com/office/powerpoint/2010/main" val="158479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CB637B-B4C9-0144-B846-674BC177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Klistra in dessa texter på ”intäktssidan” enligt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D0DE9E-ADC3-D246-86A5-1E9C760E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293206"/>
            <a:ext cx="10267949" cy="3802793"/>
          </a:xfrm>
        </p:spPr>
        <p:txBody>
          <a:bodyPr/>
          <a:lstStyle/>
          <a:p>
            <a:r>
              <a:rPr lang="sv-SE" dirty="0"/>
              <a:t>Säkra </a:t>
            </a:r>
            <a:r>
              <a:rPr lang="sv-SE" b="1" dirty="0"/>
              <a:t>intäkterna</a:t>
            </a:r>
          </a:p>
          <a:p>
            <a:r>
              <a:rPr lang="sv-SE" dirty="0"/>
              <a:t>På </a:t>
            </a:r>
            <a:r>
              <a:rPr lang="sv-SE" b="1" dirty="0"/>
              <a:t>kort </a:t>
            </a:r>
            <a:r>
              <a:rPr lang="sv-SE" dirty="0"/>
              <a:t>sikt 5-10 år?</a:t>
            </a:r>
          </a:p>
          <a:p>
            <a:r>
              <a:rPr lang="sv-SE" dirty="0"/>
              <a:t>På </a:t>
            </a:r>
            <a:r>
              <a:rPr lang="sv-SE" b="1" dirty="0"/>
              <a:t>lång</a:t>
            </a:r>
            <a:r>
              <a:rPr lang="sv-SE" dirty="0"/>
              <a:t> sikt 15-20 år?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4B6AD4-65D4-0F46-A429-9E9028E2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EF162E-8DB0-654D-9F8B-E3AECBA7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483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E2A335-50E8-1C4B-BE52-D43DF245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4401" y="655027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FC75D6-21B6-B543-B6DE-5DE90BCA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1" y="446332"/>
            <a:ext cx="3359151" cy="1301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DBEBB44-B4B5-45AD-87A9-3B8A569A17F0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9DF6BB50-BF00-714E-9E2D-90793532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30" y="2293207"/>
            <a:ext cx="9101495" cy="3661441"/>
          </a:xfrm>
        </p:spPr>
        <p:txBody>
          <a:bodyPr/>
          <a:lstStyle/>
          <a:p>
            <a:pPr marL="487363" lvl="1" indent="-342900">
              <a:buFont typeface="+mj-lt"/>
              <a:buAutoNum type="alphaUcPeriod"/>
            </a:pPr>
            <a:r>
              <a:rPr lang="sv-SE" sz="1600" dirty="0"/>
              <a:t>Med </a:t>
            </a:r>
            <a:r>
              <a:rPr lang="sv-SE" sz="1600" b="1" dirty="0"/>
              <a:t>Teams</a:t>
            </a:r>
            <a:r>
              <a:rPr lang="sv-SE" sz="1600" dirty="0"/>
              <a:t> kan du visa/dela presentationen ”Diskussionsstöd – perspektivrapport Finansiering” via </a:t>
            </a:r>
            <a:r>
              <a:rPr lang="sv-SE" sz="1600" b="1" dirty="0"/>
              <a:t>Microsoft-SharePoint</a:t>
            </a:r>
            <a:r>
              <a:rPr lang="sv-SE" sz="1600" dirty="0"/>
              <a:t> och därefter kan alla skriva i presentationen samtidigt.</a:t>
            </a:r>
            <a:endParaRPr lang="sv-SE" sz="1600" i="1" dirty="0"/>
          </a:p>
          <a:p>
            <a:pPr marL="487363" lvl="1" indent="-342900">
              <a:buFont typeface="+mj-lt"/>
              <a:buAutoNum type="alphaUcPeriod"/>
            </a:pPr>
            <a:r>
              <a:rPr lang="sv-SE" sz="1600" dirty="0"/>
              <a:t>Med </a:t>
            </a:r>
            <a:r>
              <a:rPr lang="sv-SE" sz="1600" b="1" dirty="0"/>
              <a:t>Teams </a:t>
            </a:r>
            <a:r>
              <a:rPr lang="sv-SE" sz="1600" dirty="0"/>
              <a:t>kan du visa den inledande delen av presentationen ”Diskussionsstöd – perspektivrapport Finansiering”). Diskussionsdelen görs i en </a:t>
            </a:r>
            <a:r>
              <a:rPr lang="sv-SE" sz="1600" b="1" dirty="0"/>
              <a:t>gemensam mindmap </a:t>
            </a:r>
            <a:r>
              <a:rPr lang="sv-SE" sz="1600" dirty="0"/>
              <a:t>i </a:t>
            </a:r>
            <a:r>
              <a:rPr lang="sv-SE" sz="1600" b="1" dirty="0"/>
              <a:t>verktyget Miro </a:t>
            </a:r>
            <a:r>
              <a:rPr lang="sv-SE" sz="1600" dirty="0"/>
              <a:t>som du förbereder inför samtalet.</a:t>
            </a:r>
            <a:r>
              <a:rPr lang="sv-SE" sz="1600" b="1" dirty="0"/>
              <a:t> </a:t>
            </a:r>
            <a:r>
              <a:rPr lang="sv-SE" sz="1600" dirty="0"/>
              <a:t>Du öppnar ett gratiskonto och klistrar in frågorna som finns nedan i denna presentation. Genom att bjuda in personer direkt till mindmappen kan alla skriva i den samtidigt och den kan också sparas för Excel/PDF. </a:t>
            </a:r>
            <a:r>
              <a:rPr lang="sv-SE" sz="1600" b="1" dirty="0"/>
              <a:t>Samtalet/diskussionen kan ske i Teams eller direkt i Miro. </a:t>
            </a:r>
            <a:r>
              <a:rPr lang="sv-SE" sz="1600" dirty="0"/>
              <a:t>(Se vidare instruktioner nedan.)</a:t>
            </a:r>
          </a:p>
          <a:p>
            <a:pPr marL="487363" lvl="1" indent="-342900">
              <a:buFont typeface="+mj-lt"/>
              <a:buAutoNum type="alphaUcPeriod"/>
            </a:pPr>
            <a:r>
              <a:rPr lang="sv-SE" sz="1600" b="1" dirty="0"/>
              <a:t>Fysiskt möte </a:t>
            </a:r>
            <a:r>
              <a:rPr lang="sv-SE" sz="1600" dirty="0"/>
              <a:t>med</a:t>
            </a:r>
            <a:r>
              <a:rPr lang="sv-SE" sz="1600" b="1" dirty="0"/>
              <a:t> </a:t>
            </a:r>
            <a:r>
              <a:rPr lang="sv-SE" sz="1600" dirty="0"/>
              <a:t>visning</a:t>
            </a:r>
            <a:r>
              <a:rPr lang="sv-SE" sz="1600" b="1" dirty="0"/>
              <a:t> </a:t>
            </a:r>
            <a:r>
              <a:rPr lang="sv-SE" sz="1600" dirty="0"/>
              <a:t>av</a:t>
            </a:r>
            <a:r>
              <a:rPr lang="sv-SE" sz="1600" b="1" dirty="0"/>
              <a:t> </a:t>
            </a:r>
            <a:r>
              <a:rPr lang="sv-SE" sz="1600" dirty="0"/>
              <a:t>presentationen ”Diskussionsstöd – perspektivrapport Finansiering”</a:t>
            </a:r>
            <a:r>
              <a:rPr lang="sv-SE" sz="1600" b="1" dirty="0"/>
              <a:t> </a:t>
            </a:r>
            <a:r>
              <a:rPr lang="sv-SE" sz="1600" dirty="0"/>
              <a:t>och</a:t>
            </a:r>
            <a:r>
              <a:rPr lang="sv-SE" sz="1600" b="1" dirty="0"/>
              <a:t> </a:t>
            </a:r>
            <a:r>
              <a:rPr lang="sv-SE" sz="1600" dirty="0"/>
              <a:t>med anteckning på </a:t>
            </a:r>
            <a:r>
              <a:rPr lang="sv-SE" sz="1600" dirty="0" err="1"/>
              <a:t>whiteboard</a:t>
            </a:r>
            <a:r>
              <a:rPr lang="sv-SE" sz="1600" dirty="0"/>
              <a:t>/blädderblock. </a:t>
            </a:r>
          </a:p>
          <a:p>
            <a:pPr lvl="1"/>
            <a:endParaRPr lang="sv-SE" sz="16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DDF1B2-6238-2447-A842-8DB941EA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1" y="1456594"/>
            <a:ext cx="10267949" cy="836613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Alternativa samtal- och arbetsverktyg (A, B eller C)</a:t>
            </a:r>
          </a:p>
        </p:txBody>
      </p:sp>
    </p:spTree>
    <p:extLst>
      <p:ext uri="{BB962C8B-B14F-4D97-AF65-F5344CB8AC3E}">
        <p14:creationId xmlns:p14="http://schemas.microsoft.com/office/powerpoint/2010/main" val="33214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31EF2-1A5E-3742-BE67-C9BCB7F6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227994"/>
            <a:ext cx="9858375" cy="984370"/>
          </a:xfrm>
        </p:spPr>
        <p:txBody>
          <a:bodyPr/>
          <a:lstStyle/>
          <a:p>
            <a:r>
              <a:rPr lang="sv-SE" dirty="0"/>
              <a:t>Instruktioner för metoden Teams + </a:t>
            </a:r>
            <a:r>
              <a:rPr lang="sv-SE" dirty="0" err="1"/>
              <a:t>Sharepoint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ED06BD-8262-EF4A-8B37-AFBE7619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930399"/>
            <a:ext cx="9858375" cy="4632325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/>
              <a:t>Förberedelser:</a:t>
            </a:r>
          </a:p>
          <a:p>
            <a:pPr marL="228600" indent="-228600">
              <a:buAutoNum type="arabicPeriod"/>
            </a:pPr>
            <a:r>
              <a:rPr lang="sv-SE" sz="1400" b="1" dirty="0"/>
              <a:t>Lägg presentationen på SharePoint </a:t>
            </a:r>
            <a:r>
              <a:rPr lang="sv-SE" sz="1400" dirty="0"/>
              <a:t>(intern delning som finns i MicrosoftOffice365). Det gör du genom att trycka på DELA-knappen längts upp till höger när du har presentationen öppen i PowerPoint. </a:t>
            </a:r>
          </a:p>
          <a:p>
            <a:pPr marL="228600" indent="-228600">
              <a:buAutoNum type="arabicPeriod"/>
            </a:pPr>
            <a:r>
              <a:rPr lang="sv-SE" sz="1400" b="1" dirty="0"/>
              <a:t>Dela sedan presentationen med diskussionsgruppen </a:t>
            </a:r>
            <a:r>
              <a:rPr lang="sv-SE" sz="1400" dirty="0"/>
              <a:t>förslagsvis använder du ”kopiera länk” som är nästa steg under DELA-knappen. Länken kan du sedan lägga in i Teamsinbjudan till diskussionsövningen. </a:t>
            </a:r>
          </a:p>
          <a:p>
            <a:pPr marL="228600" indent="-228600">
              <a:buAutoNum type="arabicPeriod"/>
            </a:pPr>
            <a:r>
              <a:rPr lang="sv-SE" sz="1400" b="1" dirty="0"/>
              <a:t>Skicka ut inbjudan till diskussionsmöte </a:t>
            </a:r>
            <a:r>
              <a:rPr lang="sv-SE" sz="1400" dirty="0"/>
              <a:t>via Teams med länken till det delade dokumentet och upplägget för övningen.</a:t>
            </a:r>
            <a:endParaRPr lang="sv-SE" sz="1400" u="sng" dirty="0"/>
          </a:p>
          <a:p>
            <a:pPr marL="0" indent="0">
              <a:buNone/>
            </a:pPr>
            <a:r>
              <a:rPr lang="sv-SE" sz="1400" u="sng" dirty="0"/>
              <a:t>Under mötet/övningen:</a:t>
            </a:r>
          </a:p>
          <a:p>
            <a:pPr marL="228600" indent="-228600">
              <a:buAutoNum type="arabicPeriod"/>
            </a:pPr>
            <a:r>
              <a:rPr lang="sv-SE" sz="1400" dirty="0"/>
              <a:t>Del 1: Som diskussionsledare </a:t>
            </a:r>
            <a:r>
              <a:rPr lang="sv-SE" sz="1400" b="1" dirty="0"/>
              <a:t>delar du skärm </a:t>
            </a:r>
            <a:r>
              <a:rPr lang="sv-SE" sz="1400" dirty="0"/>
              <a:t>och inledningsvis visar du bilderna1-3, och sedan bilderna 4-9 (cirka 10 min).</a:t>
            </a:r>
          </a:p>
          <a:p>
            <a:pPr marL="228600" indent="-228600">
              <a:buAutoNum type="arabicPeriod"/>
            </a:pPr>
            <a:r>
              <a:rPr lang="sv-SE" sz="1400" dirty="0"/>
              <a:t>Del 2-3: </a:t>
            </a:r>
            <a:r>
              <a:rPr lang="sv-SE" sz="1400" b="1" dirty="0"/>
              <a:t>I helgrupp diskutera och anteckna </a:t>
            </a:r>
            <a:r>
              <a:rPr lang="sv-SE" sz="1400" dirty="0"/>
              <a:t>direkt i presentation fört om ”intäktssidan” och sedan ”kostnadssidan” (cirka 15+30 min). </a:t>
            </a:r>
          </a:p>
          <a:p>
            <a:pPr marL="228600" indent="-228600">
              <a:buAutoNum type="arabicPeriod"/>
            </a:pPr>
            <a:r>
              <a:rPr lang="sv-SE" sz="1400" dirty="0"/>
              <a:t>Därefter bestämmer ni vad </a:t>
            </a:r>
            <a:r>
              <a:rPr lang="sv-SE" sz="1400" b="1" dirty="0"/>
              <a:t>ni vill göra med resultatet/presentationen (anteckningarna). </a:t>
            </a:r>
            <a:r>
              <a:rPr lang="sv-SE" sz="1400" dirty="0"/>
              <a:t>Ska ingen kunna komma åt den efteråt via länk så ta bort den från SharePoint och spara den på annat ställe. </a:t>
            </a:r>
          </a:p>
          <a:p>
            <a:pPr marL="228600" indent="-228600">
              <a:buAutoNum type="arabicPeriod"/>
            </a:pPr>
            <a:endParaRPr lang="sv-SE" sz="1200" dirty="0"/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72421-FE3B-234B-9018-DFDAD944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81E3E-5A96-9848-AFD0-71BD83C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81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831EF2-1A5E-3742-BE67-C9BCB7F6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Instruktioner för metoden MIRO +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ED06BD-8262-EF4A-8B37-AFBE7619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2159000"/>
            <a:ext cx="10267949" cy="4252668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/>
              <a:t>Förberedelser:</a:t>
            </a:r>
          </a:p>
          <a:p>
            <a:pPr marL="228600" indent="-228600">
              <a:buAutoNum type="arabicPeriod"/>
            </a:pPr>
            <a:r>
              <a:rPr lang="sv-SE" sz="1400" dirty="0"/>
              <a:t>Öppna ett gratiskonto i </a:t>
            </a:r>
            <a:r>
              <a:rPr lang="sv-SE" sz="1400" b="1" dirty="0"/>
              <a:t>Miro </a:t>
            </a:r>
            <a:r>
              <a:rPr lang="sv-SE" sz="1400" dirty="0"/>
              <a:t>(www.miro.com)</a:t>
            </a:r>
            <a:r>
              <a:rPr lang="sv-SE" sz="1400" b="1" dirty="0"/>
              <a:t> </a:t>
            </a:r>
            <a:r>
              <a:rPr lang="sv-SE" sz="1400" dirty="0"/>
              <a:t>och </a:t>
            </a:r>
            <a:r>
              <a:rPr lang="sv-SE" sz="1400" b="1" dirty="0"/>
              <a:t>skapa en mindmap </a:t>
            </a:r>
            <a:r>
              <a:rPr lang="sv-SE" sz="1400" dirty="0"/>
              <a:t>med alla frågor</a:t>
            </a:r>
            <a:r>
              <a:rPr lang="sv-SE" sz="1400" strike="sngStrike" dirty="0"/>
              <a:t>na, </a:t>
            </a:r>
            <a:r>
              <a:rPr lang="sv-SE" sz="1400" dirty="0"/>
              <a:t>som du hittar i längre fram i denna presentation</a:t>
            </a:r>
            <a:r>
              <a:rPr lang="sv-SE" sz="1400" strike="sngStrike" dirty="0"/>
              <a:t>.</a:t>
            </a:r>
            <a:r>
              <a:rPr lang="sv-SE" sz="1400" dirty="0"/>
              <a:t> Du ser hur det kan se ut på nästa bild. Instruktioner hur du går tillväga kommer längre fram i denna presentation. </a:t>
            </a:r>
            <a:endParaRPr lang="sv-SE" sz="1400" strike="sngStrike" dirty="0"/>
          </a:p>
          <a:p>
            <a:pPr marL="228600" indent="-228600">
              <a:buAutoNum type="arabicPeriod"/>
            </a:pPr>
            <a:r>
              <a:rPr lang="sv-SE" sz="1400" b="1" dirty="0"/>
              <a:t>Skicka ut inbjudan till diskussionsmöte </a:t>
            </a:r>
            <a:r>
              <a:rPr lang="sv-SE" sz="1400" dirty="0"/>
              <a:t>med länk till den delade Miro-länken (se vidare i denna presentation) och </a:t>
            </a:r>
            <a:r>
              <a:rPr lang="sv-SE" sz="1400" b="1" dirty="0"/>
              <a:t>även med Teamslänk.</a:t>
            </a:r>
            <a:endParaRPr lang="sv-SE" sz="1400" b="1" u="sng" dirty="0"/>
          </a:p>
          <a:p>
            <a:pPr marL="0" indent="0">
              <a:buNone/>
            </a:pPr>
            <a:r>
              <a:rPr lang="sv-SE" sz="1400" u="sng" dirty="0"/>
              <a:t>Under mötet/övningen:</a:t>
            </a:r>
          </a:p>
          <a:p>
            <a:pPr marL="228600" indent="-228600">
              <a:buAutoNum type="arabicPeriod"/>
            </a:pPr>
            <a:r>
              <a:rPr lang="sv-SE" sz="1400" dirty="0"/>
              <a:t>Del 1: Som diskussionsledare </a:t>
            </a:r>
            <a:r>
              <a:rPr lang="sv-SE" sz="1400" b="1" dirty="0"/>
              <a:t>delar du skärm i Teams </a:t>
            </a:r>
            <a:r>
              <a:rPr lang="sv-SE" sz="1400" dirty="0"/>
              <a:t>och inledningsvis presenterar du bilderna</a:t>
            </a:r>
            <a:r>
              <a:rPr lang="sv-SE" sz="1400" strike="sngStrike" dirty="0"/>
              <a:t> </a:t>
            </a:r>
            <a:r>
              <a:rPr lang="sv-SE" sz="1400" dirty="0"/>
              <a:t>1-3, och sedan bilderna 4-9 (cirka 10 min)</a:t>
            </a:r>
          </a:p>
          <a:p>
            <a:pPr marL="228600" indent="-228600">
              <a:buAutoNum type="arabicPeriod"/>
            </a:pPr>
            <a:r>
              <a:rPr lang="sv-SE" sz="1400" dirty="0"/>
              <a:t>Del 2-3: </a:t>
            </a:r>
            <a:r>
              <a:rPr lang="sv-SE" sz="1400" b="1" dirty="0"/>
              <a:t>I helgrupp diskutera (via Teams eller Miro) och anteckna </a:t>
            </a:r>
            <a:r>
              <a:rPr lang="sv-SE" sz="1400" dirty="0"/>
              <a:t>direkt i Miro (cirka 15 + 30 min). Diskutera helhetsbilden avslutningsvis. </a:t>
            </a:r>
          </a:p>
          <a:p>
            <a:pPr marL="228600" indent="-228600">
              <a:buAutoNum type="arabicPeriod"/>
            </a:pPr>
            <a:r>
              <a:rPr lang="sv-SE" sz="1400" dirty="0"/>
              <a:t>Därefter bestämmer ni vad </a:t>
            </a:r>
            <a:r>
              <a:rPr lang="sv-SE" sz="1400" b="1" dirty="0"/>
              <a:t>ni vill göra med resultatet. </a:t>
            </a:r>
            <a:r>
              <a:rPr lang="sv-SE" sz="1400" dirty="0"/>
              <a:t>Ska ingen kunna komma åt den efteråt via länk så exportera som csv-fil (öppnas i Excel). Ta bort alla i ditt ”Miro-team” om du vill ha din Miro-board privat. </a:t>
            </a:r>
          </a:p>
          <a:p>
            <a:pPr marL="228600" indent="-228600">
              <a:buAutoNum type="arabicPeriod"/>
            </a:pPr>
            <a:endParaRPr lang="sv-SE" sz="1400" dirty="0"/>
          </a:p>
          <a:p>
            <a:endParaRPr lang="sv-SE" sz="16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C72421-FE3B-234B-9018-DFDAD944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81E3E-5A96-9848-AFD0-71BD83C8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176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objekt 29">
            <a:extLst>
              <a:ext uri="{FF2B5EF4-FFF2-40B4-BE49-F238E27FC236}">
                <a16:creationId xmlns:a16="http://schemas.microsoft.com/office/drawing/2014/main" id="{2824B466-4952-1C44-8CA0-2A64E90E7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 b="43775"/>
          <a:stretch/>
        </p:blipFill>
        <p:spPr>
          <a:xfrm>
            <a:off x="-1" y="863722"/>
            <a:ext cx="12192001" cy="5994278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BB2FDC-B347-744C-95EF-DF1E552D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81343095-E76D-5C4F-BD4B-A38053CA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1072417"/>
            <a:ext cx="11430000" cy="57658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CD2C8D0-5DAC-CB41-B744-C94D3E19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Miro mindmap </a:t>
            </a:r>
            <a:br>
              <a:rPr lang="sv-SE" dirty="0"/>
            </a:br>
            <a:r>
              <a:rPr lang="sv-SE" sz="2400" i="1" dirty="0"/>
              <a:t>(förslag på utseende)</a:t>
            </a:r>
            <a:endParaRPr lang="sv-SE" i="1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794BFD-F056-1E4D-9A6F-B42FCE91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92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BBD67-8BEA-F346-82D1-79F6C582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Miro – funktioner 1(2)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7939CE-3776-E049-B0A1-A65049E8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400" dirty="0"/>
              <a:t>Öppna ett gratiskonto på miro.com</a:t>
            </a:r>
          </a:p>
          <a:p>
            <a:r>
              <a:rPr lang="sv-SE" sz="1400" dirty="0"/>
              <a:t>Under ”…” finns delete, copy etc</a:t>
            </a:r>
          </a:p>
          <a:p>
            <a:r>
              <a:rPr lang="sv-SE" sz="1400" dirty="0"/>
              <a:t>+ skapar en ny textruta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83214A-8F9D-5349-B35B-3EA8AEE6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4E1B41-0C99-7A4C-AA04-D620E6D9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FD72B72E-6ECA-6B4E-9E12-325163D5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95" y="3429000"/>
            <a:ext cx="5248842" cy="2932112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77232CE-9531-A348-81C8-758F5DD53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37" y="1654627"/>
            <a:ext cx="5030124" cy="37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BBD67-8BEA-F346-82D1-79F6C582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Miro – funktioner 2 (2)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7939CE-3776-E049-B0A1-A65049E8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400" dirty="0"/>
              <a:t>Genom att klicka på ”Share” i högra övre hörnet skapar du en </a:t>
            </a:r>
            <a:br>
              <a:rPr lang="sv-SE" sz="1400" dirty="0"/>
            </a:br>
            <a:r>
              <a:rPr lang="sv-SE" sz="1400" dirty="0"/>
              <a:t>länk som du kan använda till att bjuda in deltagare</a:t>
            </a:r>
            <a:endParaRPr lang="sv-SE" sz="1400" strike="sngStrike" dirty="0"/>
          </a:p>
          <a:p>
            <a:r>
              <a:rPr lang="sv-SE" sz="1400" dirty="0"/>
              <a:t>I nedre högre hörnet finns delnings-/mötesfunktioner</a:t>
            </a:r>
          </a:p>
          <a:p>
            <a:r>
              <a:rPr lang="sv-SE" sz="1400" dirty="0"/>
              <a:t>Spara med export till </a:t>
            </a:r>
            <a:r>
              <a:rPr lang="sv-SE" sz="1400" dirty="0" err="1"/>
              <a:t>csv</a:t>
            </a:r>
            <a:r>
              <a:rPr lang="sv-SE" sz="1400" dirty="0"/>
              <a:t>-fil som kan öppnas i Excel</a:t>
            </a:r>
          </a:p>
          <a:p>
            <a:endParaRPr lang="sv-SE" sz="1400" dirty="0"/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83214A-8F9D-5349-B35B-3EA8AEE6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4E1B41-0C99-7A4C-AA04-D620E6D9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24" name="Bildobjekt 23" descr="En bild som visar text, skärmbild, inomhus&#10;&#10;Automatiskt genererad beskrivning">
            <a:extLst>
              <a:ext uri="{FF2B5EF4-FFF2-40B4-BE49-F238E27FC236}">
                <a16:creationId xmlns:a16="http://schemas.microsoft.com/office/drawing/2014/main" id="{39B3EDC5-F4E7-7247-AE82-5FC31A8BD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23176" r="11855" b="63813"/>
          <a:stretch/>
        </p:blipFill>
        <p:spPr>
          <a:xfrm>
            <a:off x="958852" y="5535736"/>
            <a:ext cx="10601008" cy="993027"/>
          </a:xfrm>
          <a:prstGeom prst="rect">
            <a:avLst/>
          </a:prstGeom>
        </p:spPr>
      </p:pic>
      <p:pic>
        <p:nvPicPr>
          <p:cNvPr id="26" name="Bildobjekt 25" descr="En bild som visar text&#10;&#10;Automatiskt genererad beskrivning">
            <a:extLst>
              <a:ext uri="{FF2B5EF4-FFF2-40B4-BE49-F238E27FC236}">
                <a16:creationId xmlns:a16="http://schemas.microsoft.com/office/drawing/2014/main" id="{42081D91-09E3-7C40-9AB4-DC5EED462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10" y="1487607"/>
            <a:ext cx="4304749" cy="2096967"/>
          </a:xfrm>
          <a:prstGeom prst="rect">
            <a:avLst/>
          </a:prstGeom>
        </p:spPr>
      </p:pic>
      <p:pic>
        <p:nvPicPr>
          <p:cNvPr id="28" name="Bildobjekt 27" descr="En bild som visar text&#10;&#10;Automatiskt genererad beskrivning">
            <a:extLst>
              <a:ext uri="{FF2B5EF4-FFF2-40B4-BE49-F238E27FC236}">
                <a16:creationId xmlns:a16="http://schemas.microsoft.com/office/drawing/2014/main" id="{06B80FDC-2E38-D648-BA16-6AD0EE0E2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48" y="3881483"/>
            <a:ext cx="4354830" cy="13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3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262854-6115-0049-A997-535C686A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6094B6-F03B-1240-AF0A-01EAE9C7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FC8E23-E410-0B4F-A891-06F8846B6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 b="43775"/>
          <a:stretch/>
        </p:blipFill>
        <p:spPr>
          <a:xfrm>
            <a:off x="-1" y="863722"/>
            <a:ext cx="12192001" cy="599427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D5C18D4-C4F6-7D4F-9EBA-9875E351E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6" y="864625"/>
            <a:ext cx="11393346" cy="5993375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ACEAB2B3-C7DC-6240-8A89-20956F4CE926}"/>
              </a:ext>
            </a:extLst>
          </p:cNvPr>
          <p:cNvSpPr txBox="1">
            <a:spLocks/>
          </p:cNvSpPr>
          <p:nvPr/>
        </p:nvSpPr>
        <p:spPr bwMode="auto">
          <a:xfrm>
            <a:off x="636689" y="1701592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Verdana" pitchFamily="34" charset="0"/>
                <a:ea typeface="Geneva" pitchFamily="1" charset="-128"/>
              </a:defRPr>
            </a:lvl9pPr>
          </a:lstStyle>
          <a:p>
            <a:r>
              <a:rPr lang="sv-SE" kern="0" dirty="0"/>
              <a:t>Kostnadssidan</a:t>
            </a:r>
          </a:p>
        </p:txBody>
      </p:sp>
    </p:spTree>
    <p:extLst>
      <p:ext uri="{BB962C8B-B14F-4D97-AF65-F5344CB8AC3E}">
        <p14:creationId xmlns:p14="http://schemas.microsoft.com/office/powerpoint/2010/main" val="319778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1F71A-9126-7E4B-A54C-525FB7D0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Klistra in dessa texter på ”kostnadssidan” enligt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62D99-5C85-B04D-89D1-D5114B6D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2159000"/>
            <a:ext cx="8861424" cy="3937000"/>
          </a:xfrm>
        </p:spPr>
        <p:txBody>
          <a:bodyPr/>
          <a:lstStyle/>
          <a:p>
            <a:r>
              <a:rPr lang="sv-SE" sz="1800" dirty="0"/>
              <a:t>Regionen ska säkra tillgången på </a:t>
            </a:r>
            <a:r>
              <a:rPr lang="sv-SE" sz="1800" b="1" dirty="0"/>
              <a:t>god vård för alla invånare</a:t>
            </a:r>
            <a:r>
              <a:rPr lang="sv-SE" sz="1800" dirty="0"/>
              <a:t> med en </a:t>
            </a:r>
            <a:r>
              <a:rPr lang="sv-SE" sz="1800" b="1" dirty="0"/>
              <a:t>ekonomi i balans.</a:t>
            </a:r>
          </a:p>
          <a:p>
            <a:r>
              <a:rPr lang="sv-SE" sz="1800" b="1" dirty="0"/>
              <a:t>Kostnads</a:t>
            </a:r>
            <a:r>
              <a:rPr lang="sv-SE" sz="1800" dirty="0"/>
              <a:t>kontroll</a:t>
            </a:r>
            <a:endParaRPr lang="sv-SE" sz="1800" b="1" dirty="0"/>
          </a:p>
          <a:p>
            <a:r>
              <a:rPr lang="sv-SE" sz="1800" dirty="0"/>
              <a:t>Reflektera kring </a:t>
            </a:r>
            <a:r>
              <a:rPr lang="sv-SE" sz="1800" b="1" dirty="0"/>
              <a:t>vårdbehov/ produktion:</a:t>
            </a:r>
            <a:r>
              <a:rPr lang="sv-SE" sz="1800" dirty="0"/>
              <a:t> Idag har Region Stockholm en hög vårdproduktion per invånare.</a:t>
            </a:r>
          </a:p>
          <a:p>
            <a:r>
              <a:rPr lang="sv-SE" sz="1800" dirty="0"/>
              <a:t>Är det </a:t>
            </a:r>
            <a:r>
              <a:rPr lang="sv-SE" sz="1800" b="1" dirty="0"/>
              <a:t>bra eller mindre bra </a:t>
            </a:r>
            <a:r>
              <a:rPr lang="sv-SE" sz="1800" dirty="0"/>
              <a:t>att</a:t>
            </a:r>
            <a:r>
              <a:rPr lang="sv-SE" sz="1800" b="1" dirty="0"/>
              <a:t> </a:t>
            </a:r>
            <a:r>
              <a:rPr lang="sv-SE" sz="1800" dirty="0"/>
              <a:t>Region Stockholm</a:t>
            </a:r>
            <a:r>
              <a:rPr lang="sv-SE" sz="1800" b="1" dirty="0"/>
              <a:t> </a:t>
            </a:r>
            <a:r>
              <a:rPr lang="sv-SE" sz="1800" dirty="0"/>
              <a:t>har den största vårdproduktionen per invånare i landet?</a:t>
            </a:r>
          </a:p>
          <a:p>
            <a:r>
              <a:rPr lang="sv-SE" sz="1800" dirty="0"/>
              <a:t>Är det något man kan </a:t>
            </a:r>
            <a:r>
              <a:rPr lang="sv-SE" sz="1800" b="1" dirty="0"/>
              <a:t>göra för att minska behoven</a:t>
            </a:r>
            <a:r>
              <a:rPr lang="sv-SE" sz="1800" dirty="0"/>
              <a:t>? Hur jobbar man med hälsofrämjande och förebyggande? Egenvård?</a:t>
            </a:r>
            <a:endParaRPr lang="sv-SE" sz="1800" b="1" dirty="0"/>
          </a:p>
          <a:p>
            <a:endParaRPr lang="sv-SE" sz="700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58D4F7-2587-F045-A163-3F700F07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Hälso- och sjukvårdsförvaltningen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8B66D2-8DA3-ED4B-87FA-D11BD614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BB44-B4B5-45AD-87A9-3B8A569A17F0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372409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LL">
      <a:dk1>
        <a:srgbClr val="000000"/>
      </a:dk1>
      <a:lt1>
        <a:srgbClr val="FFFFFF"/>
      </a:lt1>
      <a:dk2>
        <a:srgbClr val="406618"/>
      </a:dk2>
      <a:lt2>
        <a:srgbClr val="78BE00"/>
      </a:lt2>
      <a:accent1>
        <a:srgbClr val="002D5A"/>
      </a:accent1>
      <a:accent2>
        <a:srgbClr val="00AEEF"/>
      </a:accent2>
      <a:accent3>
        <a:srgbClr val="9A0932"/>
      </a:accent3>
      <a:accent4>
        <a:srgbClr val="E1056D"/>
      </a:accent4>
      <a:accent5>
        <a:srgbClr val="EB9100"/>
      </a:accent5>
      <a:accent6>
        <a:srgbClr val="FFD400"/>
      </a:accent6>
      <a:hlink>
        <a:srgbClr val="034EA2"/>
      </a:hlink>
      <a:folHlink>
        <a:srgbClr val="034EA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mall-bredformat-region-stockholm-vit till jonatan och jerker.potx" id="{80E714A1-7C46-468B-BD52-7CE0E230FD63}" vid="{C7A3CD8E-D63F-4420-AEDB-DE3522D2469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364020408AD45841B8CE6BA318243" ma:contentTypeVersion="2" ma:contentTypeDescription="Skapa ett nytt dokument." ma:contentTypeScope="" ma:versionID="ecab2f9a022fd09e6f28770da6d9a723">
  <xsd:schema xmlns:xsd="http://www.w3.org/2001/XMLSchema" xmlns:xs="http://www.w3.org/2001/XMLSchema" xmlns:p="http://schemas.microsoft.com/office/2006/metadata/properties" xmlns:ns3="269f3ba9-f5b2-4163-b6e7-9ee9e1314a5c" targetNamespace="http://schemas.microsoft.com/office/2006/metadata/properties" ma:root="true" ma:fieldsID="5adc9d9e03b40cf09edd23cf22efaa7d" ns3:_="">
    <xsd:import namespace="269f3ba9-f5b2-4163-b6e7-9ee9e1314a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f3ba9-f5b2-4163-b6e7-9ee9e1314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21733-968F-400A-AD24-D635A7BBC6A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269f3ba9-f5b2-4163-b6e7-9ee9e1314a5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68EB72-7776-4F2E-9BA4-CB5A64FED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f3ba9-f5b2-4163-b6e7-9ee9e1314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298783-3F47-4AF4-A4E2-EC45902A0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9984</TotalTime>
  <Words>903</Words>
  <Application>Microsoft Macintosh PowerPoint</Application>
  <PresentationFormat>Bredbild</PresentationFormat>
  <Paragraphs>86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Verdana</vt:lpstr>
      <vt:lpstr>Wingdings</vt:lpstr>
      <vt:lpstr>Standardformgivning</vt:lpstr>
      <vt:lpstr>PowerPoint-presentation</vt:lpstr>
      <vt:lpstr>Alternativa samtal- och arbetsverktyg (A, B eller C)</vt:lpstr>
      <vt:lpstr>Instruktioner för metoden Teams + Sharepoint</vt:lpstr>
      <vt:lpstr>Instruktioner för metoden MIRO + Teams</vt:lpstr>
      <vt:lpstr>Miro mindmap  (förslag på utseende)</vt:lpstr>
      <vt:lpstr>Miro – funktioner 1(2)</vt:lpstr>
      <vt:lpstr>Miro – funktioner 2 (2)</vt:lpstr>
      <vt:lpstr>PowerPoint-presentation</vt:lpstr>
      <vt:lpstr>Klistra in dessa texter på ”kostnadssidan” enligt bild</vt:lpstr>
      <vt:lpstr>Klistra in dessa texter på ”kostnadssidan” enligt bild</vt:lpstr>
      <vt:lpstr>Klistra in dessa texter på ”kostnadssidan” enligt bild</vt:lpstr>
      <vt:lpstr>PowerPoint-presentation</vt:lpstr>
      <vt:lpstr>Klistra in dessa texter på ”intäktssidan” enligt bild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KUNSKAPSSTYRNING</dc:title>
  <dc:creator>Ylva Tegner</dc:creator>
  <cp:lastModifiedBy>Ylva Tegner</cp:lastModifiedBy>
  <cp:revision>227</cp:revision>
  <cp:lastPrinted>2020-05-08T13:18:21Z</cp:lastPrinted>
  <dcterms:created xsi:type="dcterms:W3CDTF">2020-05-05T16:52:19Z</dcterms:created>
  <dcterms:modified xsi:type="dcterms:W3CDTF">2021-04-10T14:44:28Z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0x010100BE0364020408AD45841B8CE6BA318243</vt:lpwstr>
  </property>
</Properties>
</file>