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2"/>
  </p:notesMasterIdLst>
  <p:sldIdLst>
    <p:sldId id="256" r:id="rId5"/>
    <p:sldId id="295" r:id="rId6"/>
    <p:sldId id="320" r:id="rId7"/>
    <p:sldId id="318" r:id="rId8"/>
    <p:sldId id="322" r:id="rId9"/>
    <p:sldId id="323" r:id="rId10"/>
    <p:sldId id="321" r:id="rId11"/>
    <p:sldId id="327" r:id="rId12"/>
    <p:sldId id="325" r:id="rId13"/>
    <p:sldId id="326" r:id="rId14"/>
    <p:sldId id="328" r:id="rId15"/>
    <p:sldId id="332" r:id="rId16"/>
    <p:sldId id="330" r:id="rId17"/>
    <p:sldId id="333" r:id="rId18"/>
    <p:sldId id="334" r:id="rId19"/>
    <p:sldId id="329" r:id="rId20"/>
    <p:sldId id="335" r:id="rId21"/>
  </p:sldIdLst>
  <p:sldSz cx="12192000" cy="6858000"/>
  <p:notesSz cx="6858000" cy="9144000"/>
  <p:defaultTextStyle>
    <a:defPPr>
      <a:defRPr lang="sv-SE"/>
    </a:defPPr>
    <a:lvl1pPr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  <p15:guide id="4" orient="horz" pos="2523" userDrawn="1">
          <p15:clr>
            <a:srgbClr val="A4A3A4"/>
          </p15:clr>
        </p15:guide>
        <p15:guide id="5" orient="horz" pos="1570" userDrawn="1">
          <p15:clr>
            <a:srgbClr val="A4A3A4"/>
          </p15:clr>
        </p15:guide>
        <p15:guide id="6" pos="5065" userDrawn="1">
          <p15:clr>
            <a:srgbClr val="A4A3A4"/>
          </p15:clr>
        </p15:guide>
        <p15:guide id="7" orient="horz" pos="1979" userDrawn="1">
          <p15:clr>
            <a:srgbClr val="A4A3A4"/>
          </p15:clr>
        </p15:guide>
        <p15:guide id="8" orient="horz" pos="218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-Christine Berg" initials="AB" lastIdx="24" clrIdx="0">
    <p:extLst>
      <p:ext uri="{19B8F6BF-5375-455C-9EA6-DF929625EA0E}">
        <p15:presenceInfo xmlns:p15="http://schemas.microsoft.com/office/powerpoint/2012/main" userId="S-1-5-21-613775786-3661600701-2283250920-166425" providerId="AD"/>
      </p:ext>
    </p:extLst>
  </p:cmAuthor>
  <p:cmAuthor id="2" name="Tjede Funk" initials="TF" lastIdx="1" clrIdx="1">
    <p:extLst>
      <p:ext uri="{19B8F6BF-5375-455C-9EA6-DF929625EA0E}">
        <p15:presenceInfo xmlns:p15="http://schemas.microsoft.com/office/powerpoint/2012/main" userId="S-1-5-21-613775786-3661600701-2283250920-325508" providerId="AD"/>
      </p:ext>
    </p:extLst>
  </p:cmAuthor>
  <p:cmAuthor id="3" name="Ann-Christine Berg" initials="AB [2]" lastIdx="19" clrIdx="2">
    <p:extLst>
      <p:ext uri="{19B8F6BF-5375-455C-9EA6-DF929625EA0E}">
        <p15:presenceInfo xmlns:p15="http://schemas.microsoft.com/office/powerpoint/2012/main" userId="S::ann-christine.berg@sll.se::082aa28a-2a5e-415d-8bdc-29b8bfe1f0ad" providerId="AD"/>
      </p:ext>
    </p:extLst>
  </p:cmAuthor>
  <p:cmAuthor id="4" name="Helena Bäckman" initials="HB" lastIdx="8" clrIdx="3">
    <p:extLst>
      <p:ext uri="{19B8F6BF-5375-455C-9EA6-DF929625EA0E}">
        <p15:presenceInfo xmlns:p15="http://schemas.microsoft.com/office/powerpoint/2012/main" userId="S::helena.backman@sll.se::bff86598-187d-4fe1-9900-186e97477d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617"/>
    <a:srgbClr val="9B2C32"/>
    <a:srgbClr val="E1056D"/>
    <a:srgbClr val="F38F31"/>
    <a:srgbClr val="FFBD78"/>
    <a:srgbClr val="0D0D0D"/>
    <a:srgbClr val="B13440"/>
    <a:srgbClr val="837A73"/>
    <a:srgbClr val="E66400"/>
    <a:srgbClr val="003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llanmörkt format 3 - 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llanmörkt format 3 - Dekorfär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33"/>
    <p:restoredTop sz="87015" autoAdjust="0"/>
  </p:normalViewPr>
  <p:slideViewPr>
    <p:cSldViewPr snapToGrid="0">
      <p:cViewPr varScale="1">
        <p:scale>
          <a:sx n="55" d="100"/>
          <a:sy n="55" d="100"/>
        </p:scale>
        <p:origin x="1224" y="40"/>
      </p:cViewPr>
      <p:guideLst>
        <p:guide orient="horz" pos="1956"/>
        <p:guide pos="234"/>
        <p:guide orient="horz" pos="981"/>
        <p:guide orient="horz" pos="2523"/>
        <p:guide orient="horz" pos="1570"/>
        <p:guide pos="5065"/>
        <p:guide orient="horz" pos="1979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sv-S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sv-SE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sv-SE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39F56C83-3508-4DF3-A02B-BBBCC8BE3867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4836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6312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Samtalsledaren berättar om sliden oavsett om man kör via Teams/SharePoint eller senare via Miro.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4560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Samtalsledaren berättar om sliden oavsett om man kör via Teams/SharePoint eller senare via Miro.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2868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Antigen körs detta direkt i helgrupp med individuellt antecknade via Miro eller här i sliden via SharePoint/Teams. När både frågorna är klara så diskutera. (cirka 10 min).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0680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Antigen körs detta direkt i helgrupp med individuellt antecknade via Miro eller här i sliden via SharePoint/Teams. När alla frågorna är klara så diskutera. (cirka 15 min).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6337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Antigen körs detta direkt i helgrupp med individuellt antecknade via Miro eller här i sliden via SharePoint/Teams. När de tre delfrågorna är klara så diskutera. (cirka 10 min).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2367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632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Antigen körs detta direkt i helgrupp med individuellt antecknade via Miro eller här i sliden via SharePoint/Teams. När båda frågorna är klara så diskutera. (cirka 10 min).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4402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Diskussionsledaren dra igenom upplägget och visar sliden. </a:t>
            </a:r>
          </a:p>
          <a:p>
            <a:r>
              <a:rPr lang="sv-SE" dirty="0"/>
              <a:t>Instruktioner för att arbeta med anteckningar i Teams + </a:t>
            </a:r>
            <a:r>
              <a:rPr lang="sv-SE" dirty="0" err="1"/>
              <a:t>Sharepoint</a:t>
            </a:r>
            <a:r>
              <a:rPr lang="sv-SE" dirty="0"/>
              <a:t> och med </a:t>
            </a:r>
            <a:r>
              <a:rPr lang="sv-SE" dirty="0" err="1"/>
              <a:t>mindmap</a:t>
            </a:r>
            <a:r>
              <a:rPr lang="sv-SE" dirty="0"/>
              <a:t> i verktyget Miro finns </a:t>
            </a:r>
            <a:r>
              <a:rPr lang="sv-SE" dirty="0" err="1"/>
              <a:t>PPT:n</a:t>
            </a:r>
            <a:r>
              <a:rPr lang="sv-SE" dirty="0"/>
              <a:t> ”Instruktioner för samtalsledare”.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9359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dirty="0"/>
              <a:t>Del 1</a:t>
            </a:r>
            <a:r>
              <a:rPr lang="sv-SE" sz="1200" dirty="0"/>
              <a:t>: Genomgång i helgrupp om </a:t>
            </a:r>
            <a:r>
              <a:rPr lang="sv-SE" sz="1200" i="1" dirty="0"/>
              <a:t>Utgångspunkter för finansieringen (cirka 10 min)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173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Samtalsledaren läser högt igenom och öppnar upp för frågor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2740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Samtalsledaren läser högt igenom och öppnar upp för frågor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8965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Samtalsledaren läser högt igenom och öppnar upp för frågor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9723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Samtalsledaren öppnat 1) antingen upp sessionen i Miro (bara delar skärm, med alla inloggade) eller kör resten av mötet därigenom) eller 2) fortsätt via Teams och SharePoint.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6709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Samtalsledaren berättar om sliden oavsett om man kör via Teams/SharePoint eller senare via Miro.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6397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Antigen körs detta direkt i helgrupp med individuellt antecknade via Miro eller här i sliden via SharePoint/Teams. När både kort och långsikt är klara så diskutera. (cirka 15-20 min).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34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1AAEDD4-F26E-4CF3-B054-5A094C52B91E}"/>
              </a:ext>
            </a:extLst>
          </p:cNvPr>
          <p:cNvSpPr/>
          <p:nvPr userDrawn="1"/>
        </p:nvSpPr>
        <p:spPr bwMode="auto">
          <a:xfrm>
            <a:off x="0" y="0"/>
            <a:ext cx="12192000" cy="949234"/>
          </a:xfrm>
          <a:prstGeom prst="rect">
            <a:avLst/>
          </a:prstGeom>
          <a:solidFill>
            <a:srgbClr val="E9E3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/>
              <a:t>Click to edit Master title style</a:t>
            </a:r>
            <a:endParaRPr lang="sv-SE" noProof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  <a:endParaRPr lang="sv-SE" noProof="0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2019-11-11</a:t>
            </a:r>
            <a:endParaRPr lang="sv-SE" dirty="0"/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Hälso- och sjukvårdsförvaltningen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A088CD-CCDE-49E5-84E6-67161CD99BDA}" type="slidenum">
              <a:rPr lang="sv-SE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3E4ABABA-B778-46F8-93DF-7E9E6BAF7C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643" y="287739"/>
            <a:ext cx="1997319" cy="357545"/>
          </a:xfrm>
          <a:prstGeom prst="rect">
            <a:avLst/>
          </a:prstGeom>
        </p:spPr>
      </p:pic>
      <p:grpSp>
        <p:nvGrpSpPr>
          <p:cNvPr id="14" name="Grupp 13">
            <a:extLst>
              <a:ext uri="{FF2B5EF4-FFF2-40B4-BE49-F238E27FC236}">
                <a16:creationId xmlns:a16="http://schemas.microsoft.com/office/drawing/2014/main" id="{20A207A8-0708-468F-BF80-AD994789F8F2}"/>
              </a:ext>
            </a:extLst>
          </p:cNvPr>
          <p:cNvGrpSpPr/>
          <p:nvPr userDrawn="1"/>
        </p:nvGrpSpPr>
        <p:grpSpPr>
          <a:xfrm>
            <a:off x="12047537" y="3175"/>
            <a:ext cx="144463" cy="788988"/>
            <a:chOff x="12047537" y="3175"/>
            <a:chExt cx="144463" cy="788988"/>
          </a:xfrm>
        </p:grpSpPr>
        <p:sp>
          <p:nvSpPr>
            <p:cNvPr id="15" name="Rectangle 30">
              <a:extLst>
                <a:ext uri="{FF2B5EF4-FFF2-40B4-BE49-F238E27FC236}">
                  <a16:creationId xmlns:a16="http://schemas.microsoft.com/office/drawing/2014/main" id="{111A3A82-8E07-4095-B962-5BDEF6B5F7F4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3175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16" name="Rectangle 31">
              <a:extLst>
                <a:ext uri="{FF2B5EF4-FFF2-40B4-BE49-F238E27FC236}">
                  <a16:creationId xmlns:a16="http://schemas.microsoft.com/office/drawing/2014/main" id="{94455EC7-1624-43B4-AF71-2F2E75FD83EC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22225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17" name="Rectangle 32">
              <a:extLst>
                <a:ext uri="{FF2B5EF4-FFF2-40B4-BE49-F238E27FC236}">
                  <a16:creationId xmlns:a16="http://schemas.microsoft.com/office/drawing/2014/main" id="{B3368510-A07F-40B2-88D9-EEDA1946AC00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434975"/>
              <a:ext cx="144463" cy="14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18" name="Rectangle 33">
              <a:extLst>
                <a:ext uri="{FF2B5EF4-FFF2-40B4-BE49-F238E27FC236}">
                  <a16:creationId xmlns:a16="http://schemas.microsoft.com/office/drawing/2014/main" id="{FCF97724-B74E-4897-A525-4DA03173708F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64770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2019-11-11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EBB44-B4B5-45AD-87A9-3B8A569A17F0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475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2019-11-11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EBB44-B4B5-45AD-87A9-3B8A569A17F0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227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2 innehållsdelar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58851" y="2159000"/>
            <a:ext cx="4957317" cy="3937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2019-11-11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EBB44-B4B5-45AD-87A9-3B8A569A17F0}" type="slidenum">
              <a:rPr lang="sv-SE"/>
              <a:pPr/>
              <a:t>‹#›</a:t>
            </a:fld>
            <a:endParaRPr lang="sv-SE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FC4FDA7-B96F-420F-97B3-6843B108A8E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659" y="2159000"/>
            <a:ext cx="4957317" cy="3937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562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2019-11-11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Hälso- och sjukvårdsförvaltningen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35897-AA38-4E5A-9DD3-4A40406CD6F6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9611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2019-11-11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Hälso- och sjukvårdsförvaltningen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147F2-D839-401F-8B8C-3CAF295340B5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926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6377734-D027-417D-9B38-6A99ADA49896}"/>
              </a:ext>
            </a:extLst>
          </p:cNvPr>
          <p:cNvSpPr/>
          <p:nvPr userDrawn="1"/>
        </p:nvSpPr>
        <p:spPr bwMode="auto">
          <a:xfrm>
            <a:off x="0" y="0"/>
            <a:ext cx="12192000" cy="949234"/>
          </a:xfrm>
          <a:prstGeom prst="rect">
            <a:avLst/>
          </a:prstGeom>
          <a:solidFill>
            <a:srgbClr val="E9E3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8851" y="1456594"/>
            <a:ext cx="10267949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8851" y="2159000"/>
            <a:ext cx="10267949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34401" y="237635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r>
              <a:rPr lang="sv-SE"/>
              <a:t>2019-11-11</a:t>
            </a:r>
            <a:endParaRPr lang="sv-S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4401" y="655027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r>
              <a:rPr lang="sv-SE" dirty="0"/>
              <a:t>Hälso- och sjukvårdsförvaltningen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1" y="446332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fld id="{65EAC295-B5BC-4B98-BE11-8B11DB9261CC}" type="slidenum">
              <a:rPr lang="sv-SE"/>
              <a:pPr/>
              <a:t>‹#›</a:t>
            </a:fld>
            <a:endParaRPr lang="sv-SE" dirty="0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3F9ED0BF-B3A6-4BC7-B609-557DDADF82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643" y="287739"/>
            <a:ext cx="1997319" cy="357545"/>
          </a:xfrm>
          <a:prstGeom prst="rect">
            <a:avLst/>
          </a:prstGeom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C70EBA9E-AE82-42A5-8CD1-200207F90F49}"/>
              </a:ext>
            </a:extLst>
          </p:cNvPr>
          <p:cNvGrpSpPr/>
          <p:nvPr userDrawn="1"/>
        </p:nvGrpSpPr>
        <p:grpSpPr>
          <a:xfrm>
            <a:off x="12047537" y="3175"/>
            <a:ext cx="144463" cy="788988"/>
            <a:chOff x="12047537" y="3175"/>
            <a:chExt cx="144463" cy="788988"/>
          </a:xfrm>
        </p:grpSpPr>
        <p:sp>
          <p:nvSpPr>
            <p:cNvPr id="11" name="Rectangle 30">
              <a:extLst>
                <a:ext uri="{FF2B5EF4-FFF2-40B4-BE49-F238E27FC236}">
                  <a16:creationId xmlns:a16="http://schemas.microsoft.com/office/drawing/2014/main" id="{B9ECAAA0-1422-45F4-9A1E-03CF5A1F5668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3175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12" name="Rectangle 31">
              <a:extLst>
                <a:ext uri="{FF2B5EF4-FFF2-40B4-BE49-F238E27FC236}">
                  <a16:creationId xmlns:a16="http://schemas.microsoft.com/office/drawing/2014/main" id="{A31D8A10-BC81-4F7F-97EA-5197AEBEE131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22225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13" name="Rectangle 32">
              <a:extLst>
                <a:ext uri="{FF2B5EF4-FFF2-40B4-BE49-F238E27FC236}">
                  <a16:creationId xmlns:a16="http://schemas.microsoft.com/office/drawing/2014/main" id="{6365EC3A-FE76-4F6D-896A-5E594C635E3F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434975"/>
              <a:ext cx="144463" cy="14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14" name="Rectangle 33">
              <a:extLst>
                <a:ext uri="{FF2B5EF4-FFF2-40B4-BE49-F238E27FC236}">
                  <a16:creationId xmlns:a16="http://schemas.microsoft.com/office/drawing/2014/main" id="{30CB5A33-CE48-453A-A29D-59CA54870638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64770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7" r:id="rId4"/>
    <p:sldLayoutId id="2147483654" r:id="rId5"/>
    <p:sldLayoutId id="2147483655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9pPr>
    </p:titleStyle>
    <p:bodyStyle>
      <a:lvl1pPr marL="342900" indent="-342900" algn="l" rtl="0" eaLnBrk="1" fontAlgn="base" hangingPunct="1">
        <a:lnSpc>
          <a:spcPct val="130000"/>
        </a:lnSpc>
        <a:spcBef>
          <a:spcPts val="500"/>
        </a:spcBef>
        <a:spcAft>
          <a:spcPts val="20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0955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58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person, inomhus&#10;&#10;Automatiskt genererad beskrivning">
            <a:extLst>
              <a:ext uri="{FF2B5EF4-FFF2-40B4-BE49-F238E27FC236}">
                <a16:creationId xmlns:a16="http://schemas.microsoft.com/office/drawing/2014/main" id="{4497F274-32CA-6E47-857A-9BF98B4D08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7" b="18854"/>
          <a:stretch/>
        </p:blipFill>
        <p:spPr>
          <a:xfrm>
            <a:off x="0" y="863722"/>
            <a:ext cx="12192000" cy="5991103"/>
          </a:xfrm>
          <a:prstGeom prst="rect">
            <a:avLst/>
          </a:prstGeom>
        </p:spPr>
      </p:pic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D0F702EB-4341-7941-AA37-A713BB89447A}"/>
              </a:ext>
            </a:extLst>
          </p:cNvPr>
          <p:cNvSpPr txBox="1">
            <a:spLocks/>
          </p:cNvSpPr>
          <p:nvPr/>
        </p:nvSpPr>
        <p:spPr bwMode="auto">
          <a:xfrm>
            <a:off x="8534401" y="237635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B994E8D3-EB01-4B97-B7C9-9BC7CD4011D7}" type="datetime1">
              <a:rPr lang="sv-SE" smtClean="0"/>
              <a:pPr/>
              <a:t>2021-04-13</a:t>
            </a:fld>
            <a:endParaRPr lang="sv-SE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3CB16122-3FA7-2C43-A01E-41657C2E4897}"/>
              </a:ext>
            </a:extLst>
          </p:cNvPr>
          <p:cNvSpPr txBox="1">
            <a:spLocks/>
          </p:cNvSpPr>
          <p:nvPr/>
        </p:nvSpPr>
        <p:spPr bwMode="auto">
          <a:xfrm>
            <a:off x="8534401" y="655027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r>
              <a:rPr lang="sv-SE" dirty="0"/>
              <a:t>Organisation/Namn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FEF90D2B-710D-6348-A888-21FBAC547DF8}"/>
              </a:ext>
            </a:extLst>
          </p:cNvPr>
          <p:cNvSpPr txBox="1">
            <a:spLocks/>
          </p:cNvSpPr>
          <p:nvPr/>
        </p:nvSpPr>
        <p:spPr bwMode="auto">
          <a:xfrm>
            <a:off x="8534401" y="446332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DDBEBB44-B4B5-45AD-87A9-3B8A569A17F0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27" name="Rektangel 1">
            <a:extLst>
              <a:ext uri="{FF2B5EF4-FFF2-40B4-BE49-F238E27FC236}">
                <a16:creationId xmlns:a16="http://schemas.microsoft.com/office/drawing/2014/main" id="{1E5797B6-7456-0641-B8D4-38B263CD81A6}"/>
              </a:ext>
            </a:extLst>
          </p:cNvPr>
          <p:cNvSpPr/>
          <p:nvPr/>
        </p:nvSpPr>
        <p:spPr bwMode="auto">
          <a:xfrm>
            <a:off x="0" y="0"/>
            <a:ext cx="12192000" cy="949234"/>
          </a:xfrm>
          <a:prstGeom prst="rect">
            <a:avLst/>
          </a:prstGeom>
          <a:solidFill>
            <a:srgbClr val="E9E3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2DA67050-5BB9-AB4C-B0F9-1ACFA8792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1" y="446332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65EAC295-B5BC-4B98-BE11-8B11DB9261CC}" type="slidenum">
              <a:rPr lang="sv-SE" smtClean="0"/>
              <a:pPr/>
              <a:t>1</a:t>
            </a:fld>
            <a:endParaRPr lang="sv-SE" dirty="0"/>
          </a:p>
        </p:txBody>
      </p:sp>
      <p:pic>
        <p:nvPicPr>
          <p:cNvPr id="31" name="Bild 3">
            <a:extLst>
              <a:ext uri="{FF2B5EF4-FFF2-40B4-BE49-F238E27FC236}">
                <a16:creationId xmlns:a16="http://schemas.microsoft.com/office/drawing/2014/main" id="{1A7739AD-431B-6143-9BAD-C82A2BE16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643" y="287739"/>
            <a:ext cx="1997319" cy="357545"/>
          </a:xfrm>
          <a:prstGeom prst="rect">
            <a:avLst/>
          </a:prstGeom>
        </p:spPr>
      </p:pic>
      <p:grpSp>
        <p:nvGrpSpPr>
          <p:cNvPr id="32" name="Grupp 2">
            <a:extLst>
              <a:ext uri="{FF2B5EF4-FFF2-40B4-BE49-F238E27FC236}">
                <a16:creationId xmlns:a16="http://schemas.microsoft.com/office/drawing/2014/main" id="{67AADB20-BAA8-AB4D-9AAC-61D761480AD5}"/>
              </a:ext>
            </a:extLst>
          </p:cNvPr>
          <p:cNvGrpSpPr/>
          <p:nvPr/>
        </p:nvGrpSpPr>
        <p:grpSpPr>
          <a:xfrm>
            <a:off x="12047537" y="3175"/>
            <a:ext cx="144463" cy="788988"/>
            <a:chOff x="12047537" y="3175"/>
            <a:chExt cx="144463" cy="788988"/>
          </a:xfrm>
        </p:grpSpPr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DE120B0D-D818-5D43-A60E-646A67BB09D5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3175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4" name="Rectangle 31">
              <a:extLst>
                <a:ext uri="{FF2B5EF4-FFF2-40B4-BE49-F238E27FC236}">
                  <a16:creationId xmlns:a16="http://schemas.microsoft.com/office/drawing/2014/main" id="{2D3BA697-F721-D54C-B4F3-FB3159471CDB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22225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5" name="Rectangle 32">
              <a:extLst>
                <a:ext uri="{FF2B5EF4-FFF2-40B4-BE49-F238E27FC236}">
                  <a16:creationId xmlns:a16="http://schemas.microsoft.com/office/drawing/2014/main" id="{0502076E-816C-1547-9E83-8D713EDB596E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434975"/>
              <a:ext cx="144463" cy="14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6" name="Rectangle 33">
              <a:extLst>
                <a:ext uri="{FF2B5EF4-FFF2-40B4-BE49-F238E27FC236}">
                  <a16:creationId xmlns:a16="http://schemas.microsoft.com/office/drawing/2014/main" id="{FADF43E3-36A0-E948-BA7F-33ED8CA64435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64770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</p:grp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C077D6-A90C-0C4C-AECA-4D3DA9F00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A088CD-CCDE-49E5-84E6-67161CD99BDA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AED5131-566E-9442-83A6-34433125B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46" name="Title 6">
            <a:extLst>
              <a:ext uri="{FF2B5EF4-FFF2-40B4-BE49-F238E27FC236}">
                <a16:creationId xmlns:a16="http://schemas.microsoft.com/office/drawing/2014/main" id="{BAC5E69E-7348-4E43-A9BE-E8E6A96FD5F2}"/>
              </a:ext>
            </a:extLst>
          </p:cNvPr>
          <p:cNvSpPr txBox="1">
            <a:spLocks/>
          </p:cNvSpPr>
          <p:nvPr/>
        </p:nvSpPr>
        <p:spPr bwMode="auto">
          <a:xfrm>
            <a:off x="0" y="4561089"/>
            <a:ext cx="12192000" cy="2293736"/>
          </a:xfrm>
          <a:prstGeom prst="rect">
            <a:avLst/>
          </a:prstGeom>
          <a:solidFill>
            <a:srgbClr val="0D0D0D">
              <a:alpha val="57255"/>
            </a:srgbClr>
          </a:solidFill>
          <a:ln>
            <a:noFill/>
          </a:ln>
        </p:spPr>
        <p:txBody>
          <a:bodyPr vert="horz" wrap="square" lIns="0" tIns="28800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3200" b="1" kern="0" dirty="0">
                <a:solidFill>
                  <a:schemeClr val="bg1"/>
                </a:solidFill>
              </a:rPr>
              <a:t>DISKUSSIONSSTÖD</a:t>
            </a:r>
            <a:br>
              <a:rPr lang="sv-SE" sz="1800" kern="0" spc="300" dirty="0">
                <a:solidFill>
                  <a:schemeClr val="bg1"/>
                </a:solidFill>
                <a:latin typeface="+mn-lt"/>
              </a:rPr>
            </a:br>
            <a:endParaRPr lang="sv-SE" sz="1800" kern="0" spc="30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sv-SE" sz="1800" b="1" kern="0" dirty="0">
                <a:solidFill>
                  <a:schemeClr val="bg1"/>
                </a:solidFill>
              </a:rPr>
              <a:t>PERSPEKTIVRAPPORT</a:t>
            </a:r>
          </a:p>
          <a:p>
            <a:pPr>
              <a:lnSpc>
                <a:spcPct val="90000"/>
              </a:lnSpc>
            </a:pPr>
            <a:r>
              <a:rPr lang="sv-SE" sz="2800" b="1" kern="0" dirty="0">
                <a:solidFill>
                  <a:schemeClr val="bg1"/>
                </a:solidFill>
              </a:rPr>
              <a:t>Finansiering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B981E73-A081-624A-AA52-5E3A402601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1" y="1711992"/>
            <a:ext cx="1838739" cy="18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8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8BE6FE27-F1B9-8B46-985D-A3DE71457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722"/>
            <a:ext cx="12276075" cy="6889429"/>
          </a:xfr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2D4956F-475C-D646-A074-8434F80CD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6FA5816-703E-5C4A-A927-5412609F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C69B9AD-E00F-9242-B9B0-F68E5125CF8A}"/>
              </a:ext>
            </a:extLst>
          </p:cNvPr>
          <p:cNvSpPr txBox="1"/>
          <p:nvPr/>
        </p:nvSpPr>
        <p:spPr>
          <a:xfrm>
            <a:off x="3057099" y="709684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3EABA248-BCC3-A34B-A042-1B750A491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69" y="2592387"/>
            <a:ext cx="12081831" cy="1653042"/>
          </a:xfrm>
        </p:spPr>
        <p:txBody>
          <a:bodyPr/>
          <a:lstStyle/>
          <a:p>
            <a:pPr algn="ctr"/>
            <a:r>
              <a:rPr lang="sv-SE" dirty="0"/>
              <a:t>Del 3</a:t>
            </a:r>
            <a:br>
              <a:rPr lang="sv-SE" dirty="0"/>
            </a:br>
            <a:r>
              <a:rPr lang="sv-SE" dirty="0"/>
              <a:t>Reflektera kring kostnadskontroll för vårdproduktion, </a:t>
            </a:r>
            <a:br>
              <a:rPr lang="sv-SE" dirty="0"/>
            </a:br>
            <a:r>
              <a:rPr lang="sv-SE" dirty="0"/>
              <a:t>möjliga prioriteringar och investeringar </a:t>
            </a:r>
          </a:p>
        </p:txBody>
      </p:sp>
    </p:spTree>
    <p:extLst>
      <p:ext uri="{BB962C8B-B14F-4D97-AF65-F5344CB8AC3E}">
        <p14:creationId xmlns:p14="http://schemas.microsoft.com/office/powerpoint/2010/main" val="1450075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3E6454-6789-7241-A1D3-2B0461BD3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i="1" dirty="0">
                <a:solidFill>
                  <a:srgbClr val="406617"/>
                </a:solidFill>
              </a:rPr>
              <a:t>Reflektera </a:t>
            </a:r>
            <a:r>
              <a:rPr lang="sv-SE" dirty="0"/>
              <a:t>kring vårdproduktion och vårdbehov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2CB235-6821-304F-8050-E09F73699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2" y="2265973"/>
            <a:ext cx="4448036" cy="3937000"/>
          </a:xfrm>
        </p:spPr>
        <p:txBody>
          <a:bodyPr/>
          <a:lstStyle/>
          <a:p>
            <a:r>
              <a:rPr lang="sv-SE" sz="1800" dirty="0"/>
              <a:t>Idag har Region Stockholm en hög vårdproduktion per invånare.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Är det bra eller mindre bra att Region Stockholm har den största vårdproduktionen per invånare i landet?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Är det något man kan göra för att minska vårdbehoven?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Hur jobbar man med hälsofrämjande och förebyggande? Egenvård?</a:t>
            </a:r>
            <a:endParaRPr lang="sv-SE" sz="1600" b="1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C2CE10-7FCF-DB44-AA8F-6597DE93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1F2EDF-16B0-1847-9468-2D075E5E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11</a:t>
            </a:fld>
            <a:endParaRPr lang="sv-SE" dirty="0"/>
          </a:p>
        </p:txBody>
      </p:sp>
      <p:pic>
        <p:nvPicPr>
          <p:cNvPr id="8" name="Bildobjekt 7" descr="En bild som visar bord&#10;&#10;Automatiskt genererad beskrivning">
            <a:extLst>
              <a:ext uri="{FF2B5EF4-FFF2-40B4-BE49-F238E27FC236}">
                <a16:creationId xmlns:a16="http://schemas.microsoft.com/office/drawing/2014/main" id="{7A5812AC-F7D1-A34A-9AC8-A5DFF2D24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870" y="2644581"/>
            <a:ext cx="6453682" cy="275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93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6B23B6E-3067-4A26-859A-8DECC65D4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3" y="1254575"/>
            <a:ext cx="4952491" cy="836613"/>
          </a:xfrm>
        </p:spPr>
        <p:txBody>
          <a:bodyPr/>
          <a:lstStyle/>
          <a:p>
            <a:r>
              <a:rPr lang="sv-SE" sz="1600" b="1" dirty="0"/>
              <a:t>Är det ett bra eller mindre </a:t>
            </a:r>
            <a:r>
              <a:rPr lang="sv-SE" sz="1600" dirty="0"/>
              <a:t>bra att Region Stockholm har den största vård-produktionen per invånare i landet?</a:t>
            </a:r>
            <a:br>
              <a:rPr lang="sv-SE" sz="1600" b="1" dirty="0"/>
            </a:br>
            <a:endParaRPr lang="en-US" sz="1600" b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579D98C-8F68-47E9-A46E-694A44456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437" y="2293206"/>
            <a:ext cx="4957317" cy="3937000"/>
          </a:xfrm>
          <a:ln>
            <a:solidFill>
              <a:srgbClr val="406617"/>
            </a:solidFill>
          </a:ln>
        </p:spPr>
        <p:txBody>
          <a:bodyPr/>
          <a:lstStyle/>
          <a:p>
            <a:endParaRPr lang="en-US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D58D27E-1C18-7F4F-BDF6-E3205447C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34401" y="655027"/>
            <a:ext cx="3359151" cy="1301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5B14A6D-8903-FE4B-A9D2-C3A6EA353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1" y="446332"/>
            <a:ext cx="3359151" cy="1301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DBEBB44-B4B5-45AD-87A9-3B8A569A17F0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sv-SE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540691AA-2419-4C0A-AD9F-31BF5BC380F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657" y="2293206"/>
            <a:ext cx="4957317" cy="3937000"/>
          </a:xfrm>
          <a:ln>
            <a:solidFill>
              <a:srgbClr val="406617"/>
            </a:solidFill>
          </a:ln>
        </p:spPr>
        <p:txBody>
          <a:bodyPr/>
          <a:lstStyle/>
          <a:p>
            <a:endParaRPr lang="en-US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563F7D-B7FA-3D4C-AA6B-6C0BF9746D3A}"/>
              </a:ext>
            </a:extLst>
          </p:cNvPr>
          <p:cNvSpPr txBox="1">
            <a:spLocks/>
          </p:cNvSpPr>
          <p:nvPr/>
        </p:nvSpPr>
        <p:spPr bwMode="auto">
          <a:xfrm>
            <a:off x="6280657" y="1254574"/>
            <a:ext cx="5474341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r>
              <a:rPr lang="sv-SE" sz="1600" b="1" dirty="0"/>
              <a:t>Är det något man kan göra för att minska vårdbehoven? </a:t>
            </a:r>
            <a:r>
              <a:rPr lang="sv-SE" sz="1600" dirty="0"/>
              <a:t>Hur jobbar man med hälsofrämjande och förebyggande? Egenvård?</a:t>
            </a:r>
          </a:p>
          <a:p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138498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3E6454-6789-7241-A1D3-2B0461BD3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i="1" dirty="0">
                <a:solidFill>
                  <a:srgbClr val="406617"/>
                </a:solidFill>
              </a:rPr>
              <a:t>Reflektera</a:t>
            </a:r>
            <a:r>
              <a:rPr lang="sv-SE" dirty="0">
                <a:solidFill>
                  <a:srgbClr val="406617"/>
                </a:solidFill>
              </a:rPr>
              <a:t> </a:t>
            </a:r>
            <a:r>
              <a:rPr lang="sv-SE" dirty="0"/>
              <a:t>kring prioriteringar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2CB235-6821-304F-8050-E09F73699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0" y="2159000"/>
            <a:ext cx="6741939" cy="3937000"/>
          </a:xfrm>
        </p:spPr>
        <p:txBody>
          <a:bodyPr/>
          <a:lstStyle/>
          <a:p>
            <a:r>
              <a:rPr lang="sv-SE" sz="1600" dirty="0"/>
              <a:t>Med ökande kostnader (t.ex. uppskjuten vård p.g.a. covid-19 pandemin, ökad andel äldre och multisjuka, ökade personalkostnader i bristyrken).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Är det möjligt att göra vertikala omfördelningar/prioriteringar, dvs. prioriteringar inom en sjukdomsgrupp?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Är det möjligt att göra horisontella omfördelningar/prioriteringar, dvs. prioriteringar mellan olika sjukdomsgrupper?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Är ökad samverkan en möjlighet? Hur kan det ge kostnadsminskningar? </a:t>
            </a:r>
          </a:p>
          <a:p>
            <a:endParaRPr lang="sv-SE" sz="2000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C2CE10-7FCF-DB44-AA8F-6597DE93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1F2EDF-16B0-1847-9468-2D075E5E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13</a:t>
            </a:fld>
            <a:endParaRPr lang="sv-SE" dirty="0"/>
          </a:p>
        </p:txBody>
      </p:sp>
      <p:pic>
        <p:nvPicPr>
          <p:cNvPr id="13" name="Bildobjekt 12" descr="En bild som visar person, inomhus&#10;&#10;Automatiskt genererad beskrivning">
            <a:extLst>
              <a:ext uri="{FF2B5EF4-FFF2-40B4-BE49-F238E27FC236}">
                <a16:creationId xmlns:a16="http://schemas.microsoft.com/office/drawing/2014/main" id="{7A8F9EA9-372C-4443-B3DA-906AB2A979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7"/>
          <a:stretch/>
        </p:blipFill>
        <p:spPr>
          <a:xfrm>
            <a:off x="7773863" y="2240451"/>
            <a:ext cx="3459287" cy="361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62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6B23B6E-3067-4A26-859A-8DECC65D4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1" y="1456594"/>
            <a:ext cx="4952491" cy="836613"/>
          </a:xfrm>
        </p:spPr>
        <p:txBody>
          <a:bodyPr/>
          <a:lstStyle/>
          <a:p>
            <a:r>
              <a:rPr lang="sv-SE" sz="1600" b="1" dirty="0"/>
              <a:t>Är det möjligt att göra vertikala omfördelningar/prioriteringar? </a:t>
            </a:r>
            <a:br>
              <a:rPr lang="sv-SE" sz="1600" dirty="0"/>
            </a:br>
            <a:br>
              <a:rPr lang="sv-SE" sz="1600" b="1" dirty="0"/>
            </a:br>
            <a:endParaRPr lang="en-US" sz="1600" b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579D98C-8F68-47E9-A46E-694A44456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437" y="2293206"/>
            <a:ext cx="4957317" cy="3937000"/>
          </a:xfrm>
          <a:ln>
            <a:solidFill>
              <a:srgbClr val="406617"/>
            </a:solidFill>
          </a:ln>
        </p:spPr>
        <p:txBody>
          <a:bodyPr/>
          <a:lstStyle/>
          <a:p>
            <a:endParaRPr lang="en-US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D58D27E-1C18-7F4F-BDF6-E3205447C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34401" y="655027"/>
            <a:ext cx="3359151" cy="1301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5B14A6D-8903-FE4B-A9D2-C3A6EA353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1" y="446332"/>
            <a:ext cx="3359151" cy="1301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DBEBB44-B4B5-45AD-87A9-3B8A569A17F0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sv-SE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540691AA-2419-4C0A-AD9F-31BF5BC380F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657" y="2293206"/>
            <a:ext cx="4957317" cy="3937000"/>
          </a:xfrm>
          <a:ln>
            <a:solidFill>
              <a:srgbClr val="406617"/>
            </a:solidFill>
          </a:ln>
        </p:spPr>
        <p:txBody>
          <a:bodyPr/>
          <a:lstStyle/>
          <a:p>
            <a:endParaRPr lang="en-US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563F7D-B7FA-3D4C-AA6B-6C0BF9746D3A}"/>
              </a:ext>
            </a:extLst>
          </p:cNvPr>
          <p:cNvSpPr txBox="1">
            <a:spLocks/>
          </p:cNvSpPr>
          <p:nvPr/>
        </p:nvSpPr>
        <p:spPr bwMode="auto">
          <a:xfrm>
            <a:off x="6283071" y="1456593"/>
            <a:ext cx="4952491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r>
              <a:rPr lang="sv-SE" sz="1600" b="1" dirty="0"/>
              <a:t>Är det möjligt att göra horisontella omfördelningar/prioriteringar?</a:t>
            </a:r>
          </a:p>
        </p:txBody>
      </p:sp>
    </p:spTree>
    <p:extLst>
      <p:ext uri="{BB962C8B-B14F-4D97-AF65-F5344CB8AC3E}">
        <p14:creationId xmlns:p14="http://schemas.microsoft.com/office/powerpoint/2010/main" val="2861102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6B23B6E-3067-4A26-859A-8DECC65D4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1" y="1456594"/>
            <a:ext cx="4952491" cy="836613"/>
          </a:xfrm>
        </p:spPr>
        <p:txBody>
          <a:bodyPr/>
          <a:lstStyle/>
          <a:p>
            <a:r>
              <a:rPr lang="sv-SE" sz="1600" dirty="0"/>
              <a:t>Tankar kring</a:t>
            </a:r>
            <a:r>
              <a:rPr lang="sv-SE" sz="1600" b="1" dirty="0"/>
              <a:t> samverkansmöjligheter? </a:t>
            </a:r>
            <a:r>
              <a:rPr lang="sv-SE" sz="1600" dirty="0"/>
              <a:t>Kan ökad samverkan ge kostnadsminskningar?</a:t>
            </a:r>
            <a:br>
              <a:rPr lang="sv-SE" sz="1600" dirty="0"/>
            </a:br>
            <a:br>
              <a:rPr lang="sv-SE" sz="1600" b="1" dirty="0"/>
            </a:br>
            <a:endParaRPr lang="en-US" sz="1600" b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579D98C-8F68-47E9-A46E-694A44456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437" y="2293206"/>
            <a:ext cx="4957317" cy="3937000"/>
          </a:xfrm>
          <a:ln>
            <a:solidFill>
              <a:srgbClr val="406617"/>
            </a:solidFill>
          </a:ln>
        </p:spPr>
        <p:txBody>
          <a:bodyPr/>
          <a:lstStyle/>
          <a:p>
            <a:endParaRPr lang="en-US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D58D27E-1C18-7F4F-BDF6-E3205447C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34401" y="655027"/>
            <a:ext cx="3359151" cy="1301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5B14A6D-8903-FE4B-A9D2-C3A6EA353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1" y="446332"/>
            <a:ext cx="3359151" cy="1301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DBEBB44-B4B5-45AD-87A9-3B8A569A17F0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0106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3E6454-6789-7241-A1D3-2B0461BD3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i="1" dirty="0">
                <a:solidFill>
                  <a:srgbClr val="406617"/>
                </a:solidFill>
              </a:rPr>
              <a:t>Reflektera</a:t>
            </a:r>
            <a:r>
              <a:rPr lang="sv-SE" dirty="0">
                <a:solidFill>
                  <a:srgbClr val="406617"/>
                </a:solidFill>
              </a:rPr>
              <a:t> </a:t>
            </a:r>
            <a:r>
              <a:rPr lang="sv-SE" dirty="0"/>
              <a:t>kring investeringar och </a:t>
            </a:r>
            <a:br>
              <a:rPr lang="sv-SE" dirty="0"/>
            </a:br>
            <a:r>
              <a:rPr lang="sv-SE" dirty="0"/>
              <a:t>nya verksamheter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2CB235-6821-304F-8050-E09F73699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1" y="2483465"/>
            <a:ext cx="4885358" cy="3937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600" dirty="0"/>
              <a:t>Tankar kring typer av </a:t>
            </a:r>
            <a:r>
              <a:rPr lang="sv-SE" sz="1600" b="1" dirty="0"/>
              <a:t>nya effektivare verksamheter</a:t>
            </a:r>
            <a:r>
              <a:rPr lang="sv-SE" sz="1600" dirty="0"/>
              <a:t> som skulle kunna startas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600" dirty="0"/>
              <a:t>Tankar kring hur </a:t>
            </a:r>
            <a:r>
              <a:rPr lang="sv-SE" sz="1600" b="1" dirty="0"/>
              <a:t>nya investeringar </a:t>
            </a:r>
            <a:r>
              <a:rPr lang="sv-SE" sz="1600" dirty="0"/>
              <a:t>(digitalisering, precisionsmedicin, AI etc.) skulle kunna bidra till effektivisering och lägre kostnader</a:t>
            </a:r>
            <a:r>
              <a:rPr lang="sv-SE" sz="1800" dirty="0"/>
              <a:t>.</a:t>
            </a:r>
            <a:endParaRPr lang="sv-SE" sz="1600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C2CE10-7FCF-DB44-AA8F-6597DE93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1F2EDF-16B0-1847-9468-2D075E5E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16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D0A22C0-D4CC-1740-9A8C-F64ACFAA13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3"/>
          <a:stretch/>
        </p:blipFill>
        <p:spPr>
          <a:xfrm>
            <a:off x="7773864" y="2293207"/>
            <a:ext cx="3459286" cy="35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81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6B23B6E-3067-4A26-859A-8DECC65D4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437" y="1250262"/>
            <a:ext cx="4952491" cy="836613"/>
          </a:xfrm>
        </p:spPr>
        <p:txBody>
          <a:bodyPr/>
          <a:lstStyle/>
          <a:p>
            <a:r>
              <a:rPr lang="sv-SE" sz="1600" dirty="0"/>
              <a:t>Tankar kring typer av </a:t>
            </a:r>
            <a:r>
              <a:rPr lang="sv-SE" sz="1600" b="1" dirty="0"/>
              <a:t>nya effektivare verksamheter</a:t>
            </a:r>
            <a:r>
              <a:rPr lang="sv-SE" sz="1600" dirty="0"/>
              <a:t> som skulle kunna startas </a:t>
            </a:r>
            <a:br>
              <a:rPr lang="sv-SE" sz="1600" dirty="0"/>
            </a:br>
            <a:br>
              <a:rPr lang="sv-SE" sz="1600" dirty="0"/>
            </a:br>
            <a:br>
              <a:rPr lang="sv-SE" sz="1600" dirty="0"/>
            </a:br>
            <a:br>
              <a:rPr lang="sv-SE" sz="1600" b="1" dirty="0"/>
            </a:br>
            <a:endParaRPr lang="en-US" sz="1600" b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579D98C-8F68-47E9-A46E-694A44456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437" y="2293206"/>
            <a:ext cx="4957317" cy="3937000"/>
          </a:xfrm>
          <a:ln>
            <a:solidFill>
              <a:srgbClr val="406617"/>
            </a:solidFill>
          </a:ln>
        </p:spPr>
        <p:txBody>
          <a:bodyPr/>
          <a:lstStyle/>
          <a:p>
            <a:endParaRPr lang="en-US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D58D27E-1C18-7F4F-BDF6-E3205447C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34401" y="655027"/>
            <a:ext cx="3359151" cy="1301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5B14A6D-8903-FE4B-A9D2-C3A6EA353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1" y="446332"/>
            <a:ext cx="3359151" cy="1301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DBEBB44-B4B5-45AD-87A9-3B8A569A17F0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sv-SE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540691AA-2419-4C0A-AD9F-31BF5BC380F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657" y="2293206"/>
            <a:ext cx="4957317" cy="3937000"/>
          </a:xfrm>
          <a:ln>
            <a:solidFill>
              <a:srgbClr val="406617"/>
            </a:solidFill>
          </a:ln>
        </p:spPr>
        <p:txBody>
          <a:bodyPr/>
          <a:lstStyle/>
          <a:p>
            <a:endParaRPr lang="en-US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563F7D-B7FA-3D4C-AA6B-6C0BF9746D3A}"/>
              </a:ext>
            </a:extLst>
          </p:cNvPr>
          <p:cNvSpPr txBox="1">
            <a:spLocks/>
          </p:cNvSpPr>
          <p:nvPr/>
        </p:nvSpPr>
        <p:spPr bwMode="auto">
          <a:xfrm>
            <a:off x="6280657" y="1250262"/>
            <a:ext cx="5321806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600" dirty="0"/>
              <a:t>Tankar kring hur </a:t>
            </a:r>
            <a:r>
              <a:rPr lang="sv-SE" sz="1600" b="1" dirty="0"/>
              <a:t>nya investeringar </a:t>
            </a:r>
            <a:r>
              <a:rPr lang="sv-SE" sz="1600" dirty="0"/>
              <a:t>(digitalisering, precisionsmedicin, AI etc.) skulle kunna bidra till effektivisering och lägre kostnader.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183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8B7927-E765-0F4D-B948-B560EA00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Upplägg för diskussionen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77FDBC-1CF6-934D-92D3-C5832A706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2BBE0A5-63E9-A04A-BAD7-BA817FE08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3E5FCAAC-5A1D-844E-BA53-17F62E9C8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1" y="2072787"/>
            <a:ext cx="6282814" cy="4984014"/>
          </a:xfrm>
        </p:spPr>
        <p:txBody>
          <a:bodyPr/>
          <a:lstStyle/>
          <a:p>
            <a:pPr marL="0" indent="0">
              <a:buNone/>
            </a:pPr>
            <a:r>
              <a:rPr lang="sv-SE" sz="1600" dirty="0"/>
              <a:t>Att utifrån perspektivrapporten </a:t>
            </a:r>
            <a:r>
              <a:rPr lang="sv-SE" sz="1600" i="1" dirty="0"/>
              <a:t>Finansiering </a:t>
            </a:r>
            <a:r>
              <a:rPr lang="sv-SE" sz="1600" dirty="0"/>
              <a:t>reflektera över och diskutera förutsättningar för den framtida hälso- och sjukvårdens ekonomi.</a:t>
            </a:r>
            <a:endParaRPr lang="sv-SE" sz="1600" b="1" dirty="0"/>
          </a:p>
          <a:p>
            <a:pPr marL="407988" lvl="1" indent="-263525">
              <a:buFont typeface="Arial" panose="020B0604020202020204" pitchFamily="34" charset="0"/>
              <a:buChar char="•"/>
            </a:pPr>
            <a:r>
              <a:rPr lang="sv-SE" sz="1600" b="1" dirty="0"/>
              <a:t>Del 1</a:t>
            </a:r>
            <a:r>
              <a:rPr lang="sv-SE" sz="1600" dirty="0"/>
              <a:t>: Genomgång i helgrupp om </a:t>
            </a:r>
            <a:r>
              <a:rPr lang="sv-SE" sz="1600" b="1" dirty="0"/>
              <a:t>utgångspunkter</a:t>
            </a:r>
            <a:r>
              <a:rPr lang="sv-SE" sz="1600" dirty="0"/>
              <a:t> för finansiering.</a:t>
            </a:r>
          </a:p>
          <a:p>
            <a:pPr marL="407988" lvl="1" indent="-263525">
              <a:buFont typeface="Arial" panose="020B0604020202020204" pitchFamily="34" charset="0"/>
              <a:buChar char="•"/>
            </a:pPr>
            <a:r>
              <a:rPr lang="sv-SE" sz="1600" b="1" dirty="0"/>
              <a:t>Del 2</a:t>
            </a:r>
            <a:r>
              <a:rPr lang="sv-SE" sz="1600" dirty="0"/>
              <a:t>: Diskussion/reflektion i helgrupp kring </a:t>
            </a:r>
            <a:r>
              <a:rPr lang="sv-SE" sz="1600" b="1" dirty="0"/>
              <a:t>hur man kan hantera osäkerheten i framtida intäkter</a:t>
            </a:r>
            <a:r>
              <a:rPr lang="sv-SE" sz="1600" dirty="0"/>
              <a:t>,</a:t>
            </a:r>
            <a:r>
              <a:rPr lang="sv-SE" sz="1600" b="1" dirty="0"/>
              <a:t> </a:t>
            </a:r>
            <a:r>
              <a:rPr lang="sv-SE" sz="1600" dirty="0"/>
              <a:t>på kort och lång sikt. </a:t>
            </a:r>
            <a:r>
              <a:rPr lang="sv-SE" sz="1600" i="1" dirty="0"/>
              <a:t>Anteckna direkt i presentationen alternativt som </a:t>
            </a:r>
            <a:r>
              <a:rPr lang="sv-SE" sz="1600" i="1" dirty="0" err="1"/>
              <a:t>mindmap</a:t>
            </a:r>
            <a:r>
              <a:rPr lang="sv-SE" sz="1600" i="1" dirty="0"/>
              <a:t> </a:t>
            </a:r>
            <a:r>
              <a:rPr lang="sv-SE" sz="1600" dirty="0"/>
              <a:t>i</a:t>
            </a:r>
            <a:r>
              <a:rPr lang="sv-SE" sz="1600" i="1" dirty="0"/>
              <a:t> verktyget Miro</a:t>
            </a:r>
            <a:r>
              <a:rPr lang="sv-SE" sz="1600" dirty="0"/>
              <a:t>. </a:t>
            </a:r>
          </a:p>
          <a:p>
            <a:pPr marL="407988" lvl="1" indent="-263525">
              <a:buFont typeface="Arial" panose="020B0604020202020204" pitchFamily="34" charset="0"/>
              <a:buChar char="•"/>
            </a:pPr>
            <a:r>
              <a:rPr lang="sv-SE" sz="1600" b="1" dirty="0"/>
              <a:t>Del 3: </a:t>
            </a:r>
            <a:r>
              <a:rPr lang="sv-SE" sz="1600" dirty="0"/>
              <a:t>Diskussion/reflektion i helgrupp kring </a:t>
            </a:r>
            <a:r>
              <a:rPr lang="sv-SE" sz="1600" b="1" dirty="0"/>
              <a:t>kostnadskontroll: </a:t>
            </a:r>
            <a:r>
              <a:rPr lang="sv-SE" sz="1600" dirty="0"/>
              <a:t>vårdproduktion, prioriteringar, investeringar och möjliga effektiviseringar. </a:t>
            </a:r>
            <a:r>
              <a:rPr lang="sv-SE" sz="1600" i="1" dirty="0"/>
              <a:t>Anteckna direkt i presentationen alternativt som </a:t>
            </a:r>
            <a:r>
              <a:rPr lang="sv-SE" sz="1600" i="1" dirty="0" err="1"/>
              <a:t>mindmap</a:t>
            </a:r>
            <a:r>
              <a:rPr lang="sv-SE" sz="1600" i="1" dirty="0"/>
              <a:t> i verktyget Miro.</a:t>
            </a:r>
            <a:endParaRPr lang="sv-SE" i="1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163E719-21EE-4B48-A0B6-50E88B3F58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1"/>
          <a:stretch/>
        </p:blipFill>
        <p:spPr>
          <a:xfrm>
            <a:off x="7773864" y="2159844"/>
            <a:ext cx="3452936" cy="35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73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8BE6FE27-F1B9-8B46-985D-A3DE71457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0989"/>
            <a:ext cx="12542293" cy="6889429"/>
          </a:xfr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2D4956F-475C-D646-A074-8434F80CD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6FA5816-703E-5C4A-A927-5412609F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C69B9AD-E00F-9242-B9B0-F68E5125CF8A}"/>
              </a:ext>
            </a:extLst>
          </p:cNvPr>
          <p:cNvSpPr txBox="1"/>
          <p:nvPr/>
        </p:nvSpPr>
        <p:spPr>
          <a:xfrm>
            <a:off x="3057099" y="709684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3EABA248-BCC3-A34B-A042-1B750A491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496" y="2592387"/>
            <a:ext cx="9813990" cy="1653042"/>
          </a:xfrm>
        </p:spPr>
        <p:txBody>
          <a:bodyPr/>
          <a:lstStyle/>
          <a:p>
            <a:pPr algn="ctr"/>
            <a:r>
              <a:rPr lang="sv-SE" dirty="0"/>
              <a:t>Del 1</a:t>
            </a:r>
            <a:br>
              <a:rPr lang="sv-SE" dirty="0"/>
            </a:br>
            <a:r>
              <a:rPr lang="sv-SE" dirty="0"/>
              <a:t>Genomgång av några utgångspunkter </a:t>
            </a:r>
            <a:br>
              <a:rPr lang="sv-SE" dirty="0"/>
            </a:br>
            <a:r>
              <a:rPr lang="sv-SE" dirty="0"/>
              <a:t>för finansieringen </a:t>
            </a:r>
          </a:p>
        </p:txBody>
      </p:sp>
    </p:spTree>
    <p:extLst>
      <p:ext uri="{BB962C8B-B14F-4D97-AF65-F5344CB8AC3E}">
        <p14:creationId xmlns:p14="http://schemas.microsoft.com/office/powerpoint/2010/main" val="1788089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BCAB3A-1288-B54A-B3B7-4E8408DFB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Utgångpunkter 1(3)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F4E039-0D9C-B14F-9CC1-2E8F73644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1" y="2159000"/>
            <a:ext cx="6323297" cy="39370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sv-SE" sz="1600" dirty="0"/>
              <a:t>Målsättningen för finansieringen är att </a:t>
            </a:r>
            <a:r>
              <a:rPr lang="sv-SE" sz="1600" b="1" dirty="0"/>
              <a:t>tillgodose invånarnas behov av vård </a:t>
            </a:r>
            <a:r>
              <a:rPr lang="sv-SE" sz="1600" dirty="0"/>
              <a:t>med en </a:t>
            </a:r>
            <a:r>
              <a:rPr lang="sv-SE" sz="1600" b="1" dirty="0"/>
              <a:t>ekonomi i balans</a:t>
            </a:r>
            <a:r>
              <a:rPr lang="sv-SE" sz="1600" dirty="0"/>
              <a:t>.</a:t>
            </a:r>
          </a:p>
          <a:p>
            <a:pPr>
              <a:buFont typeface="+mj-lt"/>
              <a:buAutoNum type="arabicPeriod"/>
            </a:pPr>
            <a:r>
              <a:rPr lang="sv-SE" sz="1600" dirty="0"/>
              <a:t>Finansieringen är beroende av </a:t>
            </a:r>
            <a:r>
              <a:rPr lang="sv-SE" sz="1600" b="1" dirty="0"/>
              <a:t>behov/ efterfrågan, vårdstrukturen </a:t>
            </a:r>
            <a:r>
              <a:rPr lang="sv-SE" sz="1600" dirty="0"/>
              <a:t>och innehållet i den, vilket i sin tur bestäms av många</a:t>
            </a:r>
            <a:r>
              <a:rPr lang="sv-SE" sz="1600" b="1" dirty="0"/>
              <a:t> faktorer.</a:t>
            </a:r>
            <a:r>
              <a:rPr lang="sv-SE" sz="1600" dirty="0"/>
              <a:t> Exempel på faktorer presenteras i andra delrapporter från utredningen; om patienten, invånaren och behoven, kvalitet, medicinteknik, styrning och kompetensutveckling. </a:t>
            </a:r>
          </a:p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5A6386-3850-3249-B082-5324CB6F1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62B4B15-53BE-4C42-A98C-643CB456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10" name="Bildobjekt 9" descr="En bild som visar person, person&#10;&#10;Automatiskt genererad beskrivning">
            <a:extLst>
              <a:ext uri="{FF2B5EF4-FFF2-40B4-BE49-F238E27FC236}">
                <a16:creationId xmlns:a16="http://schemas.microsoft.com/office/drawing/2014/main" id="{68B49A72-D9ED-3342-973A-A986E73498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" b="9741"/>
          <a:stretch/>
        </p:blipFill>
        <p:spPr>
          <a:xfrm>
            <a:off x="8032697" y="2081175"/>
            <a:ext cx="3436474" cy="35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1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BCAB3A-1288-B54A-B3B7-4E8408DFB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Utgångpunkter 2 (3)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F4E039-0D9C-B14F-9CC1-2E8F73644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1" y="2159000"/>
            <a:ext cx="6621392" cy="4699000"/>
          </a:xfrm>
        </p:spPr>
        <p:txBody>
          <a:bodyPr/>
          <a:lstStyle/>
          <a:p>
            <a:pPr>
              <a:buFont typeface="+mj-lt"/>
              <a:buAutoNum type="arabicPeriod" startAt="3"/>
            </a:pPr>
            <a:r>
              <a:rPr lang="sv-SE" sz="1600" b="1" dirty="0"/>
              <a:t>Produktivitet och effektivitet kan mätas med</a:t>
            </a:r>
            <a:r>
              <a:rPr lang="sv-SE" sz="1600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1400" dirty="0"/>
              <a:t>Vårdproduktion (antal patientbesök, vårddagar/tillfällen)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1400" dirty="0"/>
              <a:t>Patientnytta (självupplevd tillfredställelse, förbättrad livskvalitet)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1400" dirty="0"/>
              <a:t>Hälsoutfall (dödlighet i vissa sjukdomar eller vunna levnadsår)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1400" dirty="0"/>
              <a:t>Effektivitetsindikatorer (8 st) för akutsjukhusen (vårddagar, sjukvårdskostnader/inv., väntetider, kostnad/DRG, etc.)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1400" dirty="0"/>
              <a:t>SLSO utvecklar just nu indikatorer för sin verksamhet inom primärvård, geriatrik och psykiatri.</a:t>
            </a:r>
          </a:p>
          <a:p>
            <a:pPr marL="400050">
              <a:buFont typeface="+mj-lt"/>
              <a:buAutoNum type="arabicPeriod" startAt="3"/>
            </a:pPr>
            <a:r>
              <a:rPr lang="sv-SE" sz="1600" b="1" dirty="0">
                <a:cs typeface="+mn-cs"/>
              </a:rPr>
              <a:t>Den ekonomiska tillväxten </a:t>
            </a:r>
            <a:r>
              <a:rPr lang="sv-SE" sz="1600" dirty="0">
                <a:cs typeface="+mn-cs"/>
              </a:rPr>
              <a:t>har varit god i länet, vilket påverkat hälso- och sjukvårdens intäkter som till drygt 70% består av skatteintäkter. Framtiden är mer osäker med t.ex. eventuell en minskad inflyttning/ökad utflyttning, en allt äldre befolkning och risk för lågkonjunktur och ökad arbetslöshet</a:t>
            </a:r>
            <a:r>
              <a:rPr lang="sv-SE" sz="1400" dirty="0">
                <a:cs typeface="+mn-cs"/>
              </a:rPr>
              <a:t>.</a:t>
            </a:r>
          </a:p>
          <a:p>
            <a:pPr lvl="1"/>
            <a:endParaRPr lang="sv-SE" sz="1400" dirty="0"/>
          </a:p>
          <a:p>
            <a:pPr lvl="1"/>
            <a:endParaRPr lang="sv-SE" sz="1400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5A6386-3850-3249-B082-5324CB6F1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62B4B15-53BE-4C42-A98C-643CB456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9" name="Bildobjekt 8" descr="En bild som visar person, vägg, inomhus, stående&#10;&#10;Automatiskt genererad beskrivning">
            <a:extLst>
              <a:ext uri="{FF2B5EF4-FFF2-40B4-BE49-F238E27FC236}">
                <a16:creationId xmlns:a16="http://schemas.microsoft.com/office/drawing/2014/main" id="{A4F1F40B-B5DD-8445-B88E-9336D06A3B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r="11537"/>
          <a:stretch/>
        </p:blipFill>
        <p:spPr>
          <a:xfrm>
            <a:off x="7773864" y="2226526"/>
            <a:ext cx="3452936" cy="35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05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F4E039-0D9C-B14F-9CC1-2E8F73644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80" y="1687613"/>
            <a:ext cx="6713177" cy="4638407"/>
          </a:xfrm>
        </p:spPr>
        <p:txBody>
          <a:bodyPr/>
          <a:lstStyle/>
          <a:p>
            <a:pPr marL="0" indent="0">
              <a:buNone/>
            </a:pPr>
            <a:endParaRPr lang="sv-SE" sz="1400" b="1" dirty="0"/>
          </a:p>
          <a:p>
            <a:pPr>
              <a:buFont typeface="+mj-lt"/>
              <a:buAutoNum type="arabicPeriod" startAt="5"/>
            </a:pPr>
            <a:r>
              <a:rPr lang="sv-SE" sz="1600" b="1" dirty="0"/>
              <a:t>Hälso- och sjukvårdens kostnader </a:t>
            </a:r>
            <a:r>
              <a:rPr lang="sv-SE" sz="1600" dirty="0"/>
              <a:t>har ökat i något större utsträckning än tillväxten i Stockholm. För perioden 2003-2019 var den genomsnittliga reala kostnadsökningen 3,3 % vilket var i paritet med hälso- och sjukvårdsnämndens intäkter. Den största vårdgrenen är somatisk specialistvård. En stor del av de kostnaderna står akutsjukhusen för, vilka till övervägande del drivs i regionens egen regi. </a:t>
            </a:r>
          </a:p>
          <a:p>
            <a:pPr>
              <a:buFont typeface="+mj-lt"/>
              <a:buAutoNum type="arabicPeriod" startAt="5"/>
            </a:pPr>
            <a:r>
              <a:rPr lang="sv-SE" sz="1600" b="1" dirty="0"/>
              <a:t>Region Stockholm har generellt högre kostnader än genomsnittet i riket </a:t>
            </a:r>
            <a:r>
              <a:rPr lang="sv-SE" sz="1600" dirty="0"/>
              <a:t>på 4 av 5 valda variabler (t.ex. primär-vård, somatisk vård, psykiatrisk vård), men vård-produktionen är också högre. Jämfört med andra regioner är kostnaden per DRG-poäng i Region Stockholm den 11e högsta i landet. Den är dock lägre än för 5 av 6 regioner där det också finns universitetssjukhus</a:t>
            </a:r>
            <a:r>
              <a:rPr lang="sv-SE" sz="1400" dirty="0"/>
              <a:t>. </a:t>
            </a:r>
          </a:p>
          <a:p>
            <a:pPr>
              <a:buFont typeface="+mj-lt"/>
              <a:buAutoNum type="arabicPeriod" startAt="5"/>
            </a:pPr>
            <a:endParaRPr lang="sv-SE" sz="2000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5A6386-3850-3249-B082-5324CB6F1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62B4B15-53BE-4C42-A98C-643CB456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6DD293CC-429F-DA40-B47C-C103F96F2302}"/>
              </a:ext>
            </a:extLst>
          </p:cNvPr>
          <p:cNvSpPr txBox="1"/>
          <p:nvPr/>
        </p:nvSpPr>
        <p:spPr>
          <a:xfrm>
            <a:off x="7759182" y="5648632"/>
            <a:ext cx="3923071" cy="5543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sv-SE" sz="1100" i="1" dirty="0"/>
              <a:t>Utvecklingen av kostnadernas fördelning (%) över vårdgrenar i Region Stockholm, 2003–2019 </a:t>
            </a:r>
            <a:endParaRPr lang="sv-SE" sz="1100" dirty="0"/>
          </a:p>
          <a:p>
            <a:pPr algn="r"/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3DBB94AA-A4AD-664F-B481-995669A438DB}"/>
              </a:ext>
            </a:extLst>
          </p:cNvPr>
          <p:cNvSpPr txBox="1">
            <a:spLocks/>
          </p:cNvSpPr>
          <p:nvPr/>
        </p:nvSpPr>
        <p:spPr bwMode="auto">
          <a:xfrm>
            <a:off x="984251" y="1456594"/>
            <a:ext cx="10543754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r>
              <a:rPr lang="sv-SE" kern="0"/>
              <a:t>Utgångpunkter 3 (3)</a:t>
            </a:r>
            <a:endParaRPr lang="sv-SE" kern="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2301CC9-2826-FF49-87AF-C5D98FE49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96" y="2465724"/>
            <a:ext cx="4345443" cy="29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4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8BE6FE27-F1B9-8B46-985D-A3DE71457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0989"/>
            <a:ext cx="12542293" cy="6889429"/>
          </a:xfr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2D4956F-475C-D646-A074-8434F80CD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6FA5816-703E-5C4A-A927-5412609F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C69B9AD-E00F-9242-B9B0-F68E5125CF8A}"/>
              </a:ext>
            </a:extLst>
          </p:cNvPr>
          <p:cNvSpPr txBox="1"/>
          <p:nvPr/>
        </p:nvSpPr>
        <p:spPr>
          <a:xfrm>
            <a:off x="3057099" y="709684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3EABA248-BCC3-A34B-A042-1B750A491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496" y="2592387"/>
            <a:ext cx="9813990" cy="1653042"/>
          </a:xfrm>
        </p:spPr>
        <p:txBody>
          <a:bodyPr/>
          <a:lstStyle/>
          <a:p>
            <a:pPr algn="ctr"/>
            <a:r>
              <a:rPr lang="sv-SE" dirty="0"/>
              <a:t>Del 2</a:t>
            </a:r>
            <a:br>
              <a:rPr lang="sv-SE" dirty="0"/>
            </a:br>
            <a:r>
              <a:rPr lang="sv-SE" dirty="0"/>
              <a:t>Reflektera kring hur man kan hantera osäkerheten </a:t>
            </a:r>
            <a:br>
              <a:rPr lang="sv-SE" dirty="0"/>
            </a:br>
            <a:r>
              <a:rPr lang="sv-SE" dirty="0"/>
              <a:t>i framtida intäkter</a:t>
            </a:r>
          </a:p>
        </p:txBody>
      </p:sp>
    </p:spTree>
    <p:extLst>
      <p:ext uri="{BB962C8B-B14F-4D97-AF65-F5344CB8AC3E}">
        <p14:creationId xmlns:p14="http://schemas.microsoft.com/office/powerpoint/2010/main" val="1691102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537106-BBD2-C242-AB3F-2B9C5B960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458309"/>
            <a:ext cx="11403111" cy="836613"/>
          </a:xfrm>
        </p:spPr>
        <p:txBody>
          <a:bodyPr/>
          <a:lstStyle/>
          <a:p>
            <a:r>
              <a:rPr lang="sv-SE" i="1" dirty="0">
                <a:solidFill>
                  <a:srgbClr val="406617"/>
                </a:solidFill>
              </a:rPr>
              <a:t>Bakgrund: </a:t>
            </a:r>
            <a:r>
              <a:rPr lang="sv-SE" dirty="0"/>
              <a:t>fördelning av Region Stockholms intäkter 2019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D47B22-1302-BE49-AFAA-DDEF68CD9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23384" y="595238"/>
            <a:ext cx="3359151" cy="130175"/>
          </a:xfrm>
        </p:spPr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95C7C4-0356-F043-B5E4-AE91268F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3384" y="386543"/>
            <a:ext cx="3359151" cy="130175"/>
          </a:xfrm>
        </p:spPr>
        <p:txBody>
          <a:bodyPr/>
          <a:lstStyle/>
          <a:p>
            <a:fld id="{DDBEBB44-B4B5-45AD-87A9-3B8A569A17F0}" type="slidenum">
              <a:rPr lang="sv-SE" smtClean="0"/>
              <a:pPr/>
              <a:t>8</a:t>
            </a:fld>
            <a:endParaRPr lang="sv-SE" dirty="0"/>
          </a:p>
        </p:txBody>
      </p:sp>
      <p:pic>
        <p:nvPicPr>
          <p:cNvPr id="7" name="Bildobjekt 6" descr="En bild som visar bord&#10;&#10;Automatiskt genererad beskrivning">
            <a:extLst>
              <a:ext uri="{FF2B5EF4-FFF2-40B4-BE49-F238E27FC236}">
                <a16:creationId xmlns:a16="http://schemas.microsoft.com/office/drawing/2014/main" id="{57B2F234-2475-2D40-82F5-8D704E6B8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1" y="2100280"/>
            <a:ext cx="4088964" cy="475772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758B61A5-25B5-C848-9018-4ECE29D9D8DB}"/>
              </a:ext>
            </a:extLst>
          </p:cNvPr>
          <p:cNvSpPr/>
          <p:nvPr/>
        </p:nvSpPr>
        <p:spPr bwMode="auto">
          <a:xfrm>
            <a:off x="486086" y="2512363"/>
            <a:ext cx="4564523" cy="308759"/>
          </a:xfrm>
          <a:prstGeom prst="rect">
            <a:avLst/>
          </a:prstGeom>
          <a:noFill/>
          <a:ln w="9525" cap="flat" cmpd="sng" algn="ctr">
            <a:solidFill>
              <a:srgbClr val="40661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 dirty="0">
              <a:ln>
                <a:noFill/>
              </a:ln>
              <a:solidFill>
                <a:srgbClr val="9B2C32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C914167-DA7F-E244-8CC8-D84CC9541268}"/>
              </a:ext>
            </a:extLst>
          </p:cNvPr>
          <p:cNvSpPr/>
          <p:nvPr/>
        </p:nvSpPr>
        <p:spPr bwMode="auto">
          <a:xfrm>
            <a:off x="479424" y="3618529"/>
            <a:ext cx="4564523" cy="403339"/>
          </a:xfrm>
          <a:prstGeom prst="rect">
            <a:avLst/>
          </a:prstGeom>
          <a:noFill/>
          <a:ln w="9525" cap="flat" cmpd="sng" algn="ctr">
            <a:solidFill>
              <a:srgbClr val="40661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 dirty="0">
              <a:ln>
                <a:noFill/>
              </a:ln>
              <a:solidFill>
                <a:srgbClr val="9B2C32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111F180B-C7E3-4E4A-80FE-85D0684641DA}"/>
              </a:ext>
            </a:extLst>
          </p:cNvPr>
          <p:cNvSpPr/>
          <p:nvPr/>
        </p:nvSpPr>
        <p:spPr bwMode="auto">
          <a:xfrm>
            <a:off x="486086" y="5399691"/>
            <a:ext cx="4564523" cy="403339"/>
          </a:xfrm>
          <a:prstGeom prst="rect">
            <a:avLst/>
          </a:prstGeom>
          <a:noFill/>
          <a:ln w="9525" cap="flat" cmpd="sng" algn="ctr">
            <a:solidFill>
              <a:srgbClr val="40661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9A3B5EB9-473D-CE4D-84DE-70DA4271D797}"/>
              </a:ext>
            </a:extLst>
          </p:cNvPr>
          <p:cNvSpPr txBox="1"/>
          <p:nvPr/>
        </p:nvSpPr>
        <p:spPr>
          <a:xfrm>
            <a:off x="8281234" y="2520837"/>
            <a:ext cx="3150143" cy="623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1400" dirty="0"/>
              <a:t>Mindre viktiga intäktskällor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BACC14DE-3513-6346-BEC5-396990866D1D}"/>
              </a:ext>
            </a:extLst>
          </p:cNvPr>
          <p:cNvSpPr txBox="1"/>
          <p:nvPr/>
        </p:nvSpPr>
        <p:spPr>
          <a:xfrm>
            <a:off x="5736328" y="4504678"/>
            <a:ext cx="1465691" cy="623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sv-SE"/>
            </a:defPPr>
            <a:lvl1pPr algn="l">
              <a:defRPr sz="1050">
                <a:solidFill>
                  <a:srgbClr val="F38F31"/>
                </a:solidFill>
              </a:defRPr>
            </a:lvl1pPr>
          </a:lstStyle>
          <a:p>
            <a:r>
              <a:rPr lang="sv-SE" b="1" dirty="0">
                <a:solidFill>
                  <a:srgbClr val="406617"/>
                </a:solidFill>
              </a:rPr>
              <a:t>9 % är statliga </a:t>
            </a:r>
            <a:br>
              <a:rPr lang="sv-SE" b="1" dirty="0">
                <a:solidFill>
                  <a:srgbClr val="406617"/>
                </a:solidFill>
              </a:rPr>
            </a:br>
            <a:r>
              <a:rPr lang="sv-SE" b="1" dirty="0">
                <a:solidFill>
                  <a:srgbClr val="406617"/>
                </a:solidFill>
              </a:rPr>
              <a:t>bidrag</a:t>
            </a:r>
          </a:p>
        </p:txBody>
      </p:sp>
      <p:sp>
        <p:nvSpPr>
          <p:cNvPr id="16" name="Höger klammerparentes 15">
            <a:extLst>
              <a:ext uri="{FF2B5EF4-FFF2-40B4-BE49-F238E27FC236}">
                <a16:creationId xmlns:a16="http://schemas.microsoft.com/office/drawing/2014/main" id="{35A7C6C3-74E3-DE40-86B8-40B75BE05E7E}"/>
              </a:ext>
            </a:extLst>
          </p:cNvPr>
          <p:cNvSpPr/>
          <p:nvPr/>
        </p:nvSpPr>
        <p:spPr bwMode="auto">
          <a:xfrm>
            <a:off x="5073899" y="3618530"/>
            <a:ext cx="648929" cy="2184500"/>
          </a:xfrm>
          <a:prstGeom prst="rightBrace">
            <a:avLst/>
          </a:prstGeom>
          <a:noFill/>
          <a:ln w="9525" cap="flat" cmpd="sng" algn="ctr">
            <a:solidFill>
              <a:srgbClr val="40661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sv-SE" dirty="0">
              <a:solidFill>
                <a:srgbClr val="406617"/>
              </a:solidFill>
            </a:endParaRPr>
          </a:p>
        </p:txBody>
      </p:sp>
      <p:sp>
        <p:nvSpPr>
          <p:cNvPr id="27" name="Ellips 26">
            <a:extLst>
              <a:ext uri="{FF2B5EF4-FFF2-40B4-BE49-F238E27FC236}">
                <a16:creationId xmlns:a16="http://schemas.microsoft.com/office/drawing/2014/main" id="{6921F546-85D4-8045-836E-B0AB8B721812}"/>
              </a:ext>
            </a:extLst>
          </p:cNvPr>
          <p:cNvSpPr/>
          <p:nvPr/>
        </p:nvSpPr>
        <p:spPr bwMode="auto">
          <a:xfrm>
            <a:off x="8270155" y="2926250"/>
            <a:ext cx="2968898" cy="1333150"/>
          </a:xfrm>
          <a:prstGeom prst="ellipse">
            <a:avLst/>
          </a:prstGeom>
          <a:noFill/>
          <a:ln w="9525" cap="flat" cmpd="sng" algn="ctr">
            <a:solidFill>
              <a:srgbClr val="40661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dirty="0">
                <a:ln>
                  <a:noFill/>
                </a:ln>
                <a:solidFill>
                  <a:srgbClr val="406617"/>
                </a:solidFill>
                <a:effectLst/>
                <a:latin typeface="Verdana" pitchFamily="34" charset="0"/>
                <a:ea typeface="Geneva" pitchFamily="1" charset="-128"/>
              </a:rPr>
              <a:t>Sociala investeringsfonder </a:t>
            </a:r>
            <a:br>
              <a:rPr kumimoji="0" lang="sv-SE" sz="1200" b="0" i="0" u="none" strike="noStrike" cap="none" normalizeH="0" baseline="0" dirty="0">
                <a:ln>
                  <a:noFill/>
                </a:ln>
                <a:solidFill>
                  <a:srgbClr val="406617"/>
                </a:solidFill>
                <a:effectLst/>
                <a:latin typeface="Verdana" pitchFamily="34" charset="0"/>
                <a:ea typeface="Geneva" pitchFamily="1" charset="-128"/>
              </a:rPr>
            </a:br>
            <a:r>
              <a:rPr kumimoji="0" lang="sv-SE" sz="1200" b="0" i="0" u="none" strike="noStrike" cap="none" normalizeH="0" baseline="0" dirty="0">
                <a:ln>
                  <a:noFill/>
                </a:ln>
                <a:solidFill>
                  <a:srgbClr val="406617"/>
                </a:solidFill>
                <a:effectLst/>
                <a:latin typeface="Verdana" pitchFamily="34" charset="0"/>
                <a:ea typeface="Geneva" pitchFamily="1" charset="-128"/>
              </a:rPr>
              <a:t>(t.ex. diabetssatsning i </a:t>
            </a:r>
            <a:br>
              <a:rPr lang="sv-SE" sz="1200" dirty="0">
                <a:solidFill>
                  <a:srgbClr val="406617"/>
                </a:solidFill>
              </a:rPr>
            </a:br>
            <a:r>
              <a:rPr kumimoji="0" lang="sv-SE" sz="1200" b="0" i="0" u="none" strike="noStrike" cap="none" normalizeH="0" baseline="0" dirty="0">
                <a:ln>
                  <a:noFill/>
                </a:ln>
                <a:solidFill>
                  <a:srgbClr val="406617"/>
                </a:solidFill>
                <a:effectLst/>
                <a:latin typeface="Verdana" pitchFamily="34" charset="0"/>
                <a:ea typeface="Geneva" pitchFamily="1" charset="-128"/>
              </a:rPr>
              <a:t>Region Stockholm)</a:t>
            </a:r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517A48EE-B988-F04A-963A-D714C01B8A9B}"/>
              </a:ext>
            </a:extLst>
          </p:cNvPr>
          <p:cNvSpPr/>
          <p:nvPr/>
        </p:nvSpPr>
        <p:spPr bwMode="auto">
          <a:xfrm>
            <a:off x="7998107" y="4166468"/>
            <a:ext cx="3512994" cy="1366009"/>
          </a:xfrm>
          <a:prstGeom prst="ellipse">
            <a:avLst/>
          </a:prstGeom>
          <a:noFill/>
          <a:ln w="9525" cap="flat" cmpd="sng" algn="ctr">
            <a:solidFill>
              <a:srgbClr val="40661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dirty="0">
                <a:ln>
                  <a:noFill/>
                </a:ln>
                <a:solidFill>
                  <a:srgbClr val="406617"/>
                </a:solidFill>
                <a:effectLst/>
                <a:latin typeface="Verdana" pitchFamily="34" charset="0"/>
                <a:ea typeface="Geneva" pitchFamily="1" charset="-128"/>
              </a:rPr>
              <a:t>Sjukvårdsförsäkringar relativt </a:t>
            </a:r>
            <a:br>
              <a:rPr kumimoji="0" lang="sv-SE" sz="1200" b="0" i="0" u="none" strike="noStrike" cap="none" normalizeH="0" baseline="0" dirty="0">
                <a:ln>
                  <a:noFill/>
                </a:ln>
                <a:solidFill>
                  <a:srgbClr val="406617"/>
                </a:solidFill>
                <a:effectLst/>
                <a:latin typeface="Verdana" pitchFamily="34" charset="0"/>
                <a:ea typeface="Geneva" pitchFamily="1" charset="-128"/>
              </a:rPr>
            </a:br>
            <a:r>
              <a:rPr kumimoji="0" lang="sv-SE" sz="1200" b="0" i="0" u="none" strike="noStrike" cap="none" normalizeH="0" baseline="0" dirty="0">
                <a:ln>
                  <a:noFill/>
                </a:ln>
                <a:solidFill>
                  <a:srgbClr val="406617"/>
                </a:solidFill>
                <a:effectLst/>
                <a:latin typeface="Verdana" pitchFamily="34" charset="0"/>
                <a:ea typeface="Geneva" pitchFamily="1" charset="-128"/>
              </a:rPr>
              <a:t>liten </a:t>
            </a:r>
            <a:r>
              <a:rPr lang="sv-SE" sz="1200" dirty="0">
                <a:solidFill>
                  <a:srgbClr val="406617"/>
                </a:solidFill>
              </a:rPr>
              <a:t>del av finansieringen av HSV</a:t>
            </a:r>
            <a:r>
              <a:rPr kumimoji="0" lang="sv-SE" sz="1200" b="0" i="0" u="none" strike="noStrike" cap="none" normalizeH="0" baseline="0" dirty="0">
                <a:ln>
                  <a:noFill/>
                </a:ln>
                <a:solidFill>
                  <a:srgbClr val="406617"/>
                </a:solidFill>
                <a:effectLst/>
                <a:latin typeface="Verdana" pitchFamily="34" charset="0"/>
                <a:ea typeface="Geneva" pitchFamily="1" charset="-128"/>
              </a:rPr>
              <a:t> i Sverige</a:t>
            </a:r>
            <a:br>
              <a:rPr kumimoji="0" lang="sv-SE" sz="1200" b="0" i="0" u="none" strike="noStrike" cap="none" normalizeH="0" baseline="0" dirty="0">
                <a:ln>
                  <a:noFill/>
                </a:ln>
                <a:solidFill>
                  <a:srgbClr val="406617"/>
                </a:solidFill>
                <a:effectLst/>
                <a:latin typeface="Verdana" pitchFamily="34" charset="0"/>
                <a:ea typeface="Geneva" pitchFamily="1" charset="-128"/>
              </a:rPr>
            </a:br>
            <a:r>
              <a:rPr kumimoji="0" lang="sv-SE" sz="1200" b="0" i="0" u="none" strike="noStrike" cap="none" normalizeH="0" baseline="0" dirty="0">
                <a:ln>
                  <a:noFill/>
                </a:ln>
                <a:solidFill>
                  <a:srgbClr val="406617"/>
                </a:solidFill>
                <a:effectLst/>
                <a:latin typeface="Verdana" pitchFamily="34" charset="0"/>
                <a:ea typeface="Geneva" pitchFamily="1" charset="-128"/>
              </a:rPr>
              <a:t>(vanligare i  många EU-länder)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FC7A9858-E461-0B4D-94D2-8FF7B3101B6C}"/>
              </a:ext>
            </a:extLst>
          </p:cNvPr>
          <p:cNvSpPr txBox="1"/>
          <p:nvPr/>
        </p:nvSpPr>
        <p:spPr>
          <a:xfrm>
            <a:off x="5050609" y="2512363"/>
            <a:ext cx="3298724" cy="623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sv-SE" sz="1050" b="1" dirty="0">
                <a:solidFill>
                  <a:srgbClr val="406617"/>
                </a:solidFill>
              </a:rPr>
              <a:t>13 % av dessa avgifter </a:t>
            </a:r>
            <a:br>
              <a:rPr lang="sv-SE" sz="1050" b="1" dirty="0">
                <a:solidFill>
                  <a:srgbClr val="406617"/>
                </a:solidFill>
              </a:rPr>
            </a:br>
            <a:r>
              <a:rPr lang="sv-SE" sz="1050" b="1" dirty="0">
                <a:solidFill>
                  <a:srgbClr val="406617"/>
                </a:solidFill>
              </a:rPr>
              <a:t>är patientavgifter</a:t>
            </a:r>
          </a:p>
        </p:txBody>
      </p:sp>
    </p:spTree>
    <p:extLst>
      <p:ext uri="{BB962C8B-B14F-4D97-AF65-F5344CB8AC3E}">
        <p14:creationId xmlns:p14="http://schemas.microsoft.com/office/powerpoint/2010/main" val="2900771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537106-BBD2-C242-AB3F-2B9C5B960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366" y="1374765"/>
            <a:ext cx="11236633" cy="1126880"/>
          </a:xfrm>
        </p:spPr>
        <p:txBody>
          <a:bodyPr/>
          <a:lstStyle/>
          <a:p>
            <a:r>
              <a:rPr lang="sv-SE" i="1" dirty="0">
                <a:solidFill>
                  <a:srgbClr val="406617"/>
                </a:solidFill>
              </a:rPr>
              <a:t>Reflektera</a:t>
            </a:r>
            <a:r>
              <a:rPr lang="sv-SE" dirty="0"/>
              <a:t>: hur kan man </a:t>
            </a:r>
            <a:r>
              <a:rPr lang="sv-SE" b="1" dirty="0"/>
              <a:t>hantera osäkerhet för</a:t>
            </a:r>
            <a:r>
              <a:rPr lang="sv-SE" dirty="0"/>
              <a:t> kommande skatteintäkter pga. tex. minskad inflyttning/ökad utflyttning, lågkonjunktur, arbetslöshet? 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D47B22-1302-BE49-AFAA-DDEF68CD9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95C7C4-0356-F043-B5E4-AE91268F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9</a:t>
            </a:fld>
            <a:endParaRPr lang="sv-SE" dirty="0"/>
          </a:p>
        </p:txBody>
      </p:sp>
      <p:graphicFrame>
        <p:nvGraphicFramePr>
          <p:cNvPr id="54" name="Tabell 54">
            <a:extLst>
              <a:ext uri="{FF2B5EF4-FFF2-40B4-BE49-F238E27FC236}">
                <a16:creationId xmlns:a16="http://schemas.microsoft.com/office/drawing/2014/main" id="{EBEB7A70-2A1C-D24D-9325-837BD4969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206770"/>
              </p:ext>
            </p:extLst>
          </p:nvPr>
        </p:nvGraphicFramePr>
        <p:xfrm>
          <a:off x="955367" y="3091208"/>
          <a:ext cx="10281838" cy="332046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266098">
                  <a:extLst>
                    <a:ext uri="{9D8B030D-6E8A-4147-A177-3AD203B41FA5}">
                      <a16:colId xmlns:a16="http://schemas.microsoft.com/office/drawing/2014/main" val="3669907144"/>
                    </a:ext>
                  </a:extLst>
                </a:gridCol>
                <a:gridCol w="5015740">
                  <a:extLst>
                    <a:ext uri="{9D8B030D-6E8A-4147-A177-3AD203B41FA5}">
                      <a16:colId xmlns:a16="http://schemas.microsoft.com/office/drawing/2014/main" val="3348710094"/>
                    </a:ext>
                  </a:extLst>
                </a:gridCol>
              </a:tblGrid>
              <a:tr h="575757"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På kort sikt (5-10 år)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661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På längre sikt (10-15 år)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6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815911"/>
                  </a:ext>
                </a:extLst>
              </a:tr>
              <a:tr h="2744703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sv-SE" sz="11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sv-SE" sz="11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sv-SE" sz="11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sv-SE" sz="11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sv-SE" sz="11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sv-SE" sz="11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sv-SE" sz="11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sv-SE" sz="11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sv-SE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sv-SE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006030"/>
                  </a:ext>
                </a:extLst>
              </a:tr>
            </a:tbl>
          </a:graphicData>
        </a:graphic>
      </p:graphicFrame>
      <p:sp>
        <p:nvSpPr>
          <p:cNvPr id="55" name="textruta 54">
            <a:extLst>
              <a:ext uri="{FF2B5EF4-FFF2-40B4-BE49-F238E27FC236}">
                <a16:creationId xmlns:a16="http://schemas.microsoft.com/office/drawing/2014/main" id="{80351AB3-D144-9448-8118-1399CCD65F7B}"/>
              </a:ext>
            </a:extLst>
          </p:cNvPr>
          <p:cNvSpPr txBox="1"/>
          <p:nvPr/>
        </p:nvSpPr>
        <p:spPr>
          <a:xfrm>
            <a:off x="3038168" y="-119461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383896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SLL">
      <a:dk1>
        <a:srgbClr val="000000"/>
      </a:dk1>
      <a:lt1>
        <a:srgbClr val="FFFFFF"/>
      </a:lt1>
      <a:dk2>
        <a:srgbClr val="406618"/>
      </a:dk2>
      <a:lt2>
        <a:srgbClr val="78BE00"/>
      </a:lt2>
      <a:accent1>
        <a:srgbClr val="002D5A"/>
      </a:accent1>
      <a:accent2>
        <a:srgbClr val="00AEEF"/>
      </a:accent2>
      <a:accent3>
        <a:srgbClr val="9A0932"/>
      </a:accent3>
      <a:accent4>
        <a:srgbClr val="E1056D"/>
      </a:accent4>
      <a:accent5>
        <a:srgbClr val="EB9100"/>
      </a:accent5>
      <a:accent6>
        <a:srgbClr val="FFD400"/>
      </a:accent6>
      <a:hlink>
        <a:srgbClr val="034EA2"/>
      </a:hlink>
      <a:folHlink>
        <a:srgbClr val="034EA2"/>
      </a:folHlink>
    </a:clrScheme>
    <a:fontScheme name="Standardformgivning">
      <a:majorFont>
        <a:latin typeface="Verdana"/>
        <a:ea typeface="Geneva"/>
        <a:cs typeface=""/>
      </a:majorFont>
      <a:minorFont>
        <a:latin typeface="Verdana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rgbClr val="00346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ea typeface="Geneva" pitchFamily="1" charset="-128"/>
          </a:defRPr>
        </a:defPPr>
      </a:lstStyle>
    </a:spDef>
    <a:lnDef>
      <a:spPr bwMode="auto"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AEE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noAutofit/>
      </a:bodyPr>
      <a:lstStyle>
        <a:defPPr algn="l">
          <a:defRPr smtClean="0"/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BAB0B9"/>
        </a:lt2>
        <a:accent1>
          <a:srgbClr val="003468"/>
        </a:accent1>
        <a:accent2>
          <a:srgbClr val="00AEEF"/>
        </a:accent2>
        <a:accent3>
          <a:srgbClr val="FFFFFF"/>
        </a:accent3>
        <a:accent4>
          <a:srgbClr val="000000"/>
        </a:accent4>
        <a:accent5>
          <a:srgbClr val="AAAEB9"/>
        </a:accent5>
        <a:accent6>
          <a:srgbClr val="009DD9"/>
        </a:accent6>
        <a:hlink>
          <a:srgbClr val="B30538"/>
        </a:hlink>
        <a:folHlink>
          <a:srgbClr val="E200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-mall-bredformat-region-stockholm-vit till jonatan och jerker.potx" id="{80E714A1-7C46-468B-BD52-7CE0E230FD63}" vid="{C7A3CD8E-D63F-4420-AEDB-DE3522D2469C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0364020408AD45841B8CE6BA318243" ma:contentTypeVersion="2" ma:contentTypeDescription="Skapa ett nytt dokument." ma:contentTypeScope="" ma:versionID="ecab2f9a022fd09e6f28770da6d9a723">
  <xsd:schema xmlns:xsd="http://www.w3.org/2001/XMLSchema" xmlns:xs="http://www.w3.org/2001/XMLSchema" xmlns:p="http://schemas.microsoft.com/office/2006/metadata/properties" xmlns:ns3="269f3ba9-f5b2-4163-b6e7-9ee9e1314a5c" targetNamespace="http://schemas.microsoft.com/office/2006/metadata/properties" ma:root="true" ma:fieldsID="5adc9d9e03b40cf09edd23cf22efaa7d" ns3:_="">
    <xsd:import namespace="269f3ba9-f5b2-4163-b6e7-9ee9e1314a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f3ba9-f5b2-4163-b6e7-9ee9e1314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68EB72-7776-4F2E-9BA4-CB5A64FED8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9f3ba9-f5b2-4163-b6e7-9ee9e1314a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298783-3F47-4AF4-A4E2-EC45902A07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821733-968F-400A-AD24-D635A7BBC6AE}">
  <ds:schemaRefs>
    <ds:schemaRef ds:uri="http://purl.org/dc/elements/1.1/"/>
    <ds:schemaRef ds:uri="http://schemas.microsoft.com/office/2006/metadata/properties"/>
    <ds:schemaRef ds:uri="269f3ba9-f5b2-4163-b6e7-9ee9e1314a5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16323</TotalTime>
  <Words>1200</Words>
  <Application>Microsoft Office PowerPoint</Application>
  <PresentationFormat>Bredbild</PresentationFormat>
  <Paragraphs>132</Paragraphs>
  <Slides>17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Verdana</vt:lpstr>
      <vt:lpstr>Wingdings</vt:lpstr>
      <vt:lpstr>Standardformgivning</vt:lpstr>
      <vt:lpstr>PowerPoint-presentation</vt:lpstr>
      <vt:lpstr>Upplägg för diskussionen</vt:lpstr>
      <vt:lpstr>Del 1 Genomgång av några utgångspunkter  för finansieringen </vt:lpstr>
      <vt:lpstr>Utgångpunkter 1(3)</vt:lpstr>
      <vt:lpstr>Utgångpunkter 2 (3)</vt:lpstr>
      <vt:lpstr>PowerPoint-presentation</vt:lpstr>
      <vt:lpstr>Del 2 Reflektera kring hur man kan hantera osäkerheten  i framtida intäkter</vt:lpstr>
      <vt:lpstr>Bakgrund: fördelning av Region Stockholms intäkter 2019</vt:lpstr>
      <vt:lpstr>Reflektera: hur kan man hantera osäkerhet för kommande skatteintäkter pga. tex. minskad inflyttning/ökad utflyttning, lågkonjunktur, arbetslöshet?  </vt:lpstr>
      <vt:lpstr>Del 3 Reflektera kring kostnadskontroll för vårdproduktion,  möjliga prioriteringar och investeringar </vt:lpstr>
      <vt:lpstr>Reflektera kring vårdproduktion och vårdbehov</vt:lpstr>
      <vt:lpstr>Är det ett bra eller mindre bra att Region Stockholm har den största vård-produktionen per invånare i landet? </vt:lpstr>
      <vt:lpstr>Reflektera kring prioriteringar</vt:lpstr>
      <vt:lpstr>Är det möjligt att göra vertikala omfördelningar/prioriteringar?   </vt:lpstr>
      <vt:lpstr>Tankar kring samverkansmöjligheter? Kan ökad samverkan ge kostnadsminskningar?  </vt:lpstr>
      <vt:lpstr>Reflektera kring investeringar och  nya verksamheter</vt:lpstr>
      <vt:lpstr>Tankar kring typer av nya effektivare verksamheter som skulle kunna startas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KUNSKAPSSTYRNING</dc:title>
  <dc:creator>Ylva Tegner</dc:creator>
  <cp:lastModifiedBy>Birger Forsberg</cp:lastModifiedBy>
  <cp:revision>224</cp:revision>
  <cp:lastPrinted>2020-05-08T13:18:21Z</cp:lastPrinted>
  <dcterms:created xsi:type="dcterms:W3CDTF">2020-05-05T16:52:19Z</dcterms:created>
  <dcterms:modified xsi:type="dcterms:W3CDTF">2021-04-14T19:51:04Z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0x010100BE0364020408AD45841B8CE6BA318243</vt:lpwstr>
  </property>
</Properties>
</file>