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405" r:id="rId2"/>
    <p:sldId id="408" r:id="rId3"/>
    <p:sldId id="379" r:id="rId4"/>
    <p:sldId id="406" r:id="rId5"/>
    <p:sldId id="404" r:id="rId6"/>
  </p:sldIdLst>
  <p:sldSz cx="12192000" cy="6858000"/>
  <p:notesSz cx="6858000" cy="9144000"/>
  <p:defaultTextStyle>
    <a:defPPr>
      <a:defRPr lang="sv-SE"/>
    </a:defPPr>
    <a:lvl1pPr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itchFamily="34" charset="0"/>
        <a:ea typeface="Genev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1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981" userDrawn="1">
          <p15:clr>
            <a:srgbClr val="A4A3A4"/>
          </p15:clr>
        </p15:guide>
        <p15:guide id="4" orient="horz" pos="2523" userDrawn="1">
          <p15:clr>
            <a:srgbClr val="A4A3A4"/>
          </p15:clr>
        </p15:guide>
        <p15:guide id="5" orient="horz" pos="1570" userDrawn="1">
          <p15:clr>
            <a:srgbClr val="A4A3A4"/>
          </p15:clr>
        </p15:guide>
        <p15:guide id="6" pos="5065" userDrawn="1">
          <p15:clr>
            <a:srgbClr val="A4A3A4"/>
          </p15:clr>
        </p15:guide>
        <p15:guide id="7" orient="horz" pos="1979" userDrawn="1">
          <p15:clr>
            <a:srgbClr val="A4A3A4"/>
          </p15:clr>
        </p15:guide>
        <p15:guide id="8" orient="horz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-Christine Berg" initials="AB" lastIdx="0" clrIdx="0">
    <p:extLst>
      <p:ext uri="{19B8F6BF-5375-455C-9EA6-DF929625EA0E}">
        <p15:presenceInfo xmlns:p15="http://schemas.microsoft.com/office/powerpoint/2012/main" userId="S-1-5-21-613775786-3661600701-2283250920-166425" providerId="AD"/>
      </p:ext>
    </p:extLst>
  </p:cmAuthor>
  <p:cmAuthor id="2" name="Tjede Funk" initials="TF" lastIdx="1" clrIdx="1">
    <p:extLst>
      <p:ext uri="{19B8F6BF-5375-455C-9EA6-DF929625EA0E}">
        <p15:presenceInfo xmlns:p15="http://schemas.microsoft.com/office/powerpoint/2012/main" userId="S-1-5-21-613775786-3661600701-2283250920-3255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31"/>
    <a:srgbClr val="FFBD78"/>
    <a:srgbClr val="556410"/>
    <a:srgbClr val="006500"/>
    <a:srgbClr val="003468"/>
    <a:srgbClr val="008CC8"/>
    <a:srgbClr val="E9E3DC"/>
    <a:srgbClr val="00AEEF"/>
    <a:srgbClr val="E66400"/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61377" autoAdjust="0"/>
  </p:normalViewPr>
  <p:slideViewPr>
    <p:cSldViewPr snapToGrid="0">
      <p:cViewPr varScale="1">
        <p:scale>
          <a:sx n="47" d="100"/>
          <a:sy n="47" d="100"/>
        </p:scale>
        <p:origin x="72" y="402"/>
      </p:cViewPr>
      <p:guideLst>
        <p:guide orient="horz" pos="1911"/>
        <p:guide pos="234"/>
        <p:guide orient="horz" pos="981"/>
        <p:guide orient="horz" pos="2523"/>
        <p:guide orient="horz" pos="1570"/>
        <p:guide pos="5065"/>
        <p:guide orient="horz" pos="1979"/>
        <p:guide orient="horz" pos="21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4T17:51:36.71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0 0 8027,'0'0'0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39F56C83-3508-4DF3-A02B-BBBCC8BE3867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836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6525" indent="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Tx/>
              <a:buNone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TILL SAMTALSLEDAREN</a:t>
            </a:r>
          </a:p>
          <a:p>
            <a:pPr marL="136525" indent="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Tx/>
              <a:buNone/>
            </a:pPr>
            <a:endParaRPr lang="sv-SE" sz="1400" b="1" kern="1200" dirty="0">
              <a:solidFill>
                <a:schemeClr val="tx1"/>
              </a:solidFill>
              <a:latin typeface="Arial" charset="0"/>
              <a:ea typeface="Geneva" pitchFamily="1" charset="-128"/>
              <a:cs typeface="+mn-cs"/>
            </a:endParaRP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Diskussionsarbetet/övningen beräknas ta cirka 90-120 min. </a:t>
            </a:r>
            <a:r>
              <a:rPr lang="sv-SE" sz="1400" b="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Men beroende på intresse och förberedelser kan det  ta kortare eller längre tid. Det går också att dela upp vid olika tillfällen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400" b="0" kern="1200" dirty="0">
              <a:solidFill>
                <a:schemeClr val="tx1"/>
              </a:solidFill>
              <a:latin typeface="Arial" charset="0"/>
              <a:ea typeface="Geneva" pitchFamily="1" charset="-128"/>
              <a:cs typeface="+mn-cs"/>
            </a:endParaRP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Diskussionsstödet består av: </a:t>
            </a:r>
          </a:p>
          <a:p>
            <a:pPr marL="879475" lvl="1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Denna (ppt) som du kan visa för gruppen. </a:t>
            </a:r>
            <a:r>
              <a:rPr lang="sv-SE" sz="1400" b="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I anteckningssidorna under bilderna finns instruktioner och talarstöd (detta syns inte i visningsläge)</a:t>
            </a:r>
          </a:p>
          <a:p>
            <a:pPr marL="879475" lvl="1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Arbetshäfte till alla deltagare (ifyllningsbara pdf) </a:t>
            </a:r>
            <a:r>
              <a:rPr lang="sv-SE" sz="1400" b="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som deltagarna antingen kan fylla i individuellt eller smågrupp/två-och-två via delad skärm. Det går även att skriva ut i A3.</a:t>
            </a:r>
          </a:p>
          <a:p>
            <a:pPr marL="879475" lvl="1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4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Bild på dagens vårdstruktur hämtad från rapporten (pdf) för ett fysiskt möte. </a:t>
            </a:r>
            <a:r>
              <a:rPr lang="sv-SE" sz="1400" b="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Men det går givetvis också att föra anteckningar på vårdstrukturen som finns sist i denna presentation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400" b="0" kern="1200" dirty="0">
              <a:solidFill>
                <a:schemeClr val="tx1"/>
              </a:solidFill>
              <a:latin typeface="Arial" charset="0"/>
              <a:ea typeface="Geneva" pitchFamily="1" charset="-128"/>
              <a:cs typeface="+mn-cs"/>
            </a:endParaRP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300" b="1" dirty="0"/>
              <a:t>Digitalt eller fysiskt mötet? </a:t>
            </a:r>
            <a:br>
              <a:rPr lang="sv-SE" sz="1300" b="1" dirty="0"/>
            </a:br>
            <a:r>
              <a:rPr lang="sv-SE" sz="1300" dirty="0"/>
              <a:t>Övningen genomföras </a:t>
            </a:r>
            <a:r>
              <a:rPr lang="sv-SE" sz="1300" b="1" dirty="0"/>
              <a:t>digitalt</a:t>
            </a:r>
            <a:r>
              <a:rPr lang="sv-SE" sz="1300" dirty="0"/>
              <a:t>, t.ex. via Teams eller andra </a:t>
            </a:r>
            <a:r>
              <a:rPr lang="sv-SE" sz="1300" b="1" dirty="0"/>
              <a:t>digitala verktyg som man är van vid</a:t>
            </a:r>
            <a:r>
              <a:rPr lang="sv-SE" sz="1300" dirty="0"/>
              <a:t>, eller som </a:t>
            </a:r>
            <a:r>
              <a:rPr lang="sv-SE" sz="1300" b="1" dirty="0"/>
              <a:t>fysiskt</a:t>
            </a:r>
            <a:r>
              <a:rPr lang="sv-SE" sz="1300" dirty="0"/>
              <a:t> möte (för- och nackdelar med respektive sätt):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300" dirty="0"/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sv-SE" sz="1300" b="1" dirty="0"/>
              <a:t> Digitalt: </a:t>
            </a:r>
            <a:r>
              <a:rPr lang="sv-SE" sz="1300" dirty="0"/>
              <a:t>Dela ppt i visningsläge (talarstöd syns ej), alla kan göra arbetshäftet enskilt eller dela i smågrupp via t.ex. OneNote/</a:t>
            </a:r>
            <a:r>
              <a:rPr lang="sv-SE" sz="1300" dirty="0" err="1"/>
              <a:t>Sharepoint</a:t>
            </a:r>
            <a:r>
              <a:rPr lang="sv-SE" sz="1300" dirty="0"/>
              <a:t> avsluta med att dela </a:t>
            </a:r>
            <a:r>
              <a:rPr lang="sv-SE" sz="1300" dirty="0" err="1"/>
              <a:t>ppt:n</a:t>
            </a:r>
            <a:r>
              <a:rPr lang="sv-SE" sz="1300" dirty="0"/>
              <a:t> i t.ex. Teams med chattfunktion. </a:t>
            </a:r>
            <a:r>
              <a:rPr lang="sv-SE" sz="1300" dirty="0" err="1"/>
              <a:t>Trello</a:t>
            </a:r>
            <a:r>
              <a:rPr lang="sv-SE" sz="1300" dirty="0"/>
              <a:t> kan vara ett alternativ.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endParaRPr lang="sv-SE" sz="1300" dirty="0"/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sv-SE" sz="1300" b="1" dirty="0"/>
              <a:t> Fysiskt: ppt på skärm, </a:t>
            </a:r>
            <a:r>
              <a:rPr lang="sv-SE" sz="1300" dirty="0"/>
              <a:t>alla kan göra arbetshäftet enskilt eller dela i smågrupp via t.ex. OneNote/</a:t>
            </a:r>
            <a:r>
              <a:rPr lang="sv-SE" sz="1300" dirty="0" err="1"/>
              <a:t>Sharepoint</a:t>
            </a:r>
            <a:r>
              <a:rPr lang="sv-SE" sz="1300" dirty="0"/>
              <a:t>, avsluta med att ta gemensamma anteckningar på blädderblock/whiteboard samt på den större utskriften av dagens vårdstruktur.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400" b="0" kern="1200" dirty="0">
              <a:solidFill>
                <a:schemeClr val="tx1"/>
              </a:solidFill>
              <a:latin typeface="Arial" charset="0"/>
              <a:ea typeface="Geneva" pitchFamily="1" charset="-128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193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sv-SE" sz="1200" b="1" dirty="0"/>
              <a:t>TILL SAMTALSLEDAREN</a:t>
            </a:r>
          </a:p>
          <a:p>
            <a:pPr marL="136525" indent="0">
              <a:buNone/>
            </a:pPr>
            <a:endParaRPr lang="sv-SE" sz="1200" b="1" dirty="0"/>
          </a:p>
          <a:p>
            <a:pPr marL="136525" indent="0">
              <a:buNone/>
            </a:pPr>
            <a:r>
              <a:rPr lang="sv-SE" sz="1200" b="1" dirty="0"/>
              <a:t>Förberedelser</a:t>
            </a:r>
          </a:p>
          <a:p>
            <a:pPr marL="307975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1200" dirty="0"/>
          </a:p>
          <a:p>
            <a:pPr marL="307975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i="1" dirty="0"/>
              <a:t>Digitalt möte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Skicka ut arbetshäfterna (pdf) med inbjudningslänk till exempelvis Teams. 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Beroende på gruppens storlek och/eller deltagarnas förkunskaper/intresse i frågan, kan man även tänka sig att dela in gruppen i</a:t>
            </a:r>
            <a:r>
              <a:rPr lang="sv-SE" sz="1200" b="1" dirty="0"/>
              <a:t> smågrupper/två-två </a:t>
            </a:r>
            <a:r>
              <a:rPr lang="sv-SE" sz="1200" dirty="0"/>
              <a:t>istället för att jobba individuellt, för att få en bra dynamik.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1" dirty="0"/>
              <a:t>Planera för var arbetet tar vägen efter övningens slut och om man ska skicka in sitt arbetshäfte.</a:t>
            </a:r>
            <a:endParaRPr lang="sv-SE" sz="1200" dirty="0"/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Test gärna tekniken innan övningen </a:t>
            </a:r>
            <a:r>
              <a:rPr lang="sv-SE" sz="120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(tex. att dela </a:t>
            </a:r>
            <a:r>
              <a:rPr lang="sv-SE" sz="1200" kern="1200" dirty="0" err="1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ppt:n</a:t>
            </a:r>
            <a:r>
              <a:rPr lang="sv-SE" sz="1200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 och att ändra mellan normal och bildspelsläge)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1200" b="1" dirty="0"/>
          </a:p>
          <a:p>
            <a:pPr marL="307975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i="1" dirty="0">
                <a:solidFill>
                  <a:srgbClr val="FF0000"/>
                </a:solidFill>
              </a:rPr>
              <a:t>Fysiskt möte</a:t>
            </a:r>
            <a:r>
              <a:rPr lang="sv-SE" sz="1200" dirty="0"/>
              <a:t>: 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Det kan vara bra att vara i ett </a:t>
            </a:r>
            <a:r>
              <a:rPr lang="sv-SE" sz="1200" b="1" dirty="0"/>
              <a:t>rum skärm samt med whiteboard eller blädderblock</a:t>
            </a:r>
            <a:r>
              <a:rPr lang="sv-SE" sz="1200" dirty="0"/>
              <a:t>, dels för att föra upp gemensamma tankar, dels för att parkera frågor. Pennornas färg kan också markera vad man behöver göra t.ex. (grönt=nyutveckla, blått=vidareutveckla, rött/svart=avveckla)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Förbered alla deltagare på att ta med </a:t>
            </a:r>
            <a:r>
              <a:rPr lang="sv-SE" sz="1200" b="1" dirty="0"/>
              <a:t>dator för de individuella/smågruppuppgifterna </a:t>
            </a:r>
            <a:r>
              <a:rPr lang="sv-SE" sz="1200" b="0" dirty="0"/>
              <a:t>och </a:t>
            </a:r>
            <a:r>
              <a:rPr lang="sv-SE" sz="12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skicka ut arbetshäfterna (pdf) 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Beroende på gruppens storlek och/eller deltagarnas förkunskaper/intresse i frågan, kan man även tänka sig att dela in gruppen i</a:t>
            </a:r>
            <a:r>
              <a:rPr lang="sv-SE" sz="1200" b="1" dirty="0"/>
              <a:t> smågrupper/två-två </a:t>
            </a:r>
            <a:r>
              <a:rPr lang="sv-SE" sz="1200" dirty="0"/>
              <a:t>istället för att jobba individuellt, för att få en bra dynamik.</a:t>
            </a:r>
            <a:endParaRPr lang="sv-SE" sz="1200" b="0" dirty="0"/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1" kern="1200" dirty="0">
                <a:solidFill>
                  <a:schemeClr val="tx1"/>
                </a:solidFill>
                <a:latin typeface="Arial" charset="0"/>
                <a:ea typeface="Geneva" pitchFamily="1" charset="-128"/>
                <a:cs typeface="+mn-cs"/>
              </a:rPr>
              <a:t>Skriv ut/tryck bilden på dagens vårdstruktur </a:t>
            </a:r>
            <a:r>
              <a:rPr lang="sv-SE" sz="1200" b="1" dirty="0"/>
              <a:t>A3/A1 </a:t>
            </a:r>
            <a:r>
              <a:rPr lang="sv-SE" sz="1200" dirty="0"/>
              <a:t>och sätt upp på väggen under övningen för gemensamma anteckningar. Det går givetvis att 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1" dirty="0"/>
              <a:t>Planera för var arbetet tar vägen efter övningens slut och om man ska skicka in sitt arbetshäfte.</a:t>
            </a:r>
          </a:p>
          <a:p>
            <a:pPr marL="765175" marR="0" lvl="1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1200" b="1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937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sv-SE" sz="1200" b="1" dirty="0"/>
              <a:t>TILL SAMTALSLEDAREN</a:t>
            </a:r>
          </a:p>
          <a:p>
            <a:pPr marL="136525" indent="0">
              <a:buNone/>
            </a:pPr>
            <a:endParaRPr lang="sv-SE" sz="1200" b="1" dirty="0"/>
          </a:p>
          <a:p>
            <a:pPr marL="136525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400" i="1" dirty="0">
                <a:solidFill>
                  <a:srgbClr val="006500"/>
                </a:solidFill>
              </a:rPr>
              <a:t>D</a:t>
            </a:r>
            <a:r>
              <a:rPr lang="sv-SE" sz="1200" i="1" dirty="0">
                <a:solidFill>
                  <a:srgbClr val="006500"/>
                </a:solidFill>
              </a:rPr>
              <a:t>etta är ett förslag, givetvis anpassar ni arbetet utifrån era behov/förutsättningar. Exempelvis kan man dela upp </a:t>
            </a:r>
            <a:br>
              <a:rPr lang="sv-SE" sz="1200" i="1" dirty="0">
                <a:solidFill>
                  <a:srgbClr val="006500"/>
                </a:solidFill>
              </a:rPr>
            </a:br>
            <a:r>
              <a:rPr lang="sv-SE" sz="1200" i="1" dirty="0">
                <a:solidFill>
                  <a:srgbClr val="006500"/>
                </a:solidFill>
              </a:rPr>
              <a:t>arbetet i två eller flera sessioner. Tidsåtgången är uppskattad – kan gå fortare eller ta längre tid. </a:t>
            </a:r>
          </a:p>
          <a:p>
            <a:pPr marL="136525" indent="0">
              <a:buNone/>
            </a:pPr>
            <a:endParaRPr lang="sv-SE" sz="1200" b="1" dirty="0"/>
          </a:p>
          <a:p>
            <a:pPr marL="136525" indent="0">
              <a:buNone/>
            </a:pPr>
            <a:endParaRPr lang="sv-SE" sz="1200" b="1" dirty="0"/>
          </a:p>
          <a:p>
            <a:pPr marL="136525" indent="0">
              <a:buNone/>
            </a:pPr>
            <a:r>
              <a:rPr lang="sv-SE" sz="1200" b="1" dirty="0"/>
              <a:t>Steg 1: När ni kort går igenom arbetshäftet:   </a:t>
            </a:r>
          </a:p>
          <a:p>
            <a:pPr marL="136525" indent="0">
              <a:buNone/>
            </a:pPr>
            <a:endParaRPr lang="sv-SE" sz="1200" dirty="0"/>
          </a:p>
          <a:p>
            <a:pPr marL="136525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a) Resonera gärna kort kring ”Beakta gärna följande i arbetet”</a:t>
            </a:r>
          </a:p>
          <a:p>
            <a:pPr marL="136525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 </a:t>
            </a:r>
          </a:p>
          <a:p>
            <a:pPr marL="136525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b) När ni tittar på bilden över dagens vårdstruktur (kompassen/navigatorn) kan du gärna du lyfta några förändringar som genomförts de senaste åren, exempelvis:</a:t>
            </a:r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1969-1992: Mycket av statens ansvar för hälso- och sjukvården läggs på landstingen.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1992: Äldrereformen då landstingens ansvar för äldrevården överfördes till landets kommuner. Kommunernas ansvar står idag för ¼ av hälso-och sjukvårdens kostnader.</a:t>
            </a:r>
          </a:p>
          <a:p>
            <a:endParaRPr lang="sv-SE" dirty="0"/>
          </a:p>
          <a:p>
            <a:r>
              <a:rPr lang="sv-SE" dirty="0"/>
              <a:t>Framtidsplan för hälso- och sjukvården antogs 2011 och den fastlår att 2025 ska vården eftersträva hög tillgänglighet, god kvalitet och delaktighet samt hög effektivitet. Planen har legat till för omfattande förändringar bl.a.: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Husläkarverksamheten ska utgöra navet i vården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Specialiserad vård ska utföras utanför akutsjukhusen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Upprustning av flera sjukhus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Akutsjukhusens uppdrag renodlas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Karolinska Universitetssjukhuset utvecklas för högspecialiserad vård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36525" indent="0">
              <a:buNone/>
            </a:pPr>
            <a:r>
              <a:rPr lang="sv-SE" sz="1200" b="1" dirty="0"/>
              <a:t>Steg 4: När ni i helgrupp diskuterar kring de viktigaste reflektionerna i </a:t>
            </a:r>
            <a:r>
              <a:rPr lang="sv-SE" sz="1200" dirty="0"/>
              <a:t>ställ gärna kontrollfrågor utifrån ” Beakta gärna följande i arbetet” . Anteckna på whiteboard/blädderblock alternativt i chatten på Teams.</a:t>
            </a:r>
          </a:p>
          <a:p>
            <a:pPr marL="136525" indent="0">
              <a:buNone/>
            </a:pPr>
            <a:endParaRPr lang="sv-SE" sz="1200" dirty="0"/>
          </a:p>
          <a:p>
            <a:pPr marL="136525" indent="0">
              <a:buNone/>
            </a:pPr>
            <a:r>
              <a:rPr lang="sv-SE" sz="1200" b="1" dirty="0"/>
              <a:t>Steg 5: </a:t>
            </a:r>
            <a:r>
              <a:rPr lang="sv-SE" sz="1200" dirty="0"/>
              <a:t>Ni kan välja om ni vill samla in alla häften och be </a:t>
            </a:r>
            <a:endParaRPr lang="sv-SE" sz="1200" b="1" dirty="0"/>
          </a:p>
          <a:p>
            <a:pPr marL="136525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 </a:t>
            </a:r>
          </a:p>
          <a:p>
            <a:pPr marL="307975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1200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311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TILL SAMTALSLEDAREN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Detta kan vara ett stöd till </a:t>
            </a:r>
            <a:r>
              <a:rPr lang="sv-SE" b="1" dirty="0"/>
              <a:t>steg 3 </a:t>
            </a:r>
            <a:r>
              <a:rPr lang="sv-SE" dirty="0"/>
              <a:t>om ni kör </a:t>
            </a:r>
            <a:r>
              <a:rPr lang="sv-SE" b="1" dirty="0"/>
              <a:t>digitalt möte </a:t>
            </a:r>
            <a:r>
              <a:rPr lang="sv-SE" dirty="0"/>
              <a:t>och du delar din skärm exempelvis via Teams tillsammans med chattfunktionen.</a:t>
            </a:r>
          </a:p>
          <a:p>
            <a:endParaRPr lang="sv-SE" dirty="0"/>
          </a:p>
          <a:p>
            <a:r>
              <a:rPr lang="sv-SE" dirty="0"/>
              <a:t>Men går givetvis att använda det i ett </a:t>
            </a:r>
            <a:r>
              <a:rPr lang="sv-SE" b="1" dirty="0"/>
              <a:t>fysiskt möte </a:t>
            </a:r>
            <a:r>
              <a:rPr lang="sv-SE" dirty="0"/>
              <a:t>med skärm. OBS! Byt då från Bildspel till Normal vy.</a:t>
            </a:r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9326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/>
              <a:t>TILL SAMTALSLEDAREN</a:t>
            </a:r>
          </a:p>
          <a:p>
            <a:endParaRPr lang="sv-SE" dirty="0"/>
          </a:p>
          <a:p>
            <a:r>
              <a:rPr lang="sv-SE" dirty="0"/>
              <a:t>Detta kan vara ett stöd till steg 4 om ni kör </a:t>
            </a:r>
            <a:r>
              <a:rPr lang="sv-SE" b="1" dirty="0"/>
              <a:t>digitalt möte </a:t>
            </a:r>
            <a:r>
              <a:rPr lang="sv-SE" dirty="0"/>
              <a:t>och du delar din skärm exempelvis via Teams tillsammans med chattfunktionen.</a:t>
            </a:r>
          </a:p>
          <a:p>
            <a:endParaRPr lang="sv-SE" dirty="0"/>
          </a:p>
          <a:p>
            <a:r>
              <a:rPr lang="sv-SE" dirty="0"/>
              <a:t>Men går givetvis att använda det i ett </a:t>
            </a:r>
            <a:r>
              <a:rPr lang="sv-SE" b="1" dirty="0"/>
              <a:t>fysiskt möte </a:t>
            </a:r>
            <a:r>
              <a:rPr lang="sv-SE" dirty="0"/>
              <a:t>med skärm. OBS! Byt då från Bildspel till Normal vy.</a:t>
            </a:r>
            <a:endParaRPr lang="sv-SE" b="1" dirty="0"/>
          </a:p>
          <a:p>
            <a:r>
              <a:rPr lang="sv-SE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56C83-3508-4DF3-A02B-BBBCC8BE3867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59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1AAEDD4-F26E-4CF3-B054-5A094C52B91E}"/>
              </a:ext>
            </a:extLst>
          </p:cNvPr>
          <p:cNvSpPr/>
          <p:nvPr userDrawn="1"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noProof="0"/>
              <a:t>Click to edit Master title style</a:t>
            </a:r>
            <a:endParaRPr lang="sv-SE" noProof="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  <a:endParaRPr lang="sv-SE" noProof="0" dirty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A088CD-CCDE-49E5-84E6-67161CD99BDA}" type="slidenum">
              <a:rPr lang="sv-SE"/>
              <a:pPr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3E4ABABA-B778-46F8-93DF-7E9E6BAF7C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14" name="Grupp 13">
            <a:extLst>
              <a:ext uri="{FF2B5EF4-FFF2-40B4-BE49-F238E27FC236}">
                <a16:creationId xmlns:a16="http://schemas.microsoft.com/office/drawing/2014/main" id="{20A207A8-0708-468F-BF80-AD994789F8F2}"/>
              </a:ext>
            </a:extLst>
          </p:cNvPr>
          <p:cNvGrpSpPr/>
          <p:nvPr userDrawn="1"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15" name="Rectangle 30">
              <a:extLst>
                <a:ext uri="{FF2B5EF4-FFF2-40B4-BE49-F238E27FC236}">
                  <a16:creationId xmlns:a16="http://schemas.microsoft.com/office/drawing/2014/main" id="{111A3A82-8E07-4095-B962-5BDEF6B5F7F4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6" name="Rectangle 31">
              <a:extLst>
                <a:ext uri="{FF2B5EF4-FFF2-40B4-BE49-F238E27FC236}">
                  <a16:creationId xmlns:a16="http://schemas.microsoft.com/office/drawing/2014/main" id="{94455EC7-1624-43B4-AF71-2F2E75FD83EC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7" name="Rectangle 32">
              <a:extLst>
                <a:ext uri="{FF2B5EF4-FFF2-40B4-BE49-F238E27FC236}">
                  <a16:creationId xmlns:a16="http://schemas.microsoft.com/office/drawing/2014/main" id="{B3368510-A07F-40B2-88D9-EEDA1946AC00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8" name="Rectangle 33">
              <a:extLst>
                <a:ext uri="{FF2B5EF4-FFF2-40B4-BE49-F238E27FC236}">
                  <a16:creationId xmlns:a16="http://schemas.microsoft.com/office/drawing/2014/main" id="{FCF97724-B74E-4897-A525-4DA03173708F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475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227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2 innehållsdelar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8851" y="2159000"/>
            <a:ext cx="4957317" cy="3937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B44-B4B5-45AD-87A9-3B8A569A17F0}" type="slidenum">
              <a:rPr lang="sv-SE"/>
              <a:pPr/>
              <a:t>‹#›</a:t>
            </a:fld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FC4FDA7-B96F-420F-97B3-6843B108A8E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0659" y="2159000"/>
            <a:ext cx="4957317" cy="3937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562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5897-AA38-4E5A-9DD3-4A40406CD6F6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96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147F2-D839-401F-8B8C-3CAF295340B5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26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6377734-D027-417D-9B38-6A99ADA49896}"/>
              </a:ext>
            </a:extLst>
          </p:cNvPr>
          <p:cNvSpPr/>
          <p:nvPr userDrawn="1"/>
        </p:nvSpPr>
        <p:spPr bwMode="auto">
          <a:xfrm>
            <a:off x="0" y="0"/>
            <a:ext cx="12192000" cy="949234"/>
          </a:xfrm>
          <a:prstGeom prst="rect">
            <a:avLst/>
          </a:prstGeom>
          <a:solidFill>
            <a:srgbClr val="E9E3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Geneva" pitchFamily="1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8851" y="1456594"/>
            <a:ext cx="10267949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8851" y="2159000"/>
            <a:ext cx="10267949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34401" y="237635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r>
              <a:rPr lang="sv-SE" dirty="0"/>
              <a:t>2019-11-11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34401" y="655027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r>
              <a:rPr lang="sv-SE" dirty="0"/>
              <a:t>Hälso- och sjukvårdsförvaltningen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1" y="446332"/>
            <a:ext cx="335915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fld id="{65EAC295-B5BC-4B98-BE11-8B11DB9261CC}" type="slidenum">
              <a:rPr lang="sv-SE"/>
              <a:pPr/>
              <a:t>‹#›</a:t>
            </a:fld>
            <a:endParaRPr lang="sv-SE" dirty="0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3F9ED0BF-B3A6-4BC7-B609-557DDADF82D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2643" y="287739"/>
            <a:ext cx="1997319" cy="357545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C70EBA9E-AE82-42A5-8CD1-200207F90F49}"/>
              </a:ext>
            </a:extLst>
          </p:cNvPr>
          <p:cNvGrpSpPr/>
          <p:nvPr userDrawn="1"/>
        </p:nvGrpSpPr>
        <p:grpSpPr>
          <a:xfrm>
            <a:off x="12047537" y="3175"/>
            <a:ext cx="144463" cy="788988"/>
            <a:chOff x="12047537" y="3175"/>
            <a:chExt cx="144463" cy="788988"/>
          </a:xfrm>
        </p:grpSpPr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B9ECAAA0-1422-45F4-9A1E-03CF5A1F5668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3175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2" name="Rectangle 31">
              <a:extLst>
                <a:ext uri="{FF2B5EF4-FFF2-40B4-BE49-F238E27FC236}">
                  <a16:creationId xmlns:a16="http://schemas.microsoft.com/office/drawing/2014/main" id="{A31D8A10-BC81-4F7F-97EA-5197AEBEE131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22225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3" name="Rectangle 32">
              <a:extLst>
                <a:ext uri="{FF2B5EF4-FFF2-40B4-BE49-F238E27FC236}">
                  <a16:creationId xmlns:a16="http://schemas.microsoft.com/office/drawing/2014/main" id="{6365EC3A-FE76-4F6D-896A-5E594C635E3F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434975"/>
              <a:ext cx="144463" cy="14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30CB5A33-CE48-453A-A29D-59CA54870638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047537" y="647700"/>
              <a:ext cx="144463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endParaRPr lang="sv-SE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7" r:id="rId4"/>
    <p:sldLayoutId id="2147483654" r:id="rId5"/>
    <p:sldLayoutId id="2147483655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  <a:ea typeface="Geneva" pitchFamily="1" charset="-128"/>
        </a:defRPr>
      </a:lvl9pPr>
    </p:titleStyle>
    <p:bodyStyle>
      <a:lvl1pPr marL="342900" indent="-342900" algn="l" rtl="0" eaLnBrk="1" fontAlgn="base" hangingPunct="1">
        <a:lnSpc>
          <a:spcPct val="130000"/>
        </a:lnSpc>
        <a:spcBef>
          <a:spcPts val="500"/>
        </a:spcBef>
        <a:spcAft>
          <a:spcPts val="200"/>
        </a:spcAft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0955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120000"/>
        </a:lnSpc>
        <a:spcBef>
          <a:spcPts val="400"/>
        </a:spcBef>
        <a:spcAft>
          <a:spcPts val="10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58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2.png@01D62908.73FB3B1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cid:image002.png@01D62908.73FB3B10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3FD38-E2E2-1242-AD04-4B8C2B7D2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757FA7E-082B-B941-8207-DC0CE5EF2E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C4BD134-0024-094D-97D6-E097A6F57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41936"/>
            <a:ext cx="12249149" cy="5916064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7DB98-443E-B64E-9C07-D6D2B9CCB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1C831B-74BF-A04E-8FE3-0AB7B3457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A088CD-CCDE-49E5-84E6-67161CD99BDA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ABA2508-0347-0A4E-BF25-4AD46DC579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33" y="1457238"/>
            <a:ext cx="1607821" cy="1625686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D9E947A7-FA82-B241-9FB5-A2CAE6B95A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552" y="940122"/>
            <a:ext cx="4800597" cy="5924588"/>
          </a:xfrm>
          <a:prstGeom prst="rect">
            <a:avLst/>
          </a:prstGeom>
        </p:spPr>
      </p:pic>
      <p:sp>
        <p:nvSpPr>
          <p:cNvPr id="11" name="Rubrik 1">
            <a:extLst>
              <a:ext uri="{FF2B5EF4-FFF2-40B4-BE49-F238E27FC236}">
                <a16:creationId xmlns:a16="http://schemas.microsoft.com/office/drawing/2014/main" id="{BB1519A2-D7D0-6B47-92BC-5F6DF19AFEE8}"/>
              </a:ext>
            </a:extLst>
          </p:cNvPr>
          <p:cNvSpPr txBox="1">
            <a:spLocks/>
          </p:cNvSpPr>
          <p:nvPr/>
        </p:nvSpPr>
        <p:spPr bwMode="auto">
          <a:xfrm>
            <a:off x="857251" y="3775076"/>
            <a:ext cx="5734049" cy="132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Verdana" pitchFamily="34" charset="0"/>
                <a:ea typeface="Geneva" pitchFamily="1" charset="-128"/>
              </a:defRPr>
            </a:lvl9pPr>
          </a:lstStyle>
          <a:p>
            <a:pPr algn="l"/>
            <a:r>
              <a:rPr lang="sv-SE" sz="2000" kern="0" dirty="0">
                <a:solidFill>
                  <a:srgbClr val="006500"/>
                </a:solidFill>
              </a:rPr>
              <a:t>Diskussionsstöd till perspektivrapporten </a:t>
            </a:r>
            <a:br>
              <a:rPr lang="sv-SE" kern="0" dirty="0"/>
            </a:br>
            <a:r>
              <a:rPr lang="sv-SE" b="1" kern="0" dirty="0"/>
              <a:t>Vårdens struktur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F9CDB78-D57E-E346-8633-454E7B60916A}"/>
              </a:ext>
            </a:extLst>
          </p:cNvPr>
          <p:cNvSpPr txBox="1"/>
          <p:nvPr/>
        </p:nvSpPr>
        <p:spPr>
          <a:xfrm>
            <a:off x="3726873" y="595745"/>
            <a:ext cx="0" cy="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142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94D573-75BE-1F42-B163-C0023A12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och angreppssätt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7D0FA9-030A-4E48-989F-245F916D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2F7AC8-F4EF-864C-A698-D9916F65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BB44-B4B5-45AD-87A9-3B8A569A17F0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9" name="Textruta 5">
            <a:extLst>
              <a:ext uri="{FF2B5EF4-FFF2-40B4-BE49-F238E27FC236}">
                <a16:creationId xmlns:a16="http://schemas.microsoft.com/office/drawing/2014/main" id="{3C530C16-B9BF-E14B-983A-B8C05C770681}"/>
              </a:ext>
            </a:extLst>
          </p:cNvPr>
          <p:cNvSpPr txBox="1"/>
          <p:nvPr/>
        </p:nvSpPr>
        <p:spPr>
          <a:xfrm>
            <a:off x="573232" y="2105317"/>
            <a:ext cx="8293677" cy="368808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600" b="1" dirty="0">
                <a:latin typeface="+mn-lt"/>
                <a:ea typeface="+mn-ea"/>
              </a:rPr>
              <a:t>Dagens vårdstruktur ska utmanas utifrån framtidsscenariot 2040 i perspektivrapporten</a:t>
            </a:r>
            <a:r>
              <a:rPr lang="sv-SE" sz="1600" dirty="0">
                <a:latin typeface="+mn-lt"/>
                <a:ea typeface="+mn-ea"/>
              </a:rPr>
              <a:t>. Det görs genom att reflektera över hur framtidsbilden påverkar nuvarande struktur och identifiera vad som behöver förändras för att göra förflyttningen. 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600" dirty="0">
                <a:latin typeface="+mn-lt"/>
                <a:ea typeface="+mn-ea"/>
              </a:rPr>
              <a:t>För att förenkla uppgiften har rapportens förväntningar på framtiden lyfts in i </a:t>
            </a:r>
            <a:r>
              <a:rPr lang="sv-SE" sz="1600" b="1" dirty="0">
                <a:latin typeface="+mn-lt"/>
                <a:ea typeface="+mn-ea"/>
              </a:rPr>
              <a:t>fyra fokusområden </a:t>
            </a:r>
            <a:r>
              <a:rPr lang="sv-SE" sz="1600" dirty="0">
                <a:latin typeface="+mn-lt"/>
                <a:ea typeface="+mn-ea"/>
              </a:rPr>
              <a:t>som får vara katalysatorer för strukturförändringarna.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sv-SE" sz="1600" dirty="0"/>
              <a:t>Utifrån resonemanget kring dessa fyra fokusområden lyfter vi sedan upp det viktigaste och </a:t>
            </a:r>
            <a:r>
              <a:rPr lang="sv-SE" sz="1600" b="1" dirty="0"/>
              <a:t>skissar på de övergripande förändringarna som behöver göras</a:t>
            </a:r>
            <a:r>
              <a:rPr lang="sv-SE" sz="1600" dirty="0"/>
              <a:t>.</a:t>
            </a: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600" dirty="0">
              <a:latin typeface="+mn-lt"/>
              <a:ea typeface="+mn-ea"/>
            </a:endParaRPr>
          </a:p>
          <a:p>
            <a:pPr marL="422275" indent="-285750" algn="l" eaLnBrk="1" hangingPunct="1">
              <a:lnSpc>
                <a:spcPct val="1300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§"/>
            </a:pPr>
            <a:endParaRPr lang="sv-SE" sz="1600" b="1" dirty="0">
              <a:latin typeface="+mn-lt"/>
              <a:ea typeface="+mn-ea"/>
            </a:endParaRPr>
          </a:p>
          <a:p>
            <a:pPr algn="l">
              <a:spcAft>
                <a:spcPts val="0"/>
              </a:spcAft>
            </a:pPr>
            <a:r>
              <a:rPr lang="sv-SE" sz="1400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BC2F2B17-7374-6E4A-9C2F-D71E3DF56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1450" y="26431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129AA5AA-6BD1-6848-82C4-91675861C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492" y="3467718"/>
            <a:ext cx="2227074" cy="77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">
            <a:extLst>
              <a:ext uri="{FF2B5EF4-FFF2-40B4-BE49-F238E27FC236}">
                <a16:creationId xmlns:a16="http://schemas.microsoft.com/office/drawing/2014/main" id="{A2143294-0FA9-A64A-A63C-A41D75061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492" y="2637930"/>
            <a:ext cx="2227074" cy="77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">
            <a:extLst>
              <a:ext uri="{FF2B5EF4-FFF2-40B4-BE49-F238E27FC236}">
                <a16:creationId xmlns:a16="http://schemas.microsoft.com/office/drawing/2014/main" id="{DDDFF881-D829-EA43-A63C-E94DAEAF0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311" y="4266229"/>
            <a:ext cx="2227074" cy="77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">
            <a:extLst>
              <a:ext uri="{FF2B5EF4-FFF2-40B4-BE49-F238E27FC236}">
                <a16:creationId xmlns:a16="http://schemas.microsoft.com/office/drawing/2014/main" id="{A2F2A959-9816-8444-9462-DBB86C9DE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165" y="5146932"/>
            <a:ext cx="2227074" cy="77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86870562-C444-6243-89BA-523AAFF5BF4F}"/>
              </a:ext>
            </a:extLst>
          </p:cNvPr>
          <p:cNvSpPr txBox="1"/>
          <p:nvPr/>
        </p:nvSpPr>
        <p:spPr>
          <a:xfrm>
            <a:off x="9343201" y="2740397"/>
            <a:ext cx="2535710" cy="480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1200" dirty="0">
                <a:solidFill>
                  <a:schemeClr val="bg1"/>
                </a:solidFill>
              </a:rPr>
              <a:t>Patientens behov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895C94E7-E759-E843-95C7-DD1243EE90E9}"/>
              </a:ext>
            </a:extLst>
          </p:cNvPr>
          <p:cNvSpPr txBox="1"/>
          <p:nvPr/>
        </p:nvSpPr>
        <p:spPr>
          <a:xfrm>
            <a:off x="9365976" y="3584867"/>
            <a:ext cx="2535710" cy="480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1200" dirty="0">
                <a:solidFill>
                  <a:schemeClr val="bg1"/>
                </a:solidFill>
              </a:rPr>
              <a:t>Vårdmöten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B5D80FC-468F-914F-B746-826ED0A1449C}"/>
              </a:ext>
            </a:extLst>
          </p:cNvPr>
          <p:cNvSpPr txBox="1"/>
          <p:nvPr/>
        </p:nvSpPr>
        <p:spPr>
          <a:xfrm>
            <a:off x="9365976" y="4423559"/>
            <a:ext cx="1895982" cy="480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1200" dirty="0">
                <a:solidFill>
                  <a:schemeClr val="bg1"/>
                </a:solidFill>
              </a:rPr>
              <a:t>Vårdens specialisering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0D2CB92-4919-2B40-B15A-AD11A58E17F4}"/>
              </a:ext>
            </a:extLst>
          </p:cNvPr>
          <p:cNvSpPr txBox="1"/>
          <p:nvPr/>
        </p:nvSpPr>
        <p:spPr>
          <a:xfrm>
            <a:off x="9351860" y="5292528"/>
            <a:ext cx="2535710" cy="480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1200" dirty="0">
                <a:solidFill>
                  <a:schemeClr val="bg1"/>
                </a:solidFill>
              </a:rPr>
              <a:t>Samverkan i vården</a:t>
            </a:r>
          </a:p>
        </p:txBody>
      </p:sp>
    </p:spTree>
    <p:extLst>
      <p:ext uri="{BB962C8B-B14F-4D97-AF65-F5344CB8AC3E}">
        <p14:creationId xmlns:p14="http://schemas.microsoft.com/office/powerpoint/2010/main" val="360955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94D573-75BE-1F42-B163-C0023A128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1" y="1456594"/>
            <a:ext cx="10477412" cy="836613"/>
          </a:xfrm>
        </p:spPr>
        <p:txBody>
          <a:bodyPr/>
          <a:lstStyle/>
          <a:p>
            <a:r>
              <a:rPr lang="sv-SE" dirty="0"/>
              <a:t>Så här kan ni arbeta – 5 steg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7D0FA9-030A-4E48-989F-245F916D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2F7AC8-F4EF-864C-A698-D9916F65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BB44-B4B5-45AD-87A9-3B8A569A17F0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35E35A71-3866-944B-9508-8D6D131CC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119" y="2469529"/>
            <a:ext cx="8486425" cy="3937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sv-SE" sz="1600" b="1" dirty="0"/>
              <a:t>Gå tillsammans kort igenom alla stegen i övningen och hela arbetshäftet </a:t>
            </a:r>
            <a:r>
              <a:rPr lang="sv-SE" sz="1400" i="1" kern="1200" dirty="0">
                <a:solidFill>
                  <a:srgbClr val="006500"/>
                </a:solidFill>
                <a:latin typeface="Verdana" pitchFamily="34" charset="0"/>
                <a:ea typeface="Geneva" pitchFamily="1" charset="-128"/>
              </a:rPr>
              <a:t>(ca 15 min)</a:t>
            </a:r>
          </a:p>
          <a:p>
            <a:pPr>
              <a:buFont typeface="+mj-lt"/>
              <a:buAutoNum type="arabicPeriod"/>
            </a:pPr>
            <a:r>
              <a:rPr lang="sv-SE" sz="1600" b="1" dirty="0"/>
              <a:t>Individuellt/två-och-två arbeta igenom häftets uppgifter</a:t>
            </a:r>
            <a:r>
              <a:rPr lang="sv-SE" sz="1600" dirty="0"/>
              <a:t> </a:t>
            </a:r>
            <a:r>
              <a:rPr lang="sv-SE" sz="1400" i="1" kern="1200" dirty="0">
                <a:solidFill>
                  <a:srgbClr val="006500"/>
                </a:solidFill>
                <a:latin typeface="Verdana" pitchFamily="34" charset="0"/>
                <a:ea typeface="Geneva" pitchFamily="1" charset="-128"/>
              </a:rPr>
              <a:t>(ca 30-45 min) </a:t>
            </a:r>
          </a:p>
          <a:p>
            <a:pPr>
              <a:buFont typeface="+mj-lt"/>
              <a:buAutoNum type="arabicPeriod"/>
            </a:pPr>
            <a:r>
              <a:rPr lang="sv-SE" sz="1600" b="1" dirty="0"/>
              <a:t>Diskutera i helgrupp vilka är de viktigaste reflektionerna från arbetet i häftena </a:t>
            </a:r>
            <a:r>
              <a:rPr lang="sv-SE" sz="1600" dirty="0"/>
              <a:t>kring vårdstrukturen utifrån patientens behov, vårdmöten, vårdens specialisering , samverkan i vården och helheten. </a:t>
            </a:r>
            <a:r>
              <a:rPr lang="sv-SE" sz="1400" i="1" kern="1200" dirty="0">
                <a:solidFill>
                  <a:srgbClr val="006500"/>
                </a:solidFill>
                <a:latin typeface="Verdana" pitchFamily="34" charset="0"/>
                <a:ea typeface="Geneva" pitchFamily="1" charset="-128"/>
              </a:rPr>
              <a:t>(ca 20-30 min)</a:t>
            </a:r>
          </a:p>
          <a:p>
            <a:pPr>
              <a:buFont typeface="+mj-lt"/>
              <a:buAutoNum type="arabicPeriod" startAt="4"/>
            </a:pPr>
            <a:r>
              <a:rPr lang="sv-SE" sz="1600" b="1" dirty="0"/>
              <a:t>Rita/anteckna på den gemensamma utskriften av dagens vårdstruktur </a:t>
            </a:r>
            <a:r>
              <a:rPr lang="sv-SE" sz="1600" dirty="0"/>
              <a:t>(kompass/navigator) </a:t>
            </a:r>
            <a:r>
              <a:rPr lang="sv-SE" sz="1600" b="1" dirty="0"/>
              <a:t>som behöver förändras – </a:t>
            </a:r>
            <a:r>
              <a:rPr lang="sv-SE" sz="1600" dirty="0"/>
              <a:t>avvecklas, vidareutvecklas och nyutvecklas utifrån gruppens viktigaste reflektioner (steg 3 ovan). </a:t>
            </a:r>
            <a:br>
              <a:rPr lang="sv-SE" sz="1600" dirty="0"/>
            </a:br>
            <a:r>
              <a:rPr lang="sv-SE" sz="1400" i="1" kern="1200" dirty="0">
                <a:solidFill>
                  <a:srgbClr val="006500"/>
                </a:solidFill>
                <a:latin typeface="Verdana" pitchFamily="34" charset="0"/>
                <a:ea typeface="Geneva" pitchFamily="1" charset="-128"/>
              </a:rPr>
              <a:t>(ca 20-30min)</a:t>
            </a:r>
          </a:p>
          <a:p>
            <a:pPr>
              <a:buFont typeface="+mj-lt"/>
              <a:buAutoNum type="arabicPeriod" startAt="4"/>
            </a:pPr>
            <a:r>
              <a:rPr lang="sv-SE" sz="1600" b="1" dirty="0"/>
              <a:t>Summering och nästa steg </a:t>
            </a:r>
            <a:r>
              <a:rPr lang="sv-SE" sz="1600" dirty="0"/>
              <a:t>i processen.</a:t>
            </a:r>
            <a:endParaRPr lang="sv-SE" sz="1400" dirty="0"/>
          </a:p>
          <a:p>
            <a:pPr>
              <a:buFont typeface="+mj-lt"/>
              <a:buAutoNum type="arabicPeriod"/>
            </a:pPr>
            <a:endParaRPr lang="sv-SE" sz="1600" dirty="0"/>
          </a:p>
          <a:p>
            <a:pPr marL="479425">
              <a:buAutoNum type="arabicPeriod"/>
            </a:pPr>
            <a:endParaRPr lang="sv-SE" sz="1400" dirty="0"/>
          </a:p>
          <a:p>
            <a:pPr marL="479425">
              <a:buAutoNum type="arabicPeriod"/>
            </a:pPr>
            <a:endParaRPr lang="sv-SE" sz="1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Pennanteckning 31">
                <a:extLst>
                  <a:ext uri="{FF2B5EF4-FFF2-40B4-BE49-F238E27FC236}">
                    <a16:creationId xmlns:a16="http://schemas.microsoft.com/office/drawing/2014/main" id="{C1C05CEC-6C94-E545-BA65-C0230BA8E03A}"/>
                  </a:ext>
                </a:extLst>
              </p14:cNvPr>
              <p14:cNvContentPartPr/>
              <p14:nvPr/>
            </p14:nvContentPartPr>
            <p14:xfrm>
              <a:off x="6813098" y="3988364"/>
              <a:ext cx="360" cy="360"/>
            </p14:xfrm>
          </p:contentPart>
        </mc:Choice>
        <mc:Fallback xmlns="">
          <p:pic>
            <p:nvPicPr>
              <p:cNvPr id="32" name="Pennanteckning 31">
                <a:extLst>
                  <a:ext uri="{FF2B5EF4-FFF2-40B4-BE49-F238E27FC236}">
                    <a16:creationId xmlns:a16="http://schemas.microsoft.com/office/drawing/2014/main" id="{C1C05CEC-6C94-E545-BA65-C0230BA8E0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7978" y="3973244"/>
                <a:ext cx="30960" cy="30960"/>
              </a:xfrm>
              <a:prstGeom prst="rect">
                <a:avLst/>
              </a:prstGeom>
            </p:spPr>
          </p:pic>
        </mc:Fallback>
      </mc:AlternateContent>
      <p:pic>
        <p:nvPicPr>
          <p:cNvPr id="33" name="Picture 1">
            <a:extLst>
              <a:ext uri="{FF2B5EF4-FFF2-40B4-BE49-F238E27FC236}">
                <a16:creationId xmlns:a16="http://schemas.microsoft.com/office/drawing/2014/main" id="{B4DBD5C4-0D6C-5F4A-81AD-12CECEEF0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173" y="4052422"/>
            <a:ext cx="2415933" cy="8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834ABEE8-7C43-F24F-ADFE-AAB883C37A79}"/>
              </a:ext>
            </a:extLst>
          </p:cNvPr>
          <p:cNvSpPr txBox="1"/>
          <p:nvPr/>
        </p:nvSpPr>
        <p:spPr>
          <a:xfrm>
            <a:off x="9656290" y="4052422"/>
            <a:ext cx="2535710" cy="480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1200" dirty="0">
                <a:solidFill>
                  <a:schemeClr val="bg1"/>
                </a:solidFill>
              </a:rPr>
              <a:t>Hur mappar detta mot ”Beakta gärna följande i arbetet” </a:t>
            </a:r>
          </a:p>
        </p:txBody>
      </p:sp>
    </p:spTree>
    <p:extLst>
      <p:ext uri="{BB962C8B-B14F-4D97-AF65-F5344CB8AC3E}">
        <p14:creationId xmlns:p14="http://schemas.microsoft.com/office/powerpoint/2010/main" val="23175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C382C7-9BD0-6040-A8D5-828E7B55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900432-AFDC-6D4E-8132-735E7761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BB44-B4B5-45AD-87A9-3B8A569A17F0}" type="slidenum">
              <a:rPr lang="sv-SE" smtClean="0"/>
              <a:pPr/>
              <a:t>4</a:t>
            </a:fld>
            <a:endParaRPr lang="sv-SE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0EDE4542-D3A2-C345-AE72-631575C5D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48255"/>
              </p:ext>
            </p:extLst>
          </p:nvPr>
        </p:nvGraphicFramePr>
        <p:xfrm>
          <a:off x="221673" y="1232285"/>
          <a:ext cx="11575473" cy="513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163">
                  <a:extLst>
                    <a:ext uri="{9D8B030D-6E8A-4147-A177-3AD203B41FA5}">
                      <a16:colId xmlns:a16="http://schemas.microsoft.com/office/drawing/2014/main" val="2630779632"/>
                    </a:ext>
                  </a:extLst>
                </a:gridCol>
                <a:gridCol w="2318596">
                  <a:extLst>
                    <a:ext uri="{9D8B030D-6E8A-4147-A177-3AD203B41FA5}">
                      <a16:colId xmlns:a16="http://schemas.microsoft.com/office/drawing/2014/main" val="3382268176"/>
                    </a:ext>
                  </a:extLst>
                </a:gridCol>
                <a:gridCol w="2362915">
                  <a:extLst>
                    <a:ext uri="{9D8B030D-6E8A-4147-A177-3AD203B41FA5}">
                      <a16:colId xmlns:a16="http://schemas.microsoft.com/office/drawing/2014/main" val="1969435246"/>
                    </a:ext>
                  </a:extLst>
                </a:gridCol>
                <a:gridCol w="2218053">
                  <a:extLst>
                    <a:ext uri="{9D8B030D-6E8A-4147-A177-3AD203B41FA5}">
                      <a16:colId xmlns:a16="http://schemas.microsoft.com/office/drawing/2014/main" val="1612244312"/>
                    </a:ext>
                  </a:extLst>
                </a:gridCol>
                <a:gridCol w="2500746">
                  <a:extLst>
                    <a:ext uri="{9D8B030D-6E8A-4147-A177-3AD203B41FA5}">
                      <a16:colId xmlns:a16="http://schemas.microsoft.com/office/drawing/2014/main" val="1460221746"/>
                    </a:ext>
                  </a:extLst>
                </a:gridCol>
              </a:tblGrid>
              <a:tr h="65112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sv-SE" sz="1400" b="1" dirty="0"/>
                        <a:t>Patientens behov</a:t>
                      </a:r>
                    </a:p>
                  </a:txBody>
                  <a:tcPr>
                    <a:lnL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641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/>
                        <a:t>Vårdmöten</a:t>
                      </a:r>
                    </a:p>
                  </a:txBody>
                  <a:tcPr>
                    <a:lnL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641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sv-SE" sz="1400" b="1" dirty="0"/>
                        <a:t>Vårdens specialisering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641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sv-SE" sz="1400" b="1" dirty="0"/>
                        <a:t>Samverkan i vården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641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/>
                        <a:t>Helheten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sv-SE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64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10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64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31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77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CFD3F4-CE3C-8241-880A-00E5B18B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Hälso- och sjukvårdsförvaltningen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A456AB-F3B7-5D4C-9777-D1428898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BB44-B4B5-45AD-87A9-3B8A569A17F0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BF826EA-AE8D-6549-8A80-E1B0807D9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84" y="2245753"/>
            <a:ext cx="8875335" cy="345683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3761644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LL">
      <a:dk1>
        <a:srgbClr val="000000"/>
      </a:dk1>
      <a:lt1>
        <a:srgbClr val="FFFFFF"/>
      </a:lt1>
      <a:dk2>
        <a:srgbClr val="406618"/>
      </a:dk2>
      <a:lt2>
        <a:srgbClr val="78BE00"/>
      </a:lt2>
      <a:accent1>
        <a:srgbClr val="002D5A"/>
      </a:accent1>
      <a:accent2>
        <a:srgbClr val="00AEEF"/>
      </a:accent2>
      <a:accent3>
        <a:srgbClr val="9A0932"/>
      </a:accent3>
      <a:accent4>
        <a:srgbClr val="E1056D"/>
      </a:accent4>
      <a:accent5>
        <a:srgbClr val="EB9100"/>
      </a:accent5>
      <a:accent6>
        <a:srgbClr val="FFD400"/>
      </a:accent6>
      <a:hlink>
        <a:srgbClr val="034EA2"/>
      </a:hlink>
      <a:folHlink>
        <a:srgbClr val="034EA2"/>
      </a:folHlink>
    </a:clrScheme>
    <a:fontScheme name="Standardformgivning">
      <a:majorFont>
        <a:latin typeface="Verdana"/>
        <a:ea typeface="Geneva"/>
        <a:cs typeface=""/>
      </a:majorFont>
      <a:minorFont>
        <a:latin typeface="Verdana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rgbClr val="003468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ea typeface="Geneva" pitchFamily="1" charset="-128"/>
          </a:defRPr>
        </a:defPPr>
      </a:lstStyle>
    </a:spDef>
    <a:lnDef>
      <a:spPr bwMode="auto"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AEE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noAutofit/>
      </a:bodyPr>
      <a:lstStyle>
        <a:defPPr algn="l">
          <a:defRPr smtClean="0"/>
        </a:defPPr>
      </a:lstStyle>
    </a:tx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BAB0B9"/>
        </a:lt2>
        <a:accent1>
          <a:srgbClr val="003468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AAAEB9"/>
        </a:accent5>
        <a:accent6>
          <a:srgbClr val="009DD9"/>
        </a:accent6>
        <a:hlink>
          <a:srgbClr val="B30538"/>
        </a:hlink>
        <a:folHlink>
          <a:srgbClr val="E200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-mall-bredformat-region-stockholm-vit till jonatan och jerker.potx" id="{80E714A1-7C46-468B-BD52-7CE0E230FD63}" vid="{C7A3CD8E-D63F-4420-AEDB-DE3522D2469C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3607</TotalTime>
  <Words>753</Words>
  <Application>Microsoft Office PowerPoint</Application>
  <PresentationFormat>Bredbild</PresentationFormat>
  <Paragraphs>147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Geneva</vt:lpstr>
      <vt:lpstr>Verdana</vt:lpstr>
      <vt:lpstr>Wingdings</vt:lpstr>
      <vt:lpstr>Standardformgivning</vt:lpstr>
      <vt:lpstr>PowerPoint-presentation</vt:lpstr>
      <vt:lpstr>Syfte och angreppssätt</vt:lpstr>
      <vt:lpstr>Så här kan ni arbeta – 5 steg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KUNSKAPSSTYRNING</dc:title>
  <dc:creator>Ylva Tegner</dc:creator>
  <cp:lastModifiedBy>Ann-Christine Berg</cp:lastModifiedBy>
  <cp:revision>176</cp:revision>
  <cp:lastPrinted>2020-05-08T13:18:21Z</cp:lastPrinted>
  <dcterms:created xsi:type="dcterms:W3CDTF">2020-05-05T16:52:19Z</dcterms:created>
  <dcterms:modified xsi:type="dcterms:W3CDTF">2020-06-04T08:43:40Z</dcterms:modified>
</cp:coreProperties>
</file>