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310" r:id="rId3"/>
    <p:sldId id="311" r:id="rId4"/>
    <p:sldId id="312" r:id="rId5"/>
    <p:sldId id="313" r:id="rId6"/>
    <p:sldId id="314" r:id="rId7"/>
    <p:sldId id="373" r:id="rId8"/>
    <p:sldId id="378" r:id="rId9"/>
    <p:sldId id="315" r:id="rId10"/>
    <p:sldId id="338" r:id="rId11"/>
    <p:sldId id="337" r:id="rId12"/>
    <p:sldId id="317" r:id="rId13"/>
    <p:sldId id="374" r:id="rId14"/>
    <p:sldId id="375" r:id="rId15"/>
    <p:sldId id="377" r:id="rId16"/>
    <p:sldId id="346" r:id="rId17"/>
    <p:sldId id="352" r:id="rId18"/>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11"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0"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008CC8"/>
    <a:srgbClr val="E66400"/>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0" autoAdjust="0"/>
    <p:restoredTop sz="70948" autoAdjust="0"/>
  </p:normalViewPr>
  <p:slideViewPr>
    <p:cSldViewPr snapToGrid="0">
      <p:cViewPr varScale="1">
        <p:scale>
          <a:sx n="50" d="100"/>
          <a:sy n="50" d="100"/>
        </p:scale>
        <p:origin x="56" y="76"/>
      </p:cViewPr>
      <p:guideLst>
        <p:guide orient="horz" pos="1911"/>
        <p:guide pos="234"/>
        <p:guide orient="horz" pos="981"/>
        <p:guide orient="horz" pos="2523"/>
        <p:guide orient="horz" pos="1570"/>
        <p:guide pos="5065"/>
        <p:guide orient="horz" pos="1979"/>
        <p:guide orient="horz" pos="218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presentation innehåller de åtta huvudslutsatser som finns i delrapporten Vårdens struktur. Delrapporten är den tredje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a:p>
        </p:txBody>
      </p:sp>
    </p:spTree>
    <p:extLst>
      <p:ext uri="{BB962C8B-B14F-4D97-AF65-F5344CB8AC3E}">
        <p14:creationId xmlns:p14="http://schemas.microsoft.com/office/powerpoint/2010/main" val="35167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sjukvården i Sverige har förändrats i omgångar men den grundläggande vårdstrukturen har varit densamma de senaste decennierna. </a:t>
            </a:r>
          </a:p>
          <a:p>
            <a:pPr marL="171450" indent="-171450">
              <a:buFont typeface="Arial" panose="020B0604020202020204" pitchFamily="34" charset="0"/>
              <a:buChar char="•"/>
            </a:pPr>
            <a:r>
              <a:rPr lang="sv-SE" dirty="0"/>
              <a:t>Vårdstrukturen i Region Stockholm har utretts i flera omgångar de senaste två decennierna och 2011 tog landstingsfullmäktige beslut om en målbild för framtidens vård 2025 när FHS, framtidsplan för hälso- och sjukvården antogs. Framtidsplanens målbild har legat till grund för omfattande förändringar av vårdstrukturen i länet. Några exempel: </a:t>
            </a:r>
          </a:p>
          <a:p>
            <a:pPr marL="742950" lvl="1" indent="-285750" algn="l">
              <a:spcAft>
                <a:spcPts val="600"/>
              </a:spcAft>
              <a:buFont typeface="Arial" panose="020B0604020202020204" pitchFamily="34" charset="0"/>
              <a:buChar char="•"/>
            </a:pPr>
            <a:r>
              <a:rPr lang="sv-SE" sz="1200" kern="0" dirty="0"/>
              <a:t>Husläkarna navet i vården</a:t>
            </a:r>
          </a:p>
          <a:p>
            <a:pPr marL="742950" lvl="1" indent="-285750" algn="l">
              <a:spcAft>
                <a:spcPts val="600"/>
              </a:spcAft>
              <a:buFont typeface="Arial" panose="020B0604020202020204" pitchFamily="34" charset="0"/>
              <a:buChar char="•"/>
            </a:pPr>
            <a:r>
              <a:rPr lang="sv-SE" sz="1200" kern="0" dirty="0"/>
              <a:t>Mer specialiserad vård utanför akutsjukhusen – vårdval och upphandlingar inom ett stort antal vårdområden</a:t>
            </a:r>
          </a:p>
          <a:p>
            <a:pPr marL="742950" lvl="1" indent="-285750" algn="l">
              <a:spcAft>
                <a:spcPts val="600"/>
              </a:spcAft>
              <a:buFont typeface="Arial" panose="020B0604020202020204" pitchFamily="34" charset="0"/>
              <a:buChar char="•"/>
            </a:pPr>
            <a:r>
              <a:rPr lang="sv-SE" sz="1200" kern="0" dirty="0"/>
              <a:t>Ny struktur för akut omhändertagande – två nya vårdformer har etablerats, intensivakuten och närakuterna som avlastat akutsjukhusen</a:t>
            </a:r>
          </a:p>
          <a:p>
            <a:pPr marL="742950" lvl="1" indent="-285750" algn="l">
              <a:spcAft>
                <a:spcPts val="600"/>
              </a:spcAft>
              <a:buFont typeface="Arial" panose="020B0604020202020204" pitchFamily="34" charset="0"/>
              <a:buChar char="•"/>
            </a:pPr>
            <a:r>
              <a:rPr lang="sv-SE" sz="1200" kern="0" dirty="0"/>
              <a:t>Upprustade sjukhus</a:t>
            </a:r>
          </a:p>
          <a:p>
            <a:pPr marL="742950" lvl="1" indent="-285750" algn="l">
              <a:spcAft>
                <a:spcPts val="600"/>
              </a:spcAft>
              <a:buFont typeface="Arial" panose="020B0604020202020204" pitchFamily="34" charset="0"/>
              <a:buChar char="•"/>
            </a:pPr>
            <a:r>
              <a:rPr lang="sv-SE" sz="1200" kern="0" dirty="0"/>
              <a:t>Renodlat uppdrag för akutsjukhusen – en pågående förändring</a:t>
            </a:r>
          </a:p>
          <a:p>
            <a:pPr marL="742950" lvl="1" indent="-285750" algn="l">
              <a:spcAft>
                <a:spcPts val="600"/>
              </a:spcAft>
              <a:buFont typeface="Arial" panose="020B0604020202020204" pitchFamily="34" charset="0"/>
              <a:buChar char="•"/>
            </a:pPr>
            <a:r>
              <a:rPr lang="sv-SE" sz="1200" kern="0" dirty="0"/>
              <a:t>Karolinska Universitets-sjukhuset utvecklas för högspecialiserad vård</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10</a:t>
            </a:fld>
            <a:endParaRPr lang="sv-SE"/>
          </a:p>
        </p:txBody>
      </p:sp>
    </p:spTree>
    <p:extLst>
      <p:ext uri="{BB962C8B-B14F-4D97-AF65-F5344CB8AC3E}">
        <p14:creationId xmlns:p14="http://schemas.microsoft.com/office/powerpoint/2010/main" val="143202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2771A22B-5DA9-4D7F-A023-BFC5903178A1}"/>
              </a:ext>
            </a:extLst>
          </p:cNvPr>
          <p:cNvSpPr>
            <a:spLocks noGrp="1"/>
          </p:cNvSpPr>
          <p:nvPr>
            <p:ph type="body" idx="1"/>
          </p:nvPr>
        </p:nvSpPr>
        <p:spPr/>
        <p:txBody>
          <a:bodyPr/>
          <a:lstStyle/>
          <a:p>
            <a:pPr marL="171450" indent="-171450">
              <a:buFont typeface="Arial" panose="020B0604020202020204" pitchFamily="34" charset="0"/>
              <a:buChar char="•"/>
            </a:pPr>
            <a:r>
              <a:rPr lang="sv-SE" dirty="0">
                <a:highlight>
                  <a:srgbClr val="FFFF00"/>
                </a:highlight>
              </a:rPr>
              <a:t>Rapporten utgår från en modell som bygger på det förflutna men som också öppnar upp för framtidens vårdtyper och verksamhetsformer. </a:t>
            </a:r>
          </a:p>
          <a:p>
            <a:pPr marL="171450" indent="-171450">
              <a:buFont typeface="Arial" panose="020B0604020202020204" pitchFamily="34" charset="0"/>
              <a:buChar char="•"/>
            </a:pPr>
            <a:r>
              <a:rPr lang="sv-SE" dirty="0">
                <a:highlight>
                  <a:srgbClr val="FFFF00"/>
                </a:highlight>
              </a:rPr>
              <a:t>Modellen presenterar vården utifrån tre centrala begrepp; typ av vård, verksamhetsform och vårdgren.</a:t>
            </a:r>
          </a:p>
          <a:p>
            <a:pPr marL="171450" indent="-171450">
              <a:buFont typeface="Arial" panose="020B0604020202020204" pitchFamily="34" charset="0"/>
              <a:buChar char="•"/>
            </a:pPr>
            <a:r>
              <a:rPr lang="sv-SE" dirty="0">
                <a:highlight>
                  <a:srgbClr val="FFFF00"/>
                </a:highlight>
              </a:rPr>
              <a:t>Det finns fem typer av vård som ges i olika verksamhetsformer: </a:t>
            </a:r>
          </a:p>
          <a:p>
            <a:pPr marL="628650" lvl="1" indent="-171450">
              <a:buFont typeface="Arial" panose="020B0604020202020204" pitchFamily="34" charset="0"/>
              <a:buChar char="•"/>
            </a:pPr>
            <a:r>
              <a:rPr lang="sv-SE" dirty="0">
                <a:highlight>
                  <a:srgbClr val="FFFF00"/>
                </a:highlight>
              </a:rPr>
              <a:t>Prevention och hälsofrämjande: Exempel är barnavård- och mödravårdscentraler, smittskydd och hygien samt riktade insatser kring hälsoupplysning och hälsofrämjande insatser i utsatta områden. </a:t>
            </a:r>
          </a:p>
          <a:p>
            <a:pPr marL="628650" lvl="1" indent="-171450">
              <a:buFont typeface="Arial" panose="020B0604020202020204" pitchFamily="34" charset="0"/>
              <a:buChar char="•"/>
            </a:pPr>
            <a:r>
              <a:rPr lang="sv-SE" dirty="0">
                <a:highlight>
                  <a:srgbClr val="FFFF00"/>
                </a:highlight>
              </a:rPr>
              <a:t>Egenvård – ett växande område som gör invånarna mer delaktiga i sin hälsa och som ger dem ett större ansvar för sin egen vård och hälsa. Kan minska behovet av kontakter med hälso- och sjukvården. Här finns många aktörer utanför vården, som t ex apotek och hälsokostaffärer. </a:t>
            </a:r>
          </a:p>
          <a:p>
            <a:pPr marL="628650" lvl="1" indent="-171450">
              <a:buFont typeface="Arial" panose="020B0604020202020204" pitchFamily="34" charset="0"/>
              <a:buChar char="•"/>
            </a:pPr>
            <a:r>
              <a:rPr lang="sv-SE" dirty="0">
                <a:highlight>
                  <a:srgbClr val="FFFF00"/>
                </a:highlight>
              </a:rPr>
              <a:t>Virtuell/digital kontakt med vården – också ett växande område med 1177 Vårdguiden, </a:t>
            </a:r>
            <a:r>
              <a:rPr lang="sv-SE" dirty="0" err="1">
                <a:highlight>
                  <a:srgbClr val="FFFF00"/>
                </a:highlight>
              </a:rPr>
              <a:t>appar</a:t>
            </a:r>
            <a:r>
              <a:rPr lang="sv-SE" dirty="0">
                <a:highlight>
                  <a:srgbClr val="FFFF00"/>
                </a:highlight>
              </a:rPr>
              <a:t>, telefonrådgivning, nätchattar och digitala vårdgivare</a:t>
            </a:r>
          </a:p>
          <a:p>
            <a:pPr marL="628650" lvl="1" indent="-171450">
              <a:buFont typeface="Arial" panose="020B0604020202020204" pitchFamily="34" charset="0"/>
              <a:buChar char="•"/>
            </a:pPr>
            <a:r>
              <a:rPr lang="sv-SE" dirty="0">
                <a:highlight>
                  <a:srgbClr val="FFFF00"/>
                </a:highlight>
              </a:rPr>
              <a:t>Akutvården som omfattar allt från </a:t>
            </a:r>
            <a:r>
              <a:rPr lang="sv-SE" dirty="0" err="1">
                <a:highlight>
                  <a:srgbClr val="FFFF00"/>
                </a:highlight>
              </a:rPr>
              <a:t>prehospital</a:t>
            </a:r>
            <a:r>
              <a:rPr lang="sv-SE" dirty="0">
                <a:highlight>
                  <a:srgbClr val="FFFF00"/>
                </a:highlight>
              </a:rPr>
              <a:t> vård till närakuter, akutsjukhus, husläkarmottagningar, specialistmottagningar och tandvård</a:t>
            </a:r>
          </a:p>
          <a:p>
            <a:pPr marL="628650" lvl="1" indent="-171450">
              <a:buFont typeface="Arial" panose="020B0604020202020204" pitchFamily="34" charset="0"/>
              <a:buChar char="•"/>
            </a:pPr>
            <a:r>
              <a:rPr lang="sv-SE" dirty="0">
                <a:highlight>
                  <a:srgbClr val="FFFF00"/>
                </a:highlight>
              </a:rPr>
              <a:t>Planerad öppen- eller slutenvård</a:t>
            </a:r>
          </a:p>
          <a:p>
            <a:pPr marL="628650" lvl="1" indent="-171450">
              <a:buFont typeface="Arial" panose="020B0604020202020204" pitchFamily="34" charset="0"/>
              <a:buChar char="•"/>
            </a:pPr>
            <a:endParaRPr lang="sv-SE" dirty="0">
              <a:highlight>
                <a:srgbClr val="FFFF00"/>
              </a:highlight>
            </a:endParaRPr>
          </a:p>
          <a:p>
            <a:pPr marL="171450" lvl="0" indent="-171450">
              <a:buFont typeface="Arial" panose="020B0604020202020204" pitchFamily="34" charset="0"/>
              <a:buChar char="•"/>
            </a:pPr>
            <a:r>
              <a:rPr lang="sv-SE" dirty="0">
                <a:highlight>
                  <a:srgbClr val="FFFF00"/>
                </a:highlight>
              </a:rPr>
              <a:t>Vårdgrenar är en tredje nivå för att beskriva vårdstrukturen: Här sorteras vården inom primärvård, geriatrik, psykiatri och somatisk specialistvård. </a:t>
            </a:r>
          </a:p>
          <a:p>
            <a:pPr marL="171450" lvl="0" indent="-171450">
              <a:buFont typeface="Arial" panose="020B0604020202020204" pitchFamily="34" charset="0"/>
              <a:buChar char="•"/>
            </a:pPr>
            <a:r>
              <a:rPr lang="sv-SE" dirty="0">
                <a:highlight>
                  <a:srgbClr val="FFFF00"/>
                </a:highlight>
              </a:rPr>
              <a:t>Rapporten redovisar </a:t>
            </a:r>
          </a:p>
          <a:p>
            <a:pPr marL="0" lvl="0" indent="0">
              <a:buFont typeface="Arial" panose="020B0604020202020204" pitchFamily="34" charset="0"/>
              <a:buNone/>
            </a:pPr>
            <a:endParaRPr lang="sv-SE" dirty="0">
              <a:highlight>
                <a:srgbClr val="FFFF00"/>
              </a:highlight>
            </a:endParaRPr>
          </a:p>
          <a:p>
            <a:endParaRPr lang="sv-SE" dirty="0">
              <a:highlight>
                <a:srgbClr val="FFFF00"/>
              </a:highlight>
            </a:endParaRPr>
          </a:p>
          <a:p>
            <a:endParaRPr 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Sjukvårdspanoramat 2040 präglas av ökning inom sjukdomsgrupper kopplade till andningsorgan och tumörer samt endokrina diagnoser som t ex diabetes. </a:t>
            </a:r>
          </a:p>
          <a:p>
            <a:pPr marL="171450" indent="-171450">
              <a:buFont typeface="Arial" panose="020B0604020202020204" pitchFamily="34" charset="0"/>
              <a:buChar char="•"/>
            </a:pPr>
            <a:r>
              <a:rPr lang="sv-SE" dirty="0"/>
              <a:t>Risken för hjärt-kärlsjukdomar kommer att minska medan onkologi och omvårdnad av cancerpatienter kommer att öka betydligt eftersom cancersjukdomarna ökar. Antalet personer som lever med kronisk cancer kommer också att öka, </a:t>
            </a:r>
            <a:r>
              <a:rPr lang="sv-SE" dirty="0" err="1"/>
              <a:t>bl</a:t>
            </a:r>
            <a:r>
              <a:rPr lang="sv-SE" dirty="0"/>
              <a:t> a till följd av förbättrade behandlingar.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Bilden till vänster visar hur antalet slutenvårdstillfällen förväntas utvecklas fram till 2040. Prognosen baseras på den demografiska utvecklingen i länet. Antalet äldre ökar och vårdkonsumtionen ökar med åldern. Det totala antalet vårdtillfällen blir fler och kurvan förskjuts uppåt i åldrarna. Utvecklingen ställer ökade krav på såväl vården som samarbetet mellan länets hälso- och sjukvård och kommunernas äldrevård och hemtjänst.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Bilden till höger visar olika åldersgruppers andel av slutenvårdstillfällen. Här jämförs 2018 och 2040. Invånare över 80 år kommer stå för 30% av slutenvårdstillfällena jämfört med 21% år 2018. samtidigt kan vi se en minskning i övriga gruppers behov av slutenvård. Hälsoförbättringar för samtliga åldersgrupper är troliga vilket i så fall leder till minskade behov av slutenvård.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12</a:t>
            </a:fld>
            <a:endParaRPr lang="sv-SE"/>
          </a:p>
        </p:txBody>
      </p:sp>
    </p:spTree>
    <p:extLst>
      <p:ext uri="{BB962C8B-B14F-4D97-AF65-F5344CB8AC3E}">
        <p14:creationId xmlns:p14="http://schemas.microsoft.com/office/powerpoint/2010/main" val="183553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Under de senaste åren har antalet slutenvårdstillfällen minskat något och vårdtiderna har blivit kortare. </a:t>
            </a:r>
          </a:p>
          <a:p>
            <a:pPr marL="171450" indent="-171450">
              <a:buFont typeface="Arial" panose="020B0604020202020204" pitchFamily="34" charset="0"/>
              <a:buChar char="•"/>
            </a:pPr>
            <a:r>
              <a:rPr lang="sv-SE" dirty="0"/>
              <a:t>Utvecklingen framöver beror på hälsoutveckling och behov, beslut om vårdutbudets struktur och innehåll, den medicinsk-tekniska utvecklingen samt hur väl den kommunala hemtjänsten kan ge äldre invånare stöd i hemmet. Allt detta gör att prognosen för slutenvården kännetecknas av stor osäkerhet. </a:t>
            </a:r>
          </a:p>
          <a:p>
            <a:pPr marL="171450" indent="-171450">
              <a:buFont typeface="Arial" panose="020B0604020202020204" pitchFamily="34" charset="0"/>
              <a:buChar char="•"/>
            </a:pPr>
            <a:r>
              <a:rPr lang="sv-SE" dirty="0"/>
              <a:t>Bilden ovan visar en tänkbar trend där slutenvårdstillfällena per 100 000 invånare minskar något. </a:t>
            </a:r>
          </a:p>
          <a:p>
            <a:pPr marL="171450" indent="-171450">
              <a:buFont typeface="Arial" panose="020B0604020202020204" pitchFamily="34" charset="0"/>
              <a:buChar char="•"/>
            </a:pPr>
            <a:r>
              <a:rPr lang="sv-SE" dirty="0"/>
              <a:t>Om vi bara utgår från förändringar i befolkningsstrukturen kommer antalet vårdtillfällen öka betydligt. Samtidigt blir osäkerheten tydligt när vi använder den raka framskrivningen på specifika vårdgrenar. Där ser vi t ex att slutenvårdstillfällena inom akutsomatisk vård förväntas halveras. </a:t>
            </a:r>
          </a:p>
          <a:p>
            <a:pPr marL="171450" indent="-171450">
              <a:buFont typeface="Arial" panose="020B0604020202020204" pitchFamily="34" charset="0"/>
              <a:buChar char="•"/>
            </a:pPr>
            <a:r>
              <a:rPr lang="sv-SE" dirty="0"/>
              <a:t>Tittar vi istället på antalet öppenvårdsbesök så förväntas en ökning med 40% fler besök 2040 jämfört med 2018.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13</a:t>
            </a:fld>
            <a:endParaRPr lang="sv-SE"/>
          </a:p>
        </p:txBody>
      </p:sp>
    </p:spTree>
    <p:extLst>
      <p:ext uri="{BB962C8B-B14F-4D97-AF65-F5344CB8AC3E}">
        <p14:creationId xmlns:p14="http://schemas.microsoft.com/office/powerpoint/2010/main" val="49033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Också 2040 väntas vårdstrukturen bygga på digitala besök, fysiska besök och slutenvård. </a:t>
            </a:r>
          </a:p>
          <a:p>
            <a:pPr marL="171450" indent="-171450">
              <a:buFont typeface="Arial" panose="020B0604020202020204" pitchFamily="34" charset="0"/>
              <a:buChar char="•"/>
            </a:pPr>
            <a:r>
              <a:rPr lang="sv-SE" dirty="0"/>
              <a:t>Patienternas medicinska behov kommer att kvarstå men utvecklingen mot god tillgänglighet i kombination med medicinteknisk utveckling kommer leda till att mer vård utförs i hemmet.</a:t>
            </a:r>
          </a:p>
          <a:p>
            <a:pPr marL="171450" indent="-171450">
              <a:buFont typeface="Arial" panose="020B0604020202020204" pitchFamily="34" charset="0"/>
              <a:buChar char="•"/>
            </a:pPr>
            <a:r>
              <a:rPr lang="sv-SE" dirty="0"/>
              <a:t>Egenvård som stöttas av digitala tjänster förväntas öka. </a:t>
            </a:r>
          </a:p>
          <a:p>
            <a:pPr marL="171450" indent="-171450">
              <a:buFont typeface="Arial" panose="020B0604020202020204" pitchFamily="34" charset="0"/>
              <a:buChar char="•"/>
            </a:pPr>
            <a:r>
              <a:rPr lang="sv-SE" dirty="0"/>
              <a:t>Vi kommer se en förskjutning från slutenvård till öppenvård som kommer vara flexibel och mångsidig. </a:t>
            </a:r>
          </a:p>
          <a:p>
            <a:pPr marL="171450" indent="-171450">
              <a:buFont typeface="Arial" panose="020B0604020202020204" pitchFamily="34" charset="0"/>
              <a:buChar char="•"/>
            </a:pPr>
            <a:r>
              <a:rPr lang="sv-SE" dirty="0"/>
              <a:t>Multisjuka och riktigt gamla med stora vårdbehov kan bli så många att kommunerna måste utöka antalet platser i särskilda vårdformer för dem. Kommunerna kan också förväntas att ta hand om en större del av denna gruppens hälso- och sjukvårdsbehov. </a:t>
            </a:r>
          </a:p>
          <a:p>
            <a:pPr marL="171450" indent="-171450">
              <a:buFont typeface="Arial" panose="020B0604020202020204" pitchFamily="34" charset="0"/>
              <a:buChar char="•"/>
            </a:pPr>
            <a:r>
              <a:rPr lang="sv-SE" dirty="0"/>
              <a:t>Mycket talar för att det kommer krävas fler vårdplatser för länets invånare. Beräkningar visar att det 2040 kommer behövas ungefär 800 fler vårdplatser inom akutsomatisk vård, 300 ytterligare inom geriatriken och 260 inom psykiatrin. </a:t>
            </a:r>
          </a:p>
          <a:p>
            <a:pPr marL="171450" indent="-171450">
              <a:buFont typeface="Arial" panose="020B0604020202020204" pitchFamily="34" charset="0"/>
              <a:buChar char="•"/>
            </a:pPr>
            <a:r>
              <a:rPr lang="sv-SE" dirty="0"/>
              <a:t>De senaste 20 årens utveckling visar att antalet besök per invånare har ökat trots att objektiva mått visar att hälsoläget i befolkningen har förbättrats. Utvecklingen mot att hälso- och sjukvård blir en produkt som i mindre utsträckning bestäms av ren sjuklighet kan förväntas fortsätta.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14</a:t>
            </a:fld>
            <a:endParaRPr lang="sv-SE"/>
          </a:p>
        </p:txBody>
      </p:sp>
    </p:spTree>
    <p:extLst>
      <p:ext uri="{BB962C8B-B14F-4D97-AF65-F5344CB8AC3E}">
        <p14:creationId xmlns:p14="http://schemas.microsoft.com/office/powerpoint/2010/main" val="424156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Inom vården har man länge talat om sista utposten, ett uttryck för den verksamhetsform där patienter tas omhand när inga andra alternativ finns. Ibland nämns akutmottagningarna som sista utposten och ibland akutsjukhusen. I framtiden kan t ex patientens hem eller en specialistmottagning i närområdet fylla funktionen som sista utposten. Här spelar den ökade digitaliseringen av vården en viktig roll som kommer förändra möjligheterna att både bedriva, erbjuda och konsumera vård. </a:t>
            </a:r>
          </a:p>
          <a:p>
            <a:pPr marL="171450" indent="-171450">
              <a:buFont typeface="Arial" panose="020B0604020202020204" pitchFamily="34" charset="0"/>
              <a:buChar char="•"/>
            </a:pPr>
            <a:r>
              <a:rPr lang="sv-SE" dirty="0"/>
              <a:t>Den medicintekniska utvecklingen bidrar till att vi lever längre och oftare överlever sjukdomar. Det ger också större möjlighet till delaktighet för patienterna. </a:t>
            </a:r>
          </a:p>
          <a:p>
            <a:pPr marL="171450" indent="-171450">
              <a:buFont typeface="Arial" panose="020B0604020202020204" pitchFamily="34" charset="0"/>
              <a:buChar char="•"/>
            </a:pPr>
            <a:r>
              <a:rPr lang="sv-SE" dirty="0"/>
              <a:t>Regioner ock kommuner kommer behöva hitta samverkansformer för att ta hand om den växande gruppen äldre och multisjuka patienter.</a:t>
            </a:r>
          </a:p>
          <a:p>
            <a:pPr marL="171450" indent="-171450">
              <a:buFont typeface="Arial" panose="020B0604020202020204" pitchFamily="34" charset="0"/>
              <a:buChar char="•"/>
            </a:pPr>
            <a:r>
              <a:rPr lang="sv-SE" dirty="0"/>
              <a:t>Den reaktiva och sjukhustunga vårdstrukturen som karaktäriserar Region Stockholm måste ersättas med en </a:t>
            </a:r>
            <a:r>
              <a:rPr lang="sv-SE" dirty="0" err="1"/>
              <a:t>en</a:t>
            </a:r>
            <a:r>
              <a:rPr lang="sv-SE" dirty="0"/>
              <a:t> proaktiv och decentraliserad vård där prevention och samverkan måste bli grunden i den framtida vårdstrukturen. </a:t>
            </a:r>
          </a:p>
          <a:p>
            <a:pPr marL="171450" indent="-171450">
              <a:buFont typeface="Arial" panose="020B0604020202020204" pitchFamily="34" charset="0"/>
              <a:buChar char="•"/>
            </a:pPr>
            <a:r>
              <a:rPr lang="sv-SE" dirty="0"/>
              <a:t>Det medicinska innehållet i vården blir alltmer komplext och svåröverskådligt. Det leder till att varje specialist bara kan hålla hög kompetens inom ett begränsat område. Det är en fortsättning på den utveckling som vi har sett under de senaste 20 åren.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15</a:t>
            </a:fld>
            <a:endParaRPr lang="sv-SE"/>
          </a:p>
        </p:txBody>
      </p:sp>
    </p:spTree>
    <p:extLst>
      <p:ext uri="{BB962C8B-B14F-4D97-AF65-F5344CB8AC3E}">
        <p14:creationId xmlns:p14="http://schemas.microsoft.com/office/powerpoint/2010/main" val="238153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Nu följer presentation av slutsatserna i rapporten om perspektivet ”Hälso- och sjukvårdens kvalitet”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16</a:t>
            </a:fld>
            <a:endParaRPr lang="sv-SE"/>
          </a:p>
        </p:txBody>
      </p:sp>
    </p:spTree>
    <p:extLst>
      <p:ext uri="{BB962C8B-B14F-4D97-AF65-F5344CB8AC3E}">
        <p14:creationId xmlns:p14="http://schemas.microsoft.com/office/powerpoint/2010/main" val="24172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sz="1200" b="0" i="0" u="none" strike="noStrike" kern="1200" baseline="0" dirty="0">
              <a:solidFill>
                <a:schemeClr val="tx1"/>
              </a:solidFill>
              <a:latin typeface="Arial" charset="0"/>
              <a:ea typeface="Geneva" pitchFamily="1" charset="-128"/>
              <a:cs typeface="+mn-cs"/>
            </a:endParaRPr>
          </a:p>
          <a:p>
            <a:r>
              <a:rPr lang="sv-SE" sz="1200" b="1" i="0" u="none" strike="noStrike" kern="1200" baseline="0" dirty="0">
                <a:solidFill>
                  <a:schemeClr val="tx1"/>
                </a:solidFill>
                <a:latin typeface="Arial" charset="0"/>
                <a:ea typeface="Geneva" pitchFamily="1" charset="-128"/>
                <a:cs typeface="+mn-cs"/>
              </a:rPr>
              <a:t>1. </a:t>
            </a:r>
            <a:r>
              <a:rPr lang="sv-SE" sz="1200" b="0" i="0" u="none" strike="noStrike" kern="1200" baseline="0" dirty="0">
                <a:solidFill>
                  <a:schemeClr val="tx1"/>
                </a:solidFill>
                <a:latin typeface="Arial" charset="0"/>
                <a:ea typeface="Geneva" pitchFamily="1" charset="-128"/>
                <a:cs typeface="+mn-cs"/>
              </a:rPr>
              <a:t>Mer vård kommer att bedrivas i öppenvård och mindre vård i slutenvård. </a:t>
            </a:r>
          </a:p>
          <a:p>
            <a:r>
              <a:rPr lang="sv-SE" sz="1200" b="1" i="0" u="none" strike="noStrike" kern="1200" baseline="0" dirty="0">
                <a:solidFill>
                  <a:schemeClr val="tx1"/>
                </a:solidFill>
                <a:latin typeface="Arial" charset="0"/>
                <a:ea typeface="Geneva" pitchFamily="1" charset="-128"/>
                <a:cs typeface="+mn-cs"/>
              </a:rPr>
              <a:t>2. </a:t>
            </a:r>
            <a:r>
              <a:rPr lang="sv-SE" sz="1200" b="0" i="0" u="none" strike="noStrike" kern="1200" baseline="0" dirty="0">
                <a:solidFill>
                  <a:schemeClr val="tx1"/>
                </a:solidFill>
                <a:latin typeface="Arial" charset="0"/>
                <a:ea typeface="Geneva" pitchFamily="1" charset="-128"/>
                <a:cs typeface="+mn-cs"/>
              </a:rPr>
              <a:t>Nya verksamhetsformer kommer att växa fram som en följd av den medicinsk-tekniska utvecklingen och digitaliseringen. </a:t>
            </a:r>
          </a:p>
          <a:p>
            <a:r>
              <a:rPr lang="sv-SE" sz="1200" b="1" i="0" u="none" strike="noStrike" kern="1200" baseline="0" dirty="0">
                <a:solidFill>
                  <a:schemeClr val="tx1"/>
                </a:solidFill>
                <a:latin typeface="Arial" charset="0"/>
                <a:ea typeface="Geneva" pitchFamily="1" charset="-128"/>
                <a:cs typeface="+mn-cs"/>
              </a:rPr>
              <a:t>3. </a:t>
            </a:r>
            <a:r>
              <a:rPr lang="sv-SE" sz="1200" b="0" i="0" u="none" strike="noStrike" kern="1200" baseline="0" dirty="0">
                <a:solidFill>
                  <a:schemeClr val="tx1"/>
                </a:solidFill>
                <a:latin typeface="Arial" charset="0"/>
                <a:ea typeface="Geneva" pitchFamily="1" charset="-128"/>
                <a:cs typeface="+mn-cs"/>
              </a:rPr>
              <a:t>Trenden mot mer egenvård förväntas fortsätta. </a:t>
            </a:r>
          </a:p>
          <a:p>
            <a:r>
              <a:rPr lang="sv-SE" sz="1200" b="1" i="0" u="none" strike="noStrike" kern="1200" baseline="0" dirty="0">
                <a:solidFill>
                  <a:schemeClr val="tx1"/>
                </a:solidFill>
                <a:latin typeface="Arial" charset="0"/>
                <a:ea typeface="Geneva" pitchFamily="1" charset="-128"/>
                <a:cs typeface="+mn-cs"/>
              </a:rPr>
              <a:t>4. </a:t>
            </a:r>
            <a:r>
              <a:rPr lang="sv-SE" sz="1200" b="0" i="0" u="none" strike="noStrike" kern="1200" baseline="0" dirty="0">
                <a:solidFill>
                  <a:schemeClr val="tx1"/>
                </a:solidFill>
                <a:latin typeface="Arial" charset="0"/>
                <a:ea typeface="Geneva" pitchFamily="1" charset="-128"/>
                <a:cs typeface="+mn-cs"/>
              </a:rPr>
              <a:t>Patientens och närståendes engagemang och inflytande i den egna vården, i vårdutveckling samt i vårdens styrning och ledning kommer att öka </a:t>
            </a:r>
          </a:p>
          <a:p>
            <a:r>
              <a:rPr lang="sv-SE" sz="1200" b="1" i="0" u="none" strike="noStrike" kern="1200" baseline="0" dirty="0">
                <a:solidFill>
                  <a:schemeClr val="tx1"/>
                </a:solidFill>
                <a:latin typeface="Arial" charset="0"/>
                <a:ea typeface="Geneva" pitchFamily="1" charset="-128"/>
                <a:cs typeface="+mn-cs"/>
              </a:rPr>
              <a:t>5. </a:t>
            </a:r>
            <a:r>
              <a:rPr lang="sv-SE" sz="1200" b="0" i="0" u="none" strike="noStrike" kern="1200" baseline="0" dirty="0">
                <a:solidFill>
                  <a:schemeClr val="tx1"/>
                </a:solidFill>
                <a:latin typeface="Arial" charset="0"/>
                <a:ea typeface="Geneva" pitchFamily="1" charset="-128"/>
                <a:cs typeface="+mn-cs"/>
              </a:rPr>
              <a:t>Individualisering och specialisering kräver nya platser för </a:t>
            </a:r>
            <a:r>
              <a:rPr lang="sv-SE" sz="1200" b="0" i="0" u="none" strike="noStrike" kern="1200" baseline="0" dirty="0" err="1">
                <a:solidFill>
                  <a:schemeClr val="tx1"/>
                </a:solidFill>
                <a:latin typeface="Arial" charset="0"/>
                <a:ea typeface="Geneva" pitchFamily="1" charset="-128"/>
                <a:cs typeface="+mn-cs"/>
              </a:rPr>
              <a:t>vårdmöten</a:t>
            </a:r>
            <a:r>
              <a:rPr lang="sv-SE" sz="1200" b="0" i="0" u="none" strike="noStrike" kern="1200" baseline="0" dirty="0">
                <a:solidFill>
                  <a:schemeClr val="tx1"/>
                </a:solidFill>
                <a:latin typeface="Arial" charset="0"/>
                <a:ea typeface="Geneva" pitchFamily="1" charset="-128"/>
                <a:cs typeface="+mn-cs"/>
              </a:rPr>
              <a:t>, vilket i viss mån utmanar befintlig vårdstruktur. </a:t>
            </a:r>
          </a:p>
          <a:p>
            <a:r>
              <a:rPr lang="sv-SE" sz="1200" b="1" i="0" u="none" strike="noStrike" kern="1200" baseline="0" dirty="0">
                <a:solidFill>
                  <a:schemeClr val="tx1"/>
                </a:solidFill>
                <a:latin typeface="Arial" charset="0"/>
                <a:ea typeface="Geneva" pitchFamily="1" charset="-128"/>
                <a:cs typeface="+mn-cs"/>
              </a:rPr>
              <a:t>6. </a:t>
            </a:r>
            <a:r>
              <a:rPr lang="sv-SE" sz="1200" b="0" i="0" u="none" strike="noStrike" kern="1200" baseline="0" dirty="0">
                <a:solidFill>
                  <a:schemeClr val="tx1"/>
                </a:solidFill>
                <a:latin typeface="Arial" charset="0"/>
                <a:ea typeface="Geneva" pitchFamily="1" charset="-128"/>
                <a:cs typeface="+mn-cs"/>
              </a:rPr>
              <a:t>Utvecklingen mot att mer vård ges nära invånaren kräver ökad samverkan mellan olika aktörer i vård-och omsorgsstrukturen. </a:t>
            </a:r>
          </a:p>
          <a:p>
            <a:r>
              <a:rPr lang="sv-SE" sz="1200" b="1" i="0" u="none" strike="noStrike" kern="1200" baseline="0" dirty="0">
                <a:solidFill>
                  <a:schemeClr val="tx1"/>
                </a:solidFill>
                <a:latin typeface="Arial" charset="0"/>
                <a:ea typeface="Geneva" pitchFamily="1" charset="-128"/>
                <a:cs typeface="+mn-cs"/>
              </a:rPr>
              <a:t>7. </a:t>
            </a:r>
            <a:r>
              <a:rPr lang="sv-SE" sz="1200" b="0" i="0" u="none" strike="noStrike" kern="1200" baseline="0" dirty="0">
                <a:solidFill>
                  <a:schemeClr val="tx1"/>
                </a:solidFill>
                <a:latin typeface="Arial" charset="0"/>
                <a:ea typeface="Geneva" pitchFamily="1" charset="-128"/>
                <a:cs typeface="+mn-cs"/>
              </a:rPr>
              <a:t>Den fysiska infrastruktur som förstärkts med ny-och ombyggnationer de senaste åren har stor betydelse för beslut om nödvändiga framtida förändringar av vårdstrukturen. </a:t>
            </a:r>
          </a:p>
          <a:p>
            <a:r>
              <a:rPr lang="sv-SE" sz="1200" b="1" i="0" u="none" strike="noStrike" kern="1200" baseline="0" dirty="0">
                <a:solidFill>
                  <a:schemeClr val="tx1"/>
                </a:solidFill>
                <a:latin typeface="Arial" charset="0"/>
                <a:ea typeface="Geneva" pitchFamily="1" charset="-128"/>
                <a:cs typeface="+mn-cs"/>
              </a:rPr>
              <a:t>8. </a:t>
            </a:r>
            <a:r>
              <a:rPr lang="sv-SE" sz="1200" b="0" i="0" u="none" strike="noStrike" kern="1200" baseline="0" dirty="0">
                <a:solidFill>
                  <a:schemeClr val="tx1"/>
                </a:solidFill>
                <a:latin typeface="Arial" charset="0"/>
                <a:ea typeface="Geneva" pitchFamily="1" charset="-128"/>
                <a:cs typeface="+mn-cs"/>
              </a:rPr>
              <a:t>Ökat inslag av statlig styrning och kunskapsstöd kan förväntas under de kommande åren, bland annat genom ökad nationell koncentration av den högspecialiserade vården, samordnad nationell kunskapsstyrning och etablering av nationella riktlinjer för personcentrerade och sammanhållna vårdförlopp. </a:t>
            </a:r>
            <a:endParaRPr lang="sv-SE" sz="12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17</a:t>
            </a:fld>
            <a:endParaRPr lang="sv-SE"/>
          </a:p>
        </p:txBody>
      </p:sp>
    </p:spTree>
    <p:extLst>
      <p:ext uri="{BB962C8B-B14F-4D97-AF65-F5344CB8AC3E}">
        <p14:creationId xmlns:p14="http://schemas.microsoft.com/office/powerpoint/2010/main" val="307572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Innehållet i denna presentation består först av en kort del om utredningen och därefter går vi igenom delrapporten  och dess slutsatser. </a:t>
            </a:r>
          </a:p>
        </p:txBody>
      </p:sp>
      <p:sp>
        <p:nvSpPr>
          <p:cNvPr id="4" name="Slide Number Placeholder 3"/>
          <p:cNvSpPr>
            <a:spLocks noGrp="1"/>
          </p:cNvSpPr>
          <p:nvPr>
            <p:ph type="sldNum" sz="quarter" idx="5"/>
          </p:nvPr>
        </p:nvSpPr>
        <p:spPr/>
        <p:txBody>
          <a:bodyPr/>
          <a:lstStyle/>
          <a:p>
            <a:fld id="{39F56C83-3508-4DF3-A02B-BBBCC8BE3867}" type="slidenum">
              <a:rPr lang="sv-SE" smtClean="0"/>
              <a:pPr/>
              <a:t>2</a:t>
            </a:fld>
            <a:endParaRPr lang="sv-SE"/>
          </a:p>
        </p:txBody>
      </p:sp>
    </p:spTree>
    <p:extLst>
      <p:ext uri="{BB962C8B-B14F-4D97-AF65-F5344CB8AC3E}">
        <p14:creationId xmlns:p14="http://schemas.microsoft.com/office/powerpoint/2010/main" val="323906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sjukvårdsnämnden beslutade i maj 2018 om att en utredning om hälso- och sjukvårdens utveckling fram till 2040 skulle genomföras i dialog med professionen, patienter och andra intressenter. </a:t>
            </a:r>
          </a:p>
          <a:p>
            <a:pPr marL="171450" indent="-171450">
              <a:buFont typeface="Arial" panose="020B0604020202020204" pitchFamily="34" charset="0"/>
              <a:buChar char="•"/>
            </a:pPr>
            <a:r>
              <a:rPr lang="sv-SE" dirty="0"/>
              <a:t>Utredningen ska beskriva, analysera och presentera utmaningar och möjliga lösningar för beslut om strategier och förslag till konkreta reformer. </a:t>
            </a:r>
          </a:p>
          <a:p>
            <a:pPr marL="171450" indent="-171450">
              <a:buFont typeface="Arial" panose="020B0604020202020204" pitchFamily="34" charset="0"/>
              <a:buChar char="•"/>
            </a:pPr>
            <a:r>
              <a:rPr lang="sv-SE" dirty="0"/>
              <a:t>Under utredningens gång tas det fram en rad delrapporter om olika perspektiv på hälso- och sjukvården vilka kommer att bilda underlag för en samlad slutrapport som beräknas vara klar 2022.</a:t>
            </a:r>
          </a:p>
        </p:txBody>
      </p:sp>
      <p:sp>
        <p:nvSpPr>
          <p:cNvPr id="4" name="Slide Number Placeholder 3"/>
          <p:cNvSpPr>
            <a:spLocks noGrp="1"/>
          </p:cNvSpPr>
          <p:nvPr>
            <p:ph type="sldNum" sz="quarter" idx="5"/>
          </p:nvPr>
        </p:nvSpPr>
        <p:spPr/>
        <p:txBody>
          <a:bodyPr/>
          <a:lstStyle/>
          <a:p>
            <a:fld id="{39F56C83-3508-4DF3-A02B-BBBCC8BE3867}" type="slidenum">
              <a:rPr lang="sv-SE" smtClean="0"/>
              <a:pPr/>
              <a:t>3</a:t>
            </a:fld>
            <a:endParaRPr lang="sv-SE"/>
          </a:p>
        </p:txBody>
      </p:sp>
    </p:spTree>
    <p:extLst>
      <p:ext uri="{BB962C8B-B14F-4D97-AF65-F5344CB8AC3E}">
        <p14:creationId xmlns:p14="http://schemas.microsoft.com/office/powerpoint/2010/main" val="17233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Utredningen använder en metodik som kan illustreras som en tratt. Den utgår från ett nuläge – var befinner vi oss idag.</a:t>
            </a:r>
          </a:p>
          <a:p>
            <a:r>
              <a:rPr lang="sv-SE" dirty="0"/>
              <a:t>Nästa steg handlar om att analysera behoven – vilka är våra utmaningar?</a:t>
            </a:r>
          </a:p>
          <a:p>
            <a:r>
              <a:rPr lang="sv-SE" dirty="0"/>
              <a:t>Tredje nivån beskriver framtidsbilden - vart ska vi?</a:t>
            </a:r>
          </a:p>
          <a:p>
            <a:r>
              <a:rPr lang="sv-SE" dirty="0"/>
              <a:t>Fjärde nivån handlar om reformvägar - vilka är huvudinriktningarna och den sista nivån handlar om planer – vad ska vi göra och när?</a:t>
            </a:r>
          </a:p>
          <a:p>
            <a:r>
              <a:rPr lang="sv-SE" dirty="0"/>
              <a:t>Utredningen levererar inte konkreta planer – vad göra och när? – utan stannar en bit in i reformfasen där de politiska diskussionerna tar vid. Uppgiften är att ge beslutsfattarna underlag för reformer och konkreta beslut.</a:t>
            </a:r>
          </a:p>
        </p:txBody>
      </p:sp>
      <p:sp>
        <p:nvSpPr>
          <p:cNvPr id="4" name="Slide Number Placeholder 3"/>
          <p:cNvSpPr>
            <a:spLocks noGrp="1"/>
          </p:cNvSpPr>
          <p:nvPr>
            <p:ph type="sldNum" sz="quarter" idx="5"/>
          </p:nvPr>
        </p:nvSpPr>
        <p:spPr/>
        <p:txBody>
          <a:bodyPr/>
          <a:lstStyle/>
          <a:p>
            <a:fld id="{39F56C83-3508-4DF3-A02B-BBBCC8BE3867}" type="slidenum">
              <a:rPr lang="sv-SE" smtClean="0"/>
              <a:pPr/>
              <a:t>4</a:t>
            </a:fld>
            <a:endParaRPr lang="sv-SE"/>
          </a:p>
        </p:txBody>
      </p:sp>
    </p:spTree>
    <p:extLst>
      <p:ext uri="{BB962C8B-B14F-4D97-AF65-F5344CB8AC3E}">
        <p14:creationId xmlns:p14="http://schemas.microsoft.com/office/powerpoint/2010/main" val="192748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Dessa är de fem huvudfrågorna som utredningen kommer besvara. </a:t>
            </a:r>
          </a:p>
        </p:txBody>
      </p:sp>
      <p:sp>
        <p:nvSpPr>
          <p:cNvPr id="4" name="Slide Number Placeholder 3"/>
          <p:cNvSpPr>
            <a:spLocks noGrp="1"/>
          </p:cNvSpPr>
          <p:nvPr>
            <p:ph type="sldNum" sz="quarter" idx="5"/>
          </p:nvPr>
        </p:nvSpPr>
        <p:spPr/>
        <p:txBody>
          <a:bodyPr/>
          <a:lstStyle/>
          <a:p>
            <a:fld id="{39F56C83-3508-4DF3-A02B-BBBCC8BE3867}" type="slidenum">
              <a:rPr lang="sv-SE" smtClean="0"/>
              <a:pPr/>
              <a:t>5</a:t>
            </a:fld>
            <a:endParaRPr lang="sv-SE"/>
          </a:p>
        </p:txBody>
      </p:sp>
    </p:spTree>
    <p:extLst>
      <p:ext uri="{BB962C8B-B14F-4D97-AF65-F5344CB8AC3E}">
        <p14:creationId xmlns:p14="http://schemas.microsoft.com/office/powerpoint/2010/main" val="340443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ska göra framtidsanalyser kring en rad centrala perspektiv på hälso- och sjukvården – detta är några av dem</a:t>
            </a:r>
          </a:p>
          <a:p>
            <a:pPr marL="171450" indent="-171450">
              <a:buFont typeface="Arial" panose="020B0604020202020204" pitchFamily="34" charset="0"/>
              <a:buChar char="•"/>
            </a:pPr>
            <a:r>
              <a:rPr lang="sv-SE" dirty="0"/>
              <a:t>Allt perspektiv kommer presenteras i form av delrapporter som blir underlag för utveckling och beslut om hälso- och sjukvården. </a:t>
            </a:r>
          </a:p>
          <a:p>
            <a:pPr marL="171450" indent="-171450">
              <a:buFont typeface="Arial" panose="020B0604020202020204" pitchFamily="34" charset="0"/>
              <a:buChar char="•"/>
            </a:pPr>
            <a:r>
              <a:rPr lang="sv-SE" dirty="0"/>
              <a:t>Till sist kommer samtliga perspektiv att bearbetas och samlas i en slutrapport som väntas klar Q1 2022. </a:t>
            </a:r>
          </a:p>
        </p:txBody>
      </p:sp>
      <p:sp>
        <p:nvSpPr>
          <p:cNvPr id="4" name="Slide Number Placeholder 3"/>
          <p:cNvSpPr>
            <a:spLocks noGrp="1"/>
          </p:cNvSpPr>
          <p:nvPr>
            <p:ph type="sldNum" sz="quarter" idx="5"/>
          </p:nvPr>
        </p:nvSpPr>
        <p:spPr/>
        <p:txBody>
          <a:bodyPr/>
          <a:lstStyle/>
          <a:p>
            <a:fld id="{39F56C83-3508-4DF3-A02B-BBBCC8BE3867}" type="slidenum">
              <a:rPr lang="sv-SE" smtClean="0"/>
              <a:pPr/>
              <a:t>6</a:t>
            </a:fld>
            <a:endParaRPr lang="sv-SE"/>
          </a:p>
        </p:txBody>
      </p:sp>
    </p:spTree>
    <p:extLst>
      <p:ext uri="{BB962C8B-B14F-4D97-AF65-F5344CB8AC3E}">
        <p14:creationId xmlns:p14="http://schemas.microsoft.com/office/powerpoint/2010/main" val="300918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presentation innehåller de åtta huvudslutsatser som finns i delrapporten Vårdens struktur. Delrapporten är den tredje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7</a:t>
            </a:fld>
            <a:endParaRPr lang="sv-SE"/>
          </a:p>
        </p:txBody>
      </p:sp>
    </p:spTree>
    <p:extLst>
      <p:ext uri="{BB962C8B-B14F-4D97-AF65-F5344CB8AC3E}">
        <p14:creationId xmlns:p14="http://schemas.microsoft.com/office/powerpoint/2010/main" val="398215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8</a:t>
            </a:fld>
            <a:endParaRPr lang="sv-SE"/>
          </a:p>
        </p:txBody>
      </p:sp>
    </p:spTree>
    <p:extLst>
      <p:ext uri="{BB962C8B-B14F-4D97-AF65-F5344CB8AC3E}">
        <p14:creationId xmlns:p14="http://schemas.microsoft.com/office/powerpoint/2010/main" val="342694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0" dirty="0"/>
              <a:t>En övergripande slutsats är att vården kommer att bli mer flexibel för att motsvara förväntningarna från invånare och patienter. Samtidigt kommer en allt större del av vårdens resurser att koncentreras till de största behovsgrupperna, framför allt de äldre invånarna. Parallellt sker en tilltagande specialisering av vården som utmanar befintlig vårdstruktur.</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sv-SE" sz="1200" kern="0" dirty="0"/>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b="0" i="0" u="none" strike="noStrike" kern="1200" baseline="0" dirty="0">
                <a:solidFill>
                  <a:schemeClr val="tx1"/>
                </a:solidFill>
                <a:latin typeface="Arial" charset="0"/>
                <a:ea typeface="Geneva" pitchFamily="1" charset="-128"/>
                <a:cs typeface="+mn-cs"/>
              </a:rPr>
              <a:t>Hälso- och sjukvårdens struktur kommer sannolikt att även 2040 i grunden bygga på digitala besök, fysiska besök och slutenvård. De fysiska vårdbyggnaderna kommer också bestå till stora delar 2040. Patienternas ökade önskemål om god tillgänglighet i kombination med ny medicinteknik kommer att leda till att allt mer vård kan utföras nära eller i hemmet. En vård som till stora delar ges av primärvården och specialister verksamma utanför akutsjukhusen. Vården på akutsjukhusen kommer i allt högre utsträckning koncentreras på inneliggande patienter. </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0" i="0" u="none" strike="noStrike" kern="1200" baseline="0" dirty="0">
              <a:solidFill>
                <a:schemeClr val="tx1"/>
              </a:solidFill>
              <a:latin typeface="Arial" charset="0"/>
              <a:ea typeface="Geneva" pitchFamily="1" charset="-128"/>
              <a:cs typeface="+mn-cs"/>
            </a:endParaRP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0" dirty="0"/>
              <a:t>Vårdutbudet 2040 kan bli mer komplext vilket kan ställa stora krav på samordning av vårdgivare och patientflöden. Mer tillgänglig vård nära invånaren kommer utmana gränserna mellan olika aktörers ansvar och roller i vårdstrukturen. 2040 kommer invånarna i högre utsträckning att erbjudas vård i öppenvården. Trots detta leder befolkningstillväxten till att det kommer att behövas fler vårdplatser 2040 jämfört med idag. Den stora kostnaden för vården kommer även i framtiden vara kopplad till insatser för de mest vårdtunga patienterna.</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0" dirty="0"/>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0" dirty="0"/>
              <a:t>En förstärkning av den nära, mer tillgängliga vården kan öka den totala efterfrågan på vård. Digitala lösningar, egenvårdsverktyg och rådgivning via telefon och webb har vuxit kraftigt de senaste 20 åren. Troligen kommer sådant stöd att fortsätta växa, vilket kan minska behovet av fysiska vårdbesök. </a:t>
            </a:r>
          </a:p>
        </p:txBody>
      </p:sp>
      <p:sp>
        <p:nvSpPr>
          <p:cNvPr id="4" name="Slide Number Placeholder 3"/>
          <p:cNvSpPr>
            <a:spLocks noGrp="1"/>
          </p:cNvSpPr>
          <p:nvPr>
            <p:ph type="sldNum" sz="quarter" idx="5"/>
          </p:nvPr>
        </p:nvSpPr>
        <p:spPr/>
        <p:txBody>
          <a:bodyPr/>
          <a:lstStyle/>
          <a:p>
            <a:fld id="{39F56C83-3508-4DF3-A02B-BBBCC8BE3867}" type="slidenum">
              <a:rPr lang="sv-SE" smtClean="0"/>
              <a:pPr/>
              <a:t>9</a:t>
            </a:fld>
            <a:endParaRPr lang="sv-SE"/>
          </a:p>
        </p:txBody>
      </p:sp>
    </p:spTree>
    <p:extLst>
      <p:ext uri="{BB962C8B-B14F-4D97-AF65-F5344CB8AC3E}">
        <p14:creationId xmlns:p14="http://schemas.microsoft.com/office/powerpoint/2010/main" val="2966223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a:t>2019-11-11</a:t>
            </a:r>
          </a:p>
        </p:txBody>
      </p:sp>
      <p:sp>
        <p:nvSpPr>
          <p:cNvPr id="13322" name="Rectangle 10"/>
          <p:cNvSpPr>
            <a:spLocks noGrp="1" noChangeArrowheads="1"/>
          </p:cNvSpPr>
          <p:nvPr>
            <p:ph type="ftr" sz="quarter" idx="3"/>
          </p:nvPr>
        </p:nvSpPr>
        <p:spPr/>
        <p:txBody>
          <a:bodyPr/>
          <a:lstStyle>
            <a:lvl1pPr>
              <a:defRPr/>
            </a:lvl1pPr>
          </a:lstStyle>
          <a:p>
            <a:r>
              <a:rPr lang="sv-SE"/>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a:t>2019-11-11</a:t>
            </a:r>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a:t>2019-11-11</a:t>
            </a:r>
          </a:p>
        </p:txBody>
      </p:sp>
      <p:sp>
        <p:nvSpPr>
          <p:cNvPr id="4" name="Platshållare för sidfot 3"/>
          <p:cNvSpPr>
            <a:spLocks noGrp="1"/>
          </p:cNvSpPr>
          <p:nvPr>
            <p:ph type="ftr" sz="quarter" idx="11"/>
          </p:nvPr>
        </p:nvSpPr>
        <p:spPr/>
        <p:txBody>
          <a:bodyPr/>
          <a:lstStyle>
            <a:lvl1pPr>
              <a:defRPr/>
            </a:lvl1pPr>
          </a:lstStyle>
          <a:p>
            <a:r>
              <a:rPr lang="sv-SE"/>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t>2019-11-11</a:t>
            </a:r>
          </a:p>
        </p:txBody>
      </p:sp>
      <p:sp>
        <p:nvSpPr>
          <p:cNvPr id="3" name="Platshållare för sidfot 2"/>
          <p:cNvSpPr>
            <a:spLocks noGrp="1"/>
          </p:cNvSpPr>
          <p:nvPr>
            <p:ph type="ftr" sz="quarter" idx="11"/>
          </p:nvPr>
        </p:nvSpPr>
        <p:spPr/>
        <p:txBody>
          <a:bodyPr/>
          <a:lstStyle>
            <a:lvl1pPr>
              <a:defRPr/>
            </a:lvl1pPr>
          </a:lstStyle>
          <a:p>
            <a:r>
              <a:rPr lang="sv-SE"/>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2019-11-11</a:t>
            </a:r>
            <a:endParaRPr lang="sv-SE" dirty="0"/>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Hälso- och sjukvårdsförvaltningen</a:t>
            </a:r>
            <a:endParaRPr lang="sv-SE" dirty="0"/>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6.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463296" y="3965893"/>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Vårdens struktur</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a:t>Hälso- och sjukvårdsförvaltningen</a:t>
            </a:r>
          </a:p>
        </p:txBody>
      </p:sp>
      <p:pic>
        <p:nvPicPr>
          <p:cNvPr id="4" name="Bildobjekt 3">
            <a:extLst>
              <a:ext uri="{FF2B5EF4-FFF2-40B4-BE49-F238E27FC236}">
                <a16:creationId xmlns:a16="http://schemas.microsoft.com/office/drawing/2014/main" id="{AFA3108C-C0E7-4FDD-80C1-107266B19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38116"/>
            <a:ext cx="4796786" cy="5919884"/>
          </a:xfrm>
          <a:prstGeom prst="rect">
            <a:avLst/>
          </a:prstGeom>
        </p:spPr>
      </p:pic>
    </p:spTree>
    <p:extLst>
      <p:ext uri="{BB962C8B-B14F-4D97-AF65-F5344CB8AC3E}">
        <p14:creationId xmlns:p14="http://schemas.microsoft.com/office/powerpoint/2010/main" val="20113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10</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10</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513205" y="1679732"/>
            <a:ext cx="8295807"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r>
              <a:rPr lang="sv-SE" sz="1800" kern="0" spc="300" dirty="0"/>
              <a:t>FRAMTIDSPLANENS MÅLBILD HAR FÖRÄNDRAT HÄLSO- OCH SJUKVÅRDSSTRUKTUREN I LÄNET</a:t>
            </a:r>
          </a:p>
          <a:p>
            <a:pPr algn="l">
              <a:spcAft>
                <a:spcPts val="1200"/>
              </a:spcAft>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D15C215-7D96-DA4C-91B2-E5559CE6C172}"/>
              </a:ext>
            </a:extLst>
          </p:cNvPr>
          <p:cNvSpPr>
            <a:spLocks noGrp="1"/>
          </p:cNvSpPr>
          <p:nvPr>
            <p:ph type="sldNum" sz="quarter" idx="4"/>
          </p:nvPr>
        </p:nvSpPr>
        <p:spPr/>
        <p:txBody>
          <a:bodyPr/>
          <a:lstStyle/>
          <a:p>
            <a:fld id="{C1A088CD-CCDE-49E5-84E6-67161CD99BDA}" type="slidenum">
              <a:rPr lang="sv-SE" smtClean="0"/>
              <a:pPr/>
              <a:t>10</a:t>
            </a:fld>
            <a:endParaRPr lang="sv-SE"/>
          </a:p>
        </p:txBody>
      </p:sp>
      <p:sp>
        <p:nvSpPr>
          <p:cNvPr id="8" name="Platshållare för sidfot 7">
            <a:extLst>
              <a:ext uri="{FF2B5EF4-FFF2-40B4-BE49-F238E27FC236}">
                <a16:creationId xmlns:a16="http://schemas.microsoft.com/office/drawing/2014/main" id="{F74AA75F-8DE0-C040-B22A-A588F57676A0}"/>
              </a:ext>
            </a:extLst>
          </p:cNvPr>
          <p:cNvSpPr>
            <a:spLocks noGrp="1"/>
          </p:cNvSpPr>
          <p:nvPr>
            <p:ph type="ftr" sz="quarter" idx="3"/>
          </p:nvPr>
        </p:nvSpPr>
        <p:spPr/>
        <p:txBody>
          <a:bodyPr/>
          <a:lstStyle/>
          <a:p>
            <a:r>
              <a:rPr lang="sv-SE"/>
              <a:t>Hälso- och sjukvårdsförvaltningen</a:t>
            </a:r>
          </a:p>
        </p:txBody>
      </p:sp>
      <p:pic>
        <p:nvPicPr>
          <p:cNvPr id="4" name="Bildobjekt 3">
            <a:extLst>
              <a:ext uri="{FF2B5EF4-FFF2-40B4-BE49-F238E27FC236}">
                <a16:creationId xmlns:a16="http://schemas.microsoft.com/office/drawing/2014/main" id="{1C204075-61EE-4EAE-92C8-6DFEF427C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9962" y="2855971"/>
            <a:ext cx="5826754" cy="3555697"/>
          </a:xfrm>
          <a:prstGeom prst="rect">
            <a:avLst/>
          </a:prstGeom>
        </p:spPr>
      </p:pic>
      <p:sp>
        <p:nvSpPr>
          <p:cNvPr id="22" name="Title 6">
            <a:extLst>
              <a:ext uri="{FF2B5EF4-FFF2-40B4-BE49-F238E27FC236}">
                <a16:creationId xmlns:a16="http://schemas.microsoft.com/office/drawing/2014/main" id="{E81265DE-C669-4FB0-9AEE-C3839C1DA65F}"/>
              </a:ext>
            </a:extLst>
          </p:cNvPr>
          <p:cNvSpPr txBox="1">
            <a:spLocks/>
          </p:cNvSpPr>
          <p:nvPr/>
        </p:nvSpPr>
        <p:spPr bwMode="auto">
          <a:xfrm>
            <a:off x="8534834" y="2553487"/>
            <a:ext cx="330364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800" kern="0" spc="300" dirty="0"/>
          </a:p>
          <a:p>
            <a:pPr marL="285750" indent="-285750" algn="l">
              <a:spcAft>
                <a:spcPts val="600"/>
              </a:spcAft>
              <a:buFont typeface="Arial" panose="020B0604020202020204" pitchFamily="34" charset="0"/>
              <a:buChar char="•"/>
            </a:pPr>
            <a:r>
              <a:rPr lang="sv-SE" sz="1800" kern="0" dirty="0"/>
              <a:t>Husläkarna navet i vården</a:t>
            </a:r>
          </a:p>
          <a:p>
            <a:pPr marL="285750" indent="-285750" algn="l">
              <a:spcAft>
                <a:spcPts val="600"/>
              </a:spcAft>
              <a:buFont typeface="Arial" panose="020B0604020202020204" pitchFamily="34" charset="0"/>
              <a:buChar char="•"/>
            </a:pPr>
            <a:r>
              <a:rPr lang="sv-SE" sz="1800" kern="0" dirty="0"/>
              <a:t>Mer specialiserad vård utanför akutsjukhusen</a:t>
            </a:r>
          </a:p>
          <a:p>
            <a:pPr marL="285750" indent="-285750" algn="l">
              <a:spcAft>
                <a:spcPts val="600"/>
              </a:spcAft>
              <a:buFont typeface="Arial" panose="020B0604020202020204" pitchFamily="34" charset="0"/>
              <a:buChar char="•"/>
            </a:pPr>
            <a:r>
              <a:rPr lang="sv-SE" sz="1800" kern="0" dirty="0"/>
              <a:t>Ny struktur för akut omhändertagande</a:t>
            </a:r>
          </a:p>
          <a:p>
            <a:pPr marL="285750" indent="-285750" algn="l">
              <a:spcAft>
                <a:spcPts val="600"/>
              </a:spcAft>
              <a:buFont typeface="Arial" panose="020B0604020202020204" pitchFamily="34" charset="0"/>
              <a:buChar char="•"/>
            </a:pPr>
            <a:r>
              <a:rPr lang="sv-SE" sz="1800" kern="0" dirty="0"/>
              <a:t>Upprustade sjukhus</a:t>
            </a:r>
          </a:p>
          <a:p>
            <a:pPr marL="285750" indent="-285750" algn="l">
              <a:spcAft>
                <a:spcPts val="600"/>
              </a:spcAft>
              <a:buFont typeface="Arial" panose="020B0604020202020204" pitchFamily="34" charset="0"/>
              <a:buChar char="•"/>
            </a:pPr>
            <a:r>
              <a:rPr lang="sv-SE" sz="1800" kern="0" dirty="0"/>
              <a:t>Renodlat uppdrag för akutsjukhusen</a:t>
            </a:r>
          </a:p>
          <a:p>
            <a:pPr marL="285750" indent="-285750" algn="l">
              <a:spcAft>
                <a:spcPts val="600"/>
              </a:spcAft>
              <a:buFont typeface="Arial" panose="020B0604020202020204" pitchFamily="34" charset="0"/>
              <a:buChar char="•"/>
            </a:pPr>
            <a:r>
              <a:rPr lang="sv-SE" sz="1800" kern="0" dirty="0"/>
              <a:t>Karolinska Universitets-sjukhuset utvecklas för högspecialiserad vård</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Tree>
    <p:extLst>
      <p:ext uri="{BB962C8B-B14F-4D97-AF65-F5344CB8AC3E}">
        <p14:creationId xmlns:p14="http://schemas.microsoft.com/office/powerpoint/2010/main" val="127410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11</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1711569"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11</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83633" y="1770365"/>
            <a:ext cx="9070587"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dirty="0"/>
              <a:t>EN MODELL FÖR VÅRDSTRUKTUREN</a:t>
            </a:r>
          </a:p>
          <a:p>
            <a:pPr>
              <a:lnSpc>
                <a:spcPct val="90000"/>
              </a:lnSpc>
            </a:pPr>
            <a:r>
              <a:rPr lang="sv-SE" sz="1800" kern="0" spc="300" dirty="0"/>
              <a:t>-EN KOMPASS FÖR RAPPORTEN </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11</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pic>
        <p:nvPicPr>
          <p:cNvPr id="5" name="Bildobjekt 4">
            <a:extLst>
              <a:ext uri="{FF2B5EF4-FFF2-40B4-BE49-F238E27FC236}">
                <a16:creationId xmlns:a16="http://schemas.microsoft.com/office/drawing/2014/main" id="{75DCD511-320D-4F75-A0C2-A3B4DE9EA7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009"/>
          <a:stretch/>
        </p:blipFill>
        <p:spPr>
          <a:xfrm>
            <a:off x="1617503" y="2266291"/>
            <a:ext cx="10194589" cy="4477410"/>
          </a:xfrm>
          <a:prstGeom prst="rect">
            <a:avLst/>
          </a:prstGeom>
        </p:spPr>
      </p:pic>
    </p:spTree>
    <p:extLst>
      <p:ext uri="{BB962C8B-B14F-4D97-AF65-F5344CB8AC3E}">
        <p14:creationId xmlns:p14="http://schemas.microsoft.com/office/powerpoint/2010/main" val="298759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417132" y="1726095"/>
            <a:ext cx="7983415" cy="77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a:t>FRAMTIDENS VÅRDBEHOV </a:t>
            </a:r>
            <a:r>
              <a:rPr lang="sv-SE" sz="1800" kern="0" spc="300" dirty="0"/>
              <a:t>OCH VÅRDKONSUMTION</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12</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pic>
        <p:nvPicPr>
          <p:cNvPr id="4" name="Bildobjekt 3">
            <a:extLst>
              <a:ext uri="{FF2B5EF4-FFF2-40B4-BE49-F238E27FC236}">
                <a16:creationId xmlns:a16="http://schemas.microsoft.com/office/drawing/2014/main" id="{AC3F6CC5-EF9E-4D3F-A3B2-5FCF2896E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476" y="2757435"/>
            <a:ext cx="5284364" cy="3572049"/>
          </a:xfrm>
          <a:prstGeom prst="rect">
            <a:avLst/>
          </a:prstGeom>
        </p:spPr>
      </p:pic>
      <p:pic>
        <p:nvPicPr>
          <p:cNvPr id="9" name="Bildobjekt 8">
            <a:extLst>
              <a:ext uri="{FF2B5EF4-FFF2-40B4-BE49-F238E27FC236}">
                <a16:creationId xmlns:a16="http://schemas.microsoft.com/office/drawing/2014/main" id="{97CD4893-2D1E-4303-9844-A3265F0D7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1447" y="2802405"/>
            <a:ext cx="5151630" cy="3474868"/>
          </a:xfrm>
          <a:prstGeom prst="rect">
            <a:avLst/>
          </a:prstGeom>
        </p:spPr>
      </p:pic>
    </p:spTree>
    <p:extLst>
      <p:ext uri="{BB962C8B-B14F-4D97-AF65-F5344CB8AC3E}">
        <p14:creationId xmlns:p14="http://schemas.microsoft.com/office/powerpoint/2010/main" val="414918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13</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13</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787264" y="1494816"/>
            <a:ext cx="6966336" cy="89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dirty="0"/>
              <a:t>ANTAL FRAMTIDA SLUTENVÅRDSTILLFÄLLEN ÄR SVÅRA ATT UPPSKATTA</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13</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pic>
        <p:nvPicPr>
          <p:cNvPr id="3" name="Bildobjekt 2">
            <a:extLst>
              <a:ext uri="{FF2B5EF4-FFF2-40B4-BE49-F238E27FC236}">
                <a16:creationId xmlns:a16="http://schemas.microsoft.com/office/drawing/2014/main" id="{D27F8A89-9C9F-46CF-807F-033BE65F5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688" y="2169903"/>
            <a:ext cx="6069488" cy="4375010"/>
          </a:xfrm>
          <a:prstGeom prst="rect">
            <a:avLst/>
          </a:prstGeom>
        </p:spPr>
      </p:pic>
    </p:spTree>
    <p:extLst>
      <p:ext uri="{BB962C8B-B14F-4D97-AF65-F5344CB8AC3E}">
        <p14:creationId xmlns:p14="http://schemas.microsoft.com/office/powerpoint/2010/main" val="93972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14</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14</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227385" y="1339469"/>
            <a:ext cx="7983415"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dirty="0"/>
              <a:t>FRAMTIDENS VÅRDSTRUKTUR</a:t>
            </a:r>
          </a:p>
          <a:p>
            <a:pPr>
              <a:lnSpc>
                <a:spcPct val="90000"/>
              </a:lnSpc>
            </a:pPr>
            <a:r>
              <a:rPr lang="sv-SE" sz="1800" kern="0" spc="300" dirty="0"/>
              <a:t>- DIGITALA OCH FYSISKA BESÖK SAMT SLUTENVÅRD</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14</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sp>
        <p:nvSpPr>
          <p:cNvPr id="20" name="Title 6">
            <a:extLst>
              <a:ext uri="{FF2B5EF4-FFF2-40B4-BE49-F238E27FC236}">
                <a16:creationId xmlns:a16="http://schemas.microsoft.com/office/drawing/2014/main" id="{4FF91A56-AAC5-49BC-A0D1-5F8F6BA05A22}"/>
              </a:ext>
            </a:extLst>
          </p:cNvPr>
          <p:cNvSpPr txBox="1">
            <a:spLocks/>
          </p:cNvSpPr>
          <p:nvPr/>
        </p:nvSpPr>
        <p:spPr bwMode="auto">
          <a:xfrm>
            <a:off x="2227385" y="2040865"/>
            <a:ext cx="5081963" cy="330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600" kern="0" dirty="0"/>
              <a:t>Mer vård i hemmet</a:t>
            </a:r>
          </a:p>
          <a:p>
            <a:pPr marL="285750" indent="-285750" algn="l">
              <a:spcAft>
                <a:spcPts val="1200"/>
              </a:spcAft>
              <a:buFont typeface="Arial" panose="020B0604020202020204" pitchFamily="34" charset="0"/>
              <a:buChar char="•"/>
            </a:pPr>
            <a:r>
              <a:rPr lang="sv-SE" sz="1600" kern="0" dirty="0"/>
              <a:t>Mer egenvård och digitala tjänster</a:t>
            </a:r>
          </a:p>
          <a:p>
            <a:pPr marL="285750" indent="-285750" algn="l">
              <a:spcAft>
                <a:spcPts val="1200"/>
              </a:spcAft>
              <a:buFont typeface="Arial" panose="020B0604020202020204" pitchFamily="34" charset="0"/>
              <a:buChar char="•"/>
            </a:pPr>
            <a:r>
              <a:rPr lang="sv-SE" sz="1600" kern="0" dirty="0"/>
              <a:t>Mer öppenvård och mindre slutenvård</a:t>
            </a:r>
          </a:p>
          <a:p>
            <a:pPr marL="285750" indent="-285750" algn="l">
              <a:spcAft>
                <a:spcPts val="1200"/>
              </a:spcAft>
              <a:buFont typeface="Arial" panose="020B0604020202020204" pitchFamily="34" charset="0"/>
              <a:buChar char="•"/>
            </a:pPr>
            <a:r>
              <a:rPr lang="sv-SE" sz="1600" kern="0" dirty="0"/>
              <a:t>Fler multisjuka och äldre leder till ökat ansvar för kommunerna</a:t>
            </a:r>
          </a:p>
          <a:p>
            <a:pPr marL="285750" indent="-285750" algn="l">
              <a:spcAft>
                <a:spcPts val="1200"/>
              </a:spcAft>
              <a:buFont typeface="Arial" panose="020B0604020202020204" pitchFamily="34" charset="0"/>
              <a:buChar char="•"/>
            </a:pPr>
            <a:r>
              <a:rPr lang="sv-SE" sz="1600" kern="0" dirty="0"/>
              <a:t>Fler vårdplatser kommer behövas</a:t>
            </a:r>
          </a:p>
          <a:p>
            <a:pPr marL="285750" indent="-285750" algn="l">
              <a:spcAft>
                <a:spcPts val="1200"/>
              </a:spcAft>
              <a:buFont typeface="Arial" panose="020B0604020202020204" pitchFamily="34" charset="0"/>
              <a:buChar char="•"/>
            </a:pPr>
            <a:r>
              <a:rPr lang="sv-SE" sz="1600" kern="0" dirty="0"/>
              <a:t>Fler besök öka trots att hälsoläget förbättras </a:t>
            </a:r>
            <a:endParaRPr lang="sv-SE" sz="1600" kern="0" dirty="0">
              <a:solidFill>
                <a:srgbClr val="FF0000"/>
              </a:solidFill>
            </a:endParaRPr>
          </a:p>
        </p:txBody>
      </p:sp>
      <p:pic>
        <p:nvPicPr>
          <p:cNvPr id="4" name="Bildobjekt 3">
            <a:extLst>
              <a:ext uri="{FF2B5EF4-FFF2-40B4-BE49-F238E27FC236}">
                <a16:creationId xmlns:a16="http://schemas.microsoft.com/office/drawing/2014/main" id="{4A545DF5-DE3B-436F-A4A3-CB54FBAF2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9429" y="2040865"/>
            <a:ext cx="4272770" cy="4626649"/>
          </a:xfrm>
          <a:prstGeom prst="rect">
            <a:avLst/>
          </a:prstGeom>
        </p:spPr>
      </p:pic>
    </p:spTree>
    <p:extLst>
      <p:ext uri="{BB962C8B-B14F-4D97-AF65-F5344CB8AC3E}">
        <p14:creationId xmlns:p14="http://schemas.microsoft.com/office/powerpoint/2010/main" val="365182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15</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15</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1512277" y="1339469"/>
            <a:ext cx="8698523" cy="94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1800" kern="0" spc="300" dirty="0"/>
              <a:t>PREVENTION OCH SAMVERKAN – NYCKLAR TILL FRAMGÅNG I DEN FRAMTIDA VÅRDSTRUKTUREN</a:t>
            </a:r>
          </a:p>
          <a:p>
            <a:pPr algn="l">
              <a:lnSpc>
                <a:spcPct val="90000"/>
              </a:lnSpc>
            </a:pPr>
            <a:endParaRPr lang="sv-SE" sz="1800" kern="0" spc="300" dirty="0"/>
          </a:p>
          <a:p>
            <a:pPr>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6602634A-321F-084D-85D7-863C22271CE0}"/>
              </a:ext>
            </a:extLst>
          </p:cNvPr>
          <p:cNvSpPr>
            <a:spLocks noGrp="1"/>
          </p:cNvSpPr>
          <p:nvPr>
            <p:ph type="sldNum" sz="quarter" idx="4"/>
          </p:nvPr>
        </p:nvSpPr>
        <p:spPr/>
        <p:txBody>
          <a:bodyPr/>
          <a:lstStyle/>
          <a:p>
            <a:fld id="{C1A088CD-CCDE-49E5-84E6-67161CD99BDA}" type="slidenum">
              <a:rPr lang="sv-SE" smtClean="0"/>
              <a:pPr/>
              <a:t>15</a:t>
            </a:fld>
            <a:endParaRPr lang="sv-SE"/>
          </a:p>
        </p:txBody>
      </p:sp>
      <p:sp>
        <p:nvSpPr>
          <p:cNvPr id="8" name="Platshållare för sidfot 7">
            <a:extLst>
              <a:ext uri="{FF2B5EF4-FFF2-40B4-BE49-F238E27FC236}">
                <a16:creationId xmlns:a16="http://schemas.microsoft.com/office/drawing/2014/main" id="{F0246C71-818D-9843-A0BE-8A00C4C1B5E4}"/>
              </a:ext>
            </a:extLst>
          </p:cNvPr>
          <p:cNvSpPr>
            <a:spLocks noGrp="1"/>
          </p:cNvSpPr>
          <p:nvPr>
            <p:ph type="ftr" sz="quarter" idx="3"/>
          </p:nvPr>
        </p:nvSpPr>
        <p:spPr/>
        <p:txBody>
          <a:bodyPr/>
          <a:lstStyle/>
          <a:p>
            <a:r>
              <a:rPr lang="sv-SE"/>
              <a:t>Hälso- och sjukvårdsförvaltningen</a:t>
            </a:r>
          </a:p>
        </p:txBody>
      </p:sp>
      <p:sp>
        <p:nvSpPr>
          <p:cNvPr id="20" name="Title 6">
            <a:extLst>
              <a:ext uri="{FF2B5EF4-FFF2-40B4-BE49-F238E27FC236}">
                <a16:creationId xmlns:a16="http://schemas.microsoft.com/office/drawing/2014/main" id="{4FF91A56-AAC5-49BC-A0D1-5F8F6BA05A22}"/>
              </a:ext>
            </a:extLst>
          </p:cNvPr>
          <p:cNvSpPr txBox="1">
            <a:spLocks/>
          </p:cNvSpPr>
          <p:nvPr/>
        </p:nvSpPr>
        <p:spPr bwMode="auto">
          <a:xfrm>
            <a:off x="2329962" y="2045105"/>
            <a:ext cx="4979386" cy="394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800" kern="0" spc="300" dirty="0"/>
          </a:p>
          <a:p>
            <a:pPr marL="285750" indent="-285750" algn="l">
              <a:spcAft>
                <a:spcPts val="1200"/>
              </a:spcAft>
              <a:buFont typeface="Arial" panose="020B0604020202020204" pitchFamily="34" charset="0"/>
              <a:buChar char="•"/>
            </a:pPr>
            <a:r>
              <a:rPr lang="sv-SE" sz="1600" kern="0" dirty="0"/>
              <a:t>Hemma sista utposten</a:t>
            </a:r>
          </a:p>
          <a:p>
            <a:pPr marL="285750" indent="-285750" algn="l">
              <a:spcAft>
                <a:spcPts val="1200"/>
              </a:spcAft>
              <a:buFont typeface="Arial" panose="020B0604020202020204" pitchFamily="34" charset="0"/>
              <a:buChar char="•"/>
            </a:pPr>
            <a:r>
              <a:rPr lang="sv-SE" sz="1600" kern="0" dirty="0"/>
              <a:t>Digitalisering ökar möjligheten att bedriva, erbjuda och använda</a:t>
            </a:r>
            <a:r>
              <a:rPr lang="sv-SE" sz="1600" kern="0" dirty="0">
                <a:solidFill>
                  <a:srgbClr val="FF0000"/>
                </a:solidFill>
              </a:rPr>
              <a:t> </a:t>
            </a:r>
            <a:r>
              <a:rPr lang="sv-SE" sz="1600" kern="0" dirty="0"/>
              <a:t>vård på nya sätt</a:t>
            </a:r>
          </a:p>
          <a:p>
            <a:pPr marL="285750" indent="-285750" algn="l">
              <a:spcAft>
                <a:spcPts val="1200"/>
              </a:spcAft>
              <a:buFont typeface="Arial" panose="020B0604020202020204" pitchFamily="34" charset="0"/>
              <a:buChar char="•"/>
            </a:pPr>
            <a:r>
              <a:rPr lang="sv-SE" sz="1600" kern="0" dirty="0"/>
              <a:t>Medicinteknisk utveckling och nya läkemedel ger möjlighet till större delaktighet</a:t>
            </a:r>
          </a:p>
          <a:p>
            <a:pPr marL="285750" indent="-285750" algn="l">
              <a:spcAft>
                <a:spcPts val="1200"/>
              </a:spcAft>
              <a:buFont typeface="Arial" panose="020B0604020202020204" pitchFamily="34" charset="0"/>
              <a:buChar char="•"/>
            </a:pPr>
            <a:r>
              <a:rPr lang="sv-SE" sz="1600" kern="0" dirty="0"/>
              <a:t>Äldre multisjuka patienter ställer krav på nya samverkansformer</a:t>
            </a:r>
          </a:p>
          <a:p>
            <a:pPr marL="285750" indent="-285750" algn="l">
              <a:spcAft>
                <a:spcPts val="1200"/>
              </a:spcAft>
              <a:buFont typeface="Arial" panose="020B0604020202020204" pitchFamily="34" charset="0"/>
              <a:buChar char="•"/>
            </a:pPr>
            <a:r>
              <a:rPr lang="sv-SE" sz="1600" kern="0" dirty="0"/>
              <a:t>Prevention behöver bli grunden i framtidens vårdstruktur</a:t>
            </a:r>
          </a:p>
          <a:p>
            <a:pPr marL="285750" indent="-285750" algn="l">
              <a:spcAft>
                <a:spcPts val="1200"/>
              </a:spcAft>
              <a:buFont typeface="Arial" panose="020B0604020202020204" pitchFamily="34" charset="0"/>
              <a:buChar char="•"/>
            </a:pPr>
            <a:r>
              <a:rPr lang="sv-SE" sz="1600" kern="0" dirty="0"/>
              <a:t>Det medicinska innehållet blir mer komplext och ökar kompetenskraven på specialisterna</a:t>
            </a:r>
          </a:p>
        </p:txBody>
      </p:sp>
      <p:pic>
        <p:nvPicPr>
          <p:cNvPr id="3" name="Bildobjekt 2">
            <a:extLst>
              <a:ext uri="{FF2B5EF4-FFF2-40B4-BE49-F238E27FC236}">
                <a16:creationId xmlns:a16="http://schemas.microsoft.com/office/drawing/2014/main" id="{1F4F45B9-1F15-4793-93F8-CED854D74013}"/>
              </a:ext>
            </a:extLst>
          </p:cNvPr>
          <p:cNvPicPr>
            <a:picLocks noChangeAspect="1"/>
          </p:cNvPicPr>
          <p:nvPr/>
        </p:nvPicPr>
        <p:blipFill rotWithShape="1">
          <a:blip r:embed="rId6"/>
          <a:srcRect r="7349"/>
          <a:stretch/>
        </p:blipFill>
        <p:spPr>
          <a:xfrm>
            <a:off x="7613489" y="2045105"/>
            <a:ext cx="4288700" cy="4579500"/>
          </a:xfrm>
          <a:prstGeom prst="rect">
            <a:avLst/>
          </a:prstGeom>
        </p:spPr>
      </p:pic>
    </p:spTree>
    <p:extLst>
      <p:ext uri="{BB962C8B-B14F-4D97-AF65-F5344CB8AC3E}">
        <p14:creationId xmlns:p14="http://schemas.microsoft.com/office/powerpoint/2010/main" val="273069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16</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16</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312738" y="3775076"/>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3200" b="1" kern="0" spc="300" dirty="0"/>
              <a:t>Åtta huvudslutsatser </a:t>
            </a:r>
            <a:br>
              <a:rPr lang="sv-SE" sz="3200" b="1" kern="0" spc="300" dirty="0"/>
            </a:br>
            <a:r>
              <a:rPr lang="sv-SE" sz="3200" b="1" kern="0" spc="300" dirty="0"/>
              <a:t>om framtiden</a:t>
            </a:r>
          </a:p>
        </p:txBody>
      </p:sp>
      <p:sp>
        <p:nvSpPr>
          <p:cNvPr id="7" name="Platshållare för bildnummer 6">
            <a:extLst>
              <a:ext uri="{FF2B5EF4-FFF2-40B4-BE49-F238E27FC236}">
                <a16:creationId xmlns:a16="http://schemas.microsoft.com/office/drawing/2014/main" id="{AB516C58-CC73-4C4B-8369-17A78928FA95}"/>
              </a:ext>
            </a:extLst>
          </p:cNvPr>
          <p:cNvSpPr>
            <a:spLocks noGrp="1"/>
          </p:cNvSpPr>
          <p:nvPr>
            <p:ph type="sldNum" sz="quarter" idx="4"/>
          </p:nvPr>
        </p:nvSpPr>
        <p:spPr/>
        <p:txBody>
          <a:bodyPr/>
          <a:lstStyle/>
          <a:p>
            <a:fld id="{C1A088CD-CCDE-49E5-84E6-67161CD99BDA}" type="slidenum">
              <a:rPr lang="sv-SE" smtClean="0"/>
              <a:pPr/>
              <a:t>16</a:t>
            </a:fld>
            <a:endParaRPr lang="sv-SE"/>
          </a:p>
        </p:txBody>
      </p:sp>
      <p:sp>
        <p:nvSpPr>
          <p:cNvPr id="8" name="Platshållare för sidfot 7">
            <a:extLst>
              <a:ext uri="{FF2B5EF4-FFF2-40B4-BE49-F238E27FC236}">
                <a16:creationId xmlns:a16="http://schemas.microsoft.com/office/drawing/2014/main" id="{A6A5D68B-F25D-1B43-B772-686D2195F600}"/>
              </a:ext>
            </a:extLst>
          </p:cNvPr>
          <p:cNvSpPr>
            <a:spLocks noGrp="1"/>
          </p:cNvSpPr>
          <p:nvPr>
            <p:ph type="ftr" sz="quarter" idx="3"/>
          </p:nvPr>
        </p:nvSpPr>
        <p:spPr/>
        <p:txBody>
          <a:bodyPr/>
          <a:lstStyle/>
          <a:p>
            <a:r>
              <a:rPr lang="sv-SE"/>
              <a:t>Hälso- och sjukvårdsförvaltningen</a:t>
            </a:r>
          </a:p>
        </p:txBody>
      </p:sp>
      <p:pic>
        <p:nvPicPr>
          <p:cNvPr id="9" name="Bildobjekt 8">
            <a:extLst>
              <a:ext uri="{FF2B5EF4-FFF2-40B4-BE49-F238E27FC236}">
                <a16:creationId xmlns:a16="http://schemas.microsoft.com/office/drawing/2014/main" id="{1EA8784F-0A2B-418A-902B-C41600BBA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4884" y="877597"/>
            <a:ext cx="4397115" cy="5977228"/>
          </a:xfrm>
          <a:prstGeom prst="rect">
            <a:avLst/>
          </a:prstGeom>
        </p:spPr>
      </p:pic>
    </p:spTree>
    <p:extLst>
      <p:ext uri="{BB962C8B-B14F-4D97-AF65-F5344CB8AC3E}">
        <p14:creationId xmlns:p14="http://schemas.microsoft.com/office/powerpoint/2010/main" val="249986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17</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17</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2060894" y="1813243"/>
            <a:ext cx="9216706"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ÖVERGRIPANDE SLUTSATSER</a:t>
            </a:r>
          </a:p>
          <a:p>
            <a:pPr algn="l">
              <a:lnSpc>
                <a:spcPct val="90000"/>
              </a:lnSpc>
            </a:pPr>
            <a:endParaRPr lang="sv-SE" sz="1800" kern="0" spc="300" dirty="0"/>
          </a:p>
          <a:p>
            <a:pPr marL="457200" indent="-457200" algn="l">
              <a:spcAft>
                <a:spcPts val="800"/>
              </a:spcAft>
              <a:buFont typeface="Arial" panose="020B0604020202020204" pitchFamily="34" charset="0"/>
              <a:buChar char="•"/>
            </a:pPr>
            <a:r>
              <a:rPr lang="sv-SE" sz="1800" kern="0" dirty="0">
                <a:solidFill>
                  <a:schemeClr val="tx1"/>
                </a:solidFill>
                <a:latin typeface="+mn-lt"/>
              </a:rPr>
              <a:t>Mer öppenvård och mindre slutenvård</a:t>
            </a:r>
          </a:p>
          <a:p>
            <a:pPr marL="457200" indent="-457200" algn="l">
              <a:spcAft>
                <a:spcPts val="800"/>
              </a:spcAft>
              <a:buFont typeface="Arial" panose="020B0604020202020204" pitchFamily="34" charset="0"/>
              <a:buChar char="•"/>
            </a:pPr>
            <a:r>
              <a:rPr lang="sv-SE" sz="1800" kern="0" dirty="0">
                <a:latin typeface="+mn-lt"/>
              </a:rPr>
              <a:t>Digitalisering och medicinteknisk utveckling stärker nya verksamhetsformer</a:t>
            </a:r>
          </a:p>
          <a:p>
            <a:pPr marL="457200" indent="-457200" algn="l">
              <a:spcAft>
                <a:spcPts val="800"/>
              </a:spcAft>
              <a:buFont typeface="Arial" panose="020B0604020202020204" pitchFamily="34" charset="0"/>
              <a:buChar char="•"/>
            </a:pPr>
            <a:r>
              <a:rPr lang="sv-SE" sz="1800" kern="0" dirty="0">
                <a:latin typeface="+mn-lt"/>
              </a:rPr>
              <a:t>Mer egenvård</a:t>
            </a:r>
          </a:p>
          <a:p>
            <a:pPr marL="457200" indent="-457200" algn="l">
              <a:spcAft>
                <a:spcPts val="800"/>
              </a:spcAft>
              <a:buFont typeface="Arial" panose="020B0604020202020204" pitchFamily="34" charset="0"/>
              <a:buChar char="•"/>
            </a:pPr>
            <a:r>
              <a:rPr lang="sv-SE" sz="1800" kern="0" dirty="0">
                <a:latin typeface="+mn-lt"/>
              </a:rPr>
              <a:t>Patientens och närståendes engagemang och inflytande ökar</a:t>
            </a:r>
          </a:p>
          <a:p>
            <a:pPr marL="457200" indent="-457200" algn="l">
              <a:spcAft>
                <a:spcPts val="800"/>
              </a:spcAft>
              <a:buFont typeface="Arial" panose="020B0604020202020204" pitchFamily="34" charset="0"/>
              <a:buChar char="•"/>
            </a:pPr>
            <a:r>
              <a:rPr lang="sv-SE" sz="1800" kern="0" dirty="0">
                <a:latin typeface="+mn-lt"/>
              </a:rPr>
              <a:t>Individualisering och specialisering utmanar befintlig vårdstruktur</a:t>
            </a:r>
          </a:p>
          <a:p>
            <a:pPr marL="457200" indent="-457200" algn="l">
              <a:spcAft>
                <a:spcPts val="800"/>
              </a:spcAft>
              <a:buFont typeface="Arial" panose="020B0604020202020204" pitchFamily="34" charset="0"/>
              <a:buChar char="•"/>
            </a:pPr>
            <a:r>
              <a:rPr lang="sv-SE" sz="1800" kern="0" dirty="0">
                <a:latin typeface="+mn-lt"/>
              </a:rPr>
              <a:t>Mer nära vård kräver ökad samverkan</a:t>
            </a:r>
          </a:p>
          <a:p>
            <a:pPr marL="457200" indent="-457200" algn="l">
              <a:spcAft>
                <a:spcPts val="800"/>
              </a:spcAft>
              <a:buFont typeface="Arial" panose="020B0604020202020204" pitchFamily="34" charset="0"/>
              <a:buChar char="•"/>
            </a:pPr>
            <a:r>
              <a:rPr lang="sv-SE" sz="1800" kern="0" dirty="0">
                <a:latin typeface="+mn-lt"/>
              </a:rPr>
              <a:t>Fysisk infrastruktur påverkar besluten om den framtida vårdstrukturen</a:t>
            </a:r>
          </a:p>
          <a:p>
            <a:pPr marL="457200" indent="-457200" algn="l">
              <a:spcAft>
                <a:spcPts val="800"/>
              </a:spcAft>
              <a:buFont typeface="Arial" panose="020B0604020202020204" pitchFamily="34" charset="0"/>
              <a:buChar char="•"/>
            </a:pPr>
            <a:r>
              <a:rPr lang="sv-SE" sz="1800" kern="0" dirty="0">
                <a:latin typeface="+mn-lt"/>
              </a:rPr>
              <a:t>Mer statlig styrning och kunskapsstöd</a:t>
            </a:r>
            <a:endParaRPr lang="sv-SE" sz="1800" kern="0" dirty="0"/>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algn="l">
              <a:lnSpc>
                <a:spcPct val="90000"/>
              </a:lnSpc>
            </a:pPr>
            <a:endParaRPr lang="sv-SE" sz="3200" kern="0" spc="300" dirty="0"/>
          </a:p>
        </p:txBody>
      </p:sp>
      <p:pic>
        <p:nvPicPr>
          <p:cNvPr id="18" name="Bildobjekt 17">
            <a:extLst>
              <a:ext uri="{FF2B5EF4-FFF2-40B4-BE49-F238E27FC236}">
                <a16:creationId xmlns:a16="http://schemas.microsoft.com/office/drawing/2014/main" id="{228840A9-0F46-E54A-8BD9-5077A0D37D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fld id="{C1A088CD-CCDE-49E5-84E6-67161CD99BDA}" type="slidenum">
              <a:rPr lang="sv-SE" smtClean="0"/>
              <a:pPr/>
              <a:t>17</a:t>
            </a:fld>
            <a:endParaRPr lang="sv-SE"/>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34001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553182" y="1236973"/>
            <a:ext cx="5542817" cy="53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INNEHÅLL</a:t>
            </a:r>
          </a:p>
          <a:p>
            <a:pPr algn="l">
              <a:lnSpc>
                <a:spcPct val="90000"/>
              </a:lnSpc>
            </a:pPr>
            <a:endParaRPr lang="sv-SE" sz="1800" kern="0" spc="300" dirty="0"/>
          </a:p>
          <a:p>
            <a:pPr algn="l"/>
            <a:r>
              <a:rPr lang="sv-SE" sz="1800" kern="0" dirty="0">
                <a:latin typeface="+mn-lt"/>
              </a:rPr>
              <a:t>Om långtidsutredningen</a:t>
            </a:r>
          </a:p>
          <a:p>
            <a:pPr marL="914400" lvl="1" indent="-457200">
              <a:buFont typeface="Arial" panose="020B0604020202020204" pitchFamily="34" charset="0"/>
              <a:buChar char="•"/>
            </a:pPr>
            <a:r>
              <a:rPr lang="sv-SE" sz="1600" kern="0" dirty="0">
                <a:solidFill>
                  <a:schemeClr val="tx1"/>
                </a:solidFill>
                <a:latin typeface="+mn-lt"/>
              </a:rPr>
              <a:t>Uppdrag och metod</a:t>
            </a:r>
          </a:p>
          <a:p>
            <a:pPr marL="914400" lvl="1" indent="-457200">
              <a:buFont typeface="Arial" panose="020B0604020202020204" pitchFamily="34" charset="0"/>
              <a:buChar char="•"/>
            </a:pPr>
            <a:r>
              <a:rPr lang="sv-SE" sz="1600" kern="0" dirty="0">
                <a:solidFill>
                  <a:schemeClr val="tx1"/>
                </a:solidFill>
                <a:latin typeface="+mn-lt"/>
              </a:rPr>
              <a:t>Huvudfrågor och perspektiv</a:t>
            </a:r>
          </a:p>
          <a:p>
            <a:pPr algn="l"/>
            <a:endParaRPr lang="sv-SE" sz="1800" kern="0" dirty="0">
              <a:latin typeface="+mn-lt"/>
            </a:endParaRPr>
          </a:p>
          <a:p>
            <a:pPr algn="l"/>
            <a:r>
              <a:rPr lang="sv-SE" sz="1800" kern="0" dirty="0">
                <a:latin typeface="+mn-lt"/>
              </a:rPr>
              <a:t>Perspektivrapport – vårdens struktur</a:t>
            </a:r>
          </a:p>
          <a:p>
            <a:pPr marL="914400" lvl="1" indent="-457200">
              <a:spcAft>
                <a:spcPts val="500"/>
              </a:spcAft>
              <a:buFont typeface="Arial" panose="020B0604020202020204" pitchFamily="34" charset="0"/>
              <a:buChar char="•"/>
            </a:pPr>
            <a:r>
              <a:rPr lang="sv-SE" sz="1600" kern="0" dirty="0">
                <a:solidFill>
                  <a:schemeClr val="tx1"/>
                </a:solidFill>
                <a:latin typeface="+mn-lt"/>
              </a:rPr>
              <a:t>Med anledning av covid-19</a:t>
            </a:r>
          </a:p>
          <a:p>
            <a:pPr marL="914400" lvl="1" indent="-457200">
              <a:spcAft>
                <a:spcPts val="500"/>
              </a:spcAft>
              <a:buFont typeface="Arial" panose="020B0604020202020204" pitchFamily="34" charset="0"/>
              <a:buChar char="•"/>
            </a:pPr>
            <a:r>
              <a:rPr lang="sv-SE" sz="1600" kern="0" dirty="0">
                <a:solidFill>
                  <a:schemeClr val="tx1"/>
                </a:solidFill>
                <a:latin typeface="+mn-lt"/>
              </a:rPr>
              <a:t>Framtidsbild och sammanfattande analys</a:t>
            </a:r>
          </a:p>
          <a:p>
            <a:pPr marL="914400" lvl="1" indent="-457200">
              <a:spcAft>
                <a:spcPts val="500"/>
              </a:spcAft>
              <a:buFont typeface="Arial" panose="020B0604020202020204" pitchFamily="34" charset="0"/>
              <a:buChar char="•"/>
            </a:pPr>
            <a:r>
              <a:rPr lang="sv-SE" sz="1600" kern="0" dirty="0">
                <a:solidFill>
                  <a:schemeClr val="tx1"/>
                </a:solidFill>
                <a:latin typeface="+mn-lt"/>
              </a:rPr>
              <a:t>Framtidsplanens målbild har förändrat strukturen</a:t>
            </a:r>
          </a:p>
          <a:p>
            <a:pPr marL="914400" lvl="1" indent="-457200">
              <a:spcAft>
                <a:spcPts val="500"/>
              </a:spcAft>
              <a:buFont typeface="Arial" panose="020B0604020202020204" pitchFamily="34" charset="0"/>
              <a:buChar char="•"/>
            </a:pPr>
            <a:r>
              <a:rPr lang="sv-SE" sz="1600" kern="0" dirty="0">
                <a:solidFill>
                  <a:schemeClr val="tx1"/>
                </a:solidFill>
                <a:latin typeface="+mn-lt"/>
              </a:rPr>
              <a:t>En modell för vårdstrukturen</a:t>
            </a:r>
          </a:p>
          <a:p>
            <a:pPr marL="914400" lvl="1" indent="-457200">
              <a:spcAft>
                <a:spcPts val="500"/>
              </a:spcAft>
              <a:buFont typeface="Arial" panose="020B0604020202020204" pitchFamily="34" charset="0"/>
              <a:buChar char="•"/>
            </a:pPr>
            <a:r>
              <a:rPr lang="sv-SE" sz="1600" kern="0" dirty="0">
                <a:solidFill>
                  <a:schemeClr val="tx1"/>
                </a:solidFill>
                <a:latin typeface="+mn-lt"/>
              </a:rPr>
              <a:t>Framtidens vårdbehov och vårdkonsumtion</a:t>
            </a:r>
          </a:p>
          <a:p>
            <a:pPr marL="914400" lvl="1" indent="-457200">
              <a:spcAft>
                <a:spcPts val="500"/>
              </a:spcAft>
              <a:buFont typeface="Arial" panose="020B0604020202020204" pitchFamily="34" charset="0"/>
              <a:buChar char="•"/>
            </a:pPr>
            <a:r>
              <a:rPr lang="sv-SE" sz="1600" kern="0" dirty="0">
                <a:solidFill>
                  <a:schemeClr val="tx1"/>
                </a:solidFill>
                <a:latin typeface="+mn-lt"/>
              </a:rPr>
              <a:t>Framtida slutenvårdstillfällen</a:t>
            </a:r>
          </a:p>
          <a:p>
            <a:pPr marL="914400" lvl="1" indent="-457200">
              <a:spcAft>
                <a:spcPts val="500"/>
              </a:spcAft>
              <a:buFont typeface="Arial" panose="020B0604020202020204" pitchFamily="34" charset="0"/>
              <a:buChar char="•"/>
            </a:pPr>
            <a:r>
              <a:rPr lang="sv-SE" sz="1600" kern="0" dirty="0">
                <a:solidFill>
                  <a:schemeClr val="tx1"/>
                </a:solidFill>
                <a:latin typeface="+mn-lt"/>
              </a:rPr>
              <a:t>Digitala och fysiska besök samt slutenvård</a:t>
            </a:r>
          </a:p>
          <a:p>
            <a:pPr marL="914400" lvl="1" indent="-457200">
              <a:spcAft>
                <a:spcPts val="500"/>
              </a:spcAft>
              <a:buFont typeface="Arial" panose="020B0604020202020204" pitchFamily="34" charset="0"/>
              <a:buChar char="•"/>
            </a:pPr>
            <a:r>
              <a:rPr lang="sv-SE" sz="1600" kern="0" dirty="0">
                <a:solidFill>
                  <a:schemeClr val="tx1"/>
                </a:solidFill>
                <a:latin typeface="+mn-lt"/>
              </a:rPr>
              <a:t>Prevention och samverkan</a:t>
            </a:r>
          </a:p>
          <a:p>
            <a:pPr algn="l"/>
            <a:endParaRPr lang="sv-SE" sz="1800" kern="0" dirty="0"/>
          </a:p>
          <a:p>
            <a:pPr algn="l"/>
            <a:r>
              <a:rPr lang="sv-SE" sz="1800" kern="0" dirty="0"/>
              <a:t>Övergripande slutsatser om framtiden</a:t>
            </a:r>
          </a:p>
          <a:p>
            <a:pPr lvl="1">
              <a:spcAft>
                <a:spcPts val="500"/>
              </a:spcAft>
            </a:pPr>
            <a:endParaRPr lang="sv-SE" sz="1800" kern="0" dirty="0">
              <a:solidFill>
                <a:schemeClr val="tx1"/>
              </a:solidFill>
              <a:latin typeface="+mn-lt"/>
            </a:endParaRPr>
          </a:p>
          <a:p>
            <a:pPr lvl="1">
              <a:lnSpc>
                <a:spcPct val="90000"/>
              </a:lnSpc>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093535BD-58C0-1248-8B7E-BFAE510B3E55}"/>
              </a:ext>
            </a:extLst>
          </p:cNvPr>
          <p:cNvSpPr>
            <a:spLocks noGrp="1"/>
          </p:cNvSpPr>
          <p:nvPr>
            <p:ph type="sldNum" sz="quarter" idx="4"/>
          </p:nvPr>
        </p:nvSpPr>
        <p:spPr/>
        <p:txBody>
          <a:bodyPr/>
          <a:lstStyle/>
          <a:p>
            <a:fld id="{C1A088CD-CCDE-49E5-84E6-67161CD99BDA}" type="slidenum">
              <a:rPr lang="sv-SE" smtClean="0"/>
              <a:pPr/>
              <a:t>2</a:t>
            </a:fld>
            <a:endParaRPr lang="sv-SE"/>
          </a:p>
        </p:txBody>
      </p:sp>
      <p:sp>
        <p:nvSpPr>
          <p:cNvPr id="8" name="Platshållare för sidfot 7">
            <a:extLst>
              <a:ext uri="{FF2B5EF4-FFF2-40B4-BE49-F238E27FC236}">
                <a16:creationId xmlns:a16="http://schemas.microsoft.com/office/drawing/2014/main" id="{C246FCD5-571D-5D4F-8419-9144056167B9}"/>
              </a:ext>
            </a:extLst>
          </p:cNvPr>
          <p:cNvSpPr>
            <a:spLocks noGrp="1"/>
          </p:cNvSpPr>
          <p:nvPr>
            <p:ph type="ftr" sz="quarter" idx="3"/>
          </p:nvPr>
        </p:nvSpPr>
        <p:spPr/>
        <p:txBody>
          <a:bodyPr/>
          <a:lstStyle/>
          <a:p>
            <a:r>
              <a:rPr lang="sv-SE"/>
              <a:t>Hälso- och sjukvårdsförvaltningen</a:t>
            </a:r>
          </a:p>
        </p:txBody>
      </p:sp>
      <p:pic>
        <p:nvPicPr>
          <p:cNvPr id="18" name="Bildobjekt 17">
            <a:extLst>
              <a:ext uri="{FF2B5EF4-FFF2-40B4-BE49-F238E27FC236}">
                <a16:creationId xmlns:a16="http://schemas.microsoft.com/office/drawing/2014/main" id="{08438520-18FF-4BF2-942D-CA81ECD0B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27230"/>
            <a:ext cx="4796786" cy="5919884"/>
          </a:xfrm>
          <a:prstGeom prst="rect">
            <a:avLst/>
          </a:prstGeom>
        </p:spPr>
      </p:pic>
    </p:spTree>
    <p:extLst>
      <p:ext uri="{BB962C8B-B14F-4D97-AF65-F5344CB8AC3E}">
        <p14:creationId xmlns:p14="http://schemas.microsoft.com/office/powerpoint/2010/main" val="110988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3</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3</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2" y="1339468"/>
            <a:ext cx="2473579" cy="2473579"/>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3810000" y="1838325"/>
            <a:ext cx="6365632" cy="381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UPPDRAG</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800" kern="0" dirty="0">
                <a:latin typeface="+mn-lt"/>
              </a:rPr>
              <a:t>Beskriva, analysera och presentera utmaningar och möjliga lösningar inför 2040</a:t>
            </a:r>
          </a:p>
          <a:p>
            <a:pPr algn="l">
              <a:lnSpc>
                <a:spcPct val="90000"/>
              </a:lnSpc>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Ta fram underlag för beslut som säkerställer en långsiktig och hållbar planering för invånarnas framtida behov av hälso- och sjukvård</a:t>
            </a:r>
          </a:p>
          <a:p>
            <a:pPr algn="l">
              <a:lnSpc>
                <a:spcPct val="90000"/>
              </a:lnSpc>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Rapportera till parlamentarisk politikergrupp</a:t>
            </a:r>
          </a:p>
          <a:p>
            <a:pPr marL="457200" indent="-457200" algn="l">
              <a:lnSpc>
                <a:spcPct val="90000"/>
              </a:lnSpc>
              <a:buFont typeface="Arial" panose="020B0604020202020204" pitchFamily="34" charset="0"/>
              <a:buChar char="•"/>
            </a:pPr>
            <a:endParaRPr lang="sv-SE" sz="1800" kern="0" dirty="0">
              <a:latin typeface="+mn-lt"/>
            </a:endParaRPr>
          </a:p>
          <a:p>
            <a:pPr marL="457200" indent="-457200" algn="l">
              <a:lnSpc>
                <a:spcPct val="90000"/>
              </a:lnSpc>
              <a:buFont typeface="Arial" panose="020B0604020202020204" pitchFamily="34" charset="0"/>
              <a:buChar char="•"/>
            </a:pPr>
            <a:r>
              <a:rPr lang="sv-SE" sz="1800" kern="0" dirty="0">
                <a:latin typeface="+mn-lt"/>
              </a:rPr>
              <a:t>Ha ett tydligt framtidsfokus</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 name="Platshållare för bildnummer 4">
            <a:extLst>
              <a:ext uri="{FF2B5EF4-FFF2-40B4-BE49-F238E27FC236}">
                <a16:creationId xmlns:a16="http://schemas.microsoft.com/office/drawing/2014/main" id="{0365EB7B-B066-014F-B8F2-BD95DBAE4DF9}"/>
              </a:ext>
            </a:extLst>
          </p:cNvPr>
          <p:cNvSpPr>
            <a:spLocks noGrp="1"/>
          </p:cNvSpPr>
          <p:nvPr>
            <p:ph type="sldNum" sz="quarter" idx="4"/>
          </p:nvPr>
        </p:nvSpPr>
        <p:spPr/>
        <p:txBody>
          <a:bodyPr/>
          <a:lstStyle/>
          <a:p>
            <a:fld id="{C1A088CD-CCDE-49E5-84E6-67161CD99BDA}" type="slidenum">
              <a:rPr lang="sv-SE" smtClean="0"/>
              <a:pPr/>
              <a:t>3</a:t>
            </a:fld>
            <a:endParaRPr lang="sv-SE"/>
          </a:p>
        </p:txBody>
      </p:sp>
      <p:sp>
        <p:nvSpPr>
          <p:cNvPr id="7" name="Platshållare för sidfot 6">
            <a:extLst>
              <a:ext uri="{FF2B5EF4-FFF2-40B4-BE49-F238E27FC236}">
                <a16:creationId xmlns:a16="http://schemas.microsoft.com/office/drawing/2014/main" id="{1B3319CC-0473-EA41-A6B8-2FFDE74C32E2}"/>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61702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4</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4</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78355" y="1420933"/>
            <a:ext cx="89154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METODIK: FRÅN FRAMTIDSSCENARIO TILL VÅRDSCENARIO</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8CBC2A9-2F37-EC48-80A5-3001708BCCD7}"/>
              </a:ext>
            </a:extLst>
          </p:cNvPr>
          <p:cNvSpPr>
            <a:spLocks noGrp="1"/>
          </p:cNvSpPr>
          <p:nvPr>
            <p:ph type="sldNum" sz="quarter" idx="4"/>
          </p:nvPr>
        </p:nvSpPr>
        <p:spPr/>
        <p:txBody>
          <a:bodyPr/>
          <a:lstStyle/>
          <a:p>
            <a:fld id="{C1A088CD-CCDE-49E5-84E6-67161CD99BDA}" type="slidenum">
              <a:rPr lang="sv-SE" smtClean="0"/>
              <a:pPr/>
              <a:t>4</a:t>
            </a:fld>
            <a:endParaRPr lang="sv-SE"/>
          </a:p>
        </p:txBody>
      </p:sp>
      <p:sp>
        <p:nvSpPr>
          <p:cNvPr id="8" name="Platshållare för sidfot 7">
            <a:extLst>
              <a:ext uri="{FF2B5EF4-FFF2-40B4-BE49-F238E27FC236}">
                <a16:creationId xmlns:a16="http://schemas.microsoft.com/office/drawing/2014/main" id="{DAC51976-1169-A14F-9989-305B4F844EEB}"/>
              </a:ext>
            </a:extLst>
          </p:cNvPr>
          <p:cNvSpPr>
            <a:spLocks noGrp="1"/>
          </p:cNvSpPr>
          <p:nvPr>
            <p:ph type="ftr" sz="quarter" idx="3"/>
          </p:nvPr>
        </p:nvSpPr>
        <p:spPr/>
        <p:txBody>
          <a:bodyPr/>
          <a:lstStyle/>
          <a:p>
            <a:r>
              <a:rPr lang="sv-SE"/>
              <a:t>Hälso- och sjukvårdsförvaltningen</a:t>
            </a:r>
          </a:p>
        </p:txBody>
      </p:sp>
      <p:pic>
        <p:nvPicPr>
          <p:cNvPr id="5" name="Bildobjekt 4">
            <a:extLst>
              <a:ext uri="{FF2B5EF4-FFF2-40B4-BE49-F238E27FC236}">
                <a16:creationId xmlns:a16="http://schemas.microsoft.com/office/drawing/2014/main" id="{FDBACC44-B113-4FC0-83D6-50F49AF04A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623" y="1771904"/>
            <a:ext cx="7980122" cy="5086096"/>
          </a:xfrm>
          <a:prstGeom prst="rect">
            <a:avLst/>
          </a:prstGeom>
        </p:spPr>
      </p:pic>
    </p:spTree>
    <p:extLst>
      <p:ext uri="{BB962C8B-B14F-4D97-AF65-F5344CB8AC3E}">
        <p14:creationId xmlns:p14="http://schemas.microsoft.com/office/powerpoint/2010/main" val="204300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5</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5</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7467600" cy="407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FEM HUVUDFRÅGOR</a:t>
            </a:r>
          </a:p>
          <a:p>
            <a:pPr algn="l">
              <a:lnSpc>
                <a:spcPct val="90000"/>
              </a:lnSpc>
            </a:pPr>
            <a:endParaRPr lang="sv-SE" sz="1800" kern="0" spc="300" dirty="0"/>
          </a:p>
          <a:p>
            <a:pPr marL="285750" indent="-285750" algn="l">
              <a:lnSpc>
                <a:spcPct val="200000"/>
              </a:lnSpc>
              <a:buFont typeface="Arial" panose="020B0604020202020204" pitchFamily="34" charset="0"/>
              <a:buChar char="•"/>
            </a:pPr>
            <a:r>
              <a:rPr lang="sv-SE" sz="1800" kern="0" dirty="0"/>
              <a:t>Hur kommer framtiden se ut?</a:t>
            </a:r>
          </a:p>
          <a:p>
            <a:pPr marL="285750" indent="-285750" algn="l">
              <a:lnSpc>
                <a:spcPct val="200000"/>
              </a:lnSpc>
              <a:buFont typeface="Arial" panose="020B0604020202020204" pitchFamily="34" charset="0"/>
              <a:buChar char="•"/>
            </a:pPr>
            <a:r>
              <a:rPr lang="sv-SE" sz="1800" kern="0" dirty="0"/>
              <a:t>Vilka utmaningar ser vi?</a:t>
            </a:r>
          </a:p>
          <a:p>
            <a:pPr marL="285750" indent="-285750" algn="l">
              <a:lnSpc>
                <a:spcPct val="200000"/>
              </a:lnSpc>
              <a:buFont typeface="Arial" panose="020B0604020202020204" pitchFamily="34" charset="0"/>
              <a:buChar char="•"/>
            </a:pPr>
            <a:r>
              <a:rPr lang="sv-SE" sz="1800" kern="0" dirty="0"/>
              <a:t>Vad kommer dessa utmaningar betyda? </a:t>
            </a:r>
          </a:p>
          <a:p>
            <a:pPr marL="285750" indent="-285750" algn="l">
              <a:buFont typeface="Arial" panose="020B0604020202020204" pitchFamily="34" charset="0"/>
              <a:buChar char="•"/>
            </a:pPr>
            <a:endParaRPr lang="sv-SE" sz="1800" kern="0" dirty="0"/>
          </a:p>
          <a:p>
            <a:pPr marL="285750" indent="-285750" algn="l">
              <a:buFont typeface="Arial" panose="020B0604020202020204" pitchFamily="34" charset="0"/>
              <a:buChar char="•"/>
            </a:pPr>
            <a:r>
              <a:rPr lang="sv-SE" sz="1800" kern="0" dirty="0"/>
              <a:t>Vilka konsekvenser ser vi?</a:t>
            </a:r>
          </a:p>
          <a:p>
            <a:pPr marL="285750" indent="-285750" algn="l">
              <a:buFont typeface="Arial" panose="020B0604020202020204" pitchFamily="34" charset="0"/>
              <a:buChar char="•"/>
            </a:pPr>
            <a:endParaRPr lang="sv-SE" sz="1800" kern="0" dirty="0"/>
          </a:p>
          <a:p>
            <a:pPr marL="285750" indent="-285750" algn="l">
              <a:buFont typeface="Arial" panose="020B0604020202020204" pitchFamily="34" charset="0"/>
              <a:buChar char="•"/>
            </a:pPr>
            <a:r>
              <a:rPr lang="sv-SE" sz="1800" kern="0" dirty="0"/>
              <a:t>Vilka vägval finns?</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8" name="Bildobjekt 7">
            <a:extLst>
              <a:ext uri="{FF2B5EF4-FFF2-40B4-BE49-F238E27FC236}">
                <a16:creationId xmlns:a16="http://schemas.microsoft.com/office/drawing/2014/main" id="{3141FE15-2C0D-B34B-9E44-1FB29A4D8E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3984" y="949234"/>
            <a:ext cx="3939177" cy="5908766"/>
          </a:xfrm>
          <a:prstGeom prst="rect">
            <a:avLst/>
          </a:prstGeom>
        </p:spPr>
      </p:pic>
      <p:sp>
        <p:nvSpPr>
          <p:cNvPr id="5" name="Platshållare för bildnummer 4">
            <a:extLst>
              <a:ext uri="{FF2B5EF4-FFF2-40B4-BE49-F238E27FC236}">
                <a16:creationId xmlns:a16="http://schemas.microsoft.com/office/drawing/2014/main" id="{20274AEB-2878-0047-B62B-65BBBE424A27}"/>
              </a:ext>
            </a:extLst>
          </p:cNvPr>
          <p:cNvSpPr>
            <a:spLocks noGrp="1"/>
          </p:cNvSpPr>
          <p:nvPr>
            <p:ph type="sldNum" sz="quarter" idx="4"/>
          </p:nvPr>
        </p:nvSpPr>
        <p:spPr/>
        <p:txBody>
          <a:bodyPr/>
          <a:lstStyle/>
          <a:p>
            <a:fld id="{C1A088CD-CCDE-49E5-84E6-67161CD99BDA}" type="slidenum">
              <a:rPr lang="sv-SE" smtClean="0"/>
              <a:pPr/>
              <a:t>5</a:t>
            </a:fld>
            <a:endParaRPr lang="sv-SE"/>
          </a:p>
        </p:txBody>
      </p:sp>
      <p:sp>
        <p:nvSpPr>
          <p:cNvPr id="7" name="Platshållare för sidfot 6">
            <a:extLst>
              <a:ext uri="{FF2B5EF4-FFF2-40B4-BE49-F238E27FC236}">
                <a16:creationId xmlns:a16="http://schemas.microsoft.com/office/drawing/2014/main" id="{113AA70E-904F-A24E-8929-76FDA4C7CC80}"/>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114127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6</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6</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7467600" cy="4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NÅGRA CENTRALA PERSPEKTIV</a:t>
            </a:r>
          </a:p>
          <a:p>
            <a:pPr algn="l">
              <a:lnSpc>
                <a:spcPct val="90000"/>
              </a:lnSpc>
            </a:pPr>
            <a:endParaRPr lang="sv-SE" sz="1800" kern="0" spc="300" dirty="0"/>
          </a:p>
          <a:p>
            <a:pPr marL="285750" indent="-285750" algn="l">
              <a:lnSpc>
                <a:spcPct val="200000"/>
              </a:lnSpc>
              <a:buFont typeface="Arial" panose="020B0604020202020204" pitchFamily="34" charset="0"/>
              <a:buChar char="•"/>
            </a:pPr>
            <a:r>
              <a:rPr lang="sv-SE" sz="1800" kern="0" dirty="0"/>
              <a:t>Invånarens och patientens behov</a:t>
            </a:r>
          </a:p>
          <a:p>
            <a:pPr marL="285750" indent="-285750" algn="l">
              <a:lnSpc>
                <a:spcPct val="200000"/>
              </a:lnSpc>
              <a:buFont typeface="Arial" panose="020B0604020202020204" pitchFamily="34" charset="0"/>
              <a:buChar char="•"/>
            </a:pPr>
            <a:r>
              <a:rPr lang="sv-SE" sz="1800" kern="0" dirty="0"/>
              <a:t>Struktur</a:t>
            </a:r>
          </a:p>
          <a:p>
            <a:pPr marL="285750" indent="-285750" algn="l">
              <a:lnSpc>
                <a:spcPct val="200000"/>
              </a:lnSpc>
              <a:buFont typeface="Arial" panose="020B0604020202020204" pitchFamily="34" charset="0"/>
              <a:buChar char="•"/>
            </a:pPr>
            <a:r>
              <a:rPr lang="sv-SE" sz="1800" kern="0" dirty="0"/>
              <a:t>Kvalitet</a:t>
            </a:r>
          </a:p>
          <a:p>
            <a:pPr marL="285750" indent="-285750" algn="l">
              <a:lnSpc>
                <a:spcPct val="200000"/>
              </a:lnSpc>
              <a:buFont typeface="Arial" panose="020B0604020202020204" pitchFamily="34" charset="0"/>
              <a:buChar char="•"/>
            </a:pPr>
            <a:r>
              <a:rPr lang="sv-SE" sz="1800" kern="0" dirty="0"/>
              <a:t>Finansiering</a:t>
            </a:r>
          </a:p>
          <a:p>
            <a:pPr marL="285750" indent="-285750" algn="l">
              <a:lnSpc>
                <a:spcPct val="200000"/>
              </a:lnSpc>
              <a:buFont typeface="Arial" panose="020B0604020202020204" pitchFamily="34" charset="0"/>
              <a:buChar char="•"/>
            </a:pPr>
            <a:r>
              <a:rPr lang="sv-SE" sz="1800" kern="0" dirty="0"/>
              <a:t>Styrning</a:t>
            </a:r>
          </a:p>
          <a:p>
            <a:pPr marL="285750" indent="-285750" algn="l">
              <a:lnSpc>
                <a:spcPct val="200000"/>
              </a:lnSpc>
              <a:buFont typeface="Arial" panose="020B0604020202020204" pitchFamily="34" charset="0"/>
              <a:buChar char="•"/>
            </a:pPr>
            <a:r>
              <a:rPr lang="sv-SE" sz="1800" kern="0" dirty="0"/>
              <a:t>Kompetens</a:t>
            </a:r>
          </a:p>
          <a:p>
            <a:pPr marL="285750" indent="-285750" algn="l">
              <a:lnSpc>
                <a:spcPct val="200000"/>
              </a:lnSpc>
              <a:buFont typeface="Arial" panose="020B0604020202020204" pitchFamily="34" charset="0"/>
              <a:buChar char="•"/>
            </a:pPr>
            <a:r>
              <a:rPr lang="sv-SE" sz="1800" kern="0" dirty="0"/>
              <a:t>Verksamhetsutveckling och digitalisering</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4" name="Bildobjekt 3">
            <a:extLst>
              <a:ext uri="{FF2B5EF4-FFF2-40B4-BE49-F238E27FC236}">
                <a16:creationId xmlns:a16="http://schemas.microsoft.com/office/drawing/2014/main" id="{CC15C747-701D-9A40-84C7-426FDD1DD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9893" y="949234"/>
            <a:ext cx="3812107" cy="5908766"/>
          </a:xfrm>
          <a:prstGeom prst="rect">
            <a:avLst/>
          </a:prstGeom>
        </p:spPr>
      </p:pic>
      <p:sp>
        <p:nvSpPr>
          <p:cNvPr id="7" name="Platshållare för bildnummer 6">
            <a:extLst>
              <a:ext uri="{FF2B5EF4-FFF2-40B4-BE49-F238E27FC236}">
                <a16:creationId xmlns:a16="http://schemas.microsoft.com/office/drawing/2014/main" id="{68ACA961-49EE-EB45-A92C-9CDF0CE9B9CC}"/>
              </a:ext>
            </a:extLst>
          </p:cNvPr>
          <p:cNvSpPr>
            <a:spLocks noGrp="1"/>
          </p:cNvSpPr>
          <p:nvPr>
            <p:ph type="sldNum" sz="quarter" idx="4"/>
          </p:nvPr>
        </p:nvSpPr>
        <p:spPr/>
        <p:txBody>
          <a:bodyPr/>
          <a:lstStyle/>
          <a:p>
            <a:fld id="{C1A088CD-CCDE-49E5-84E6-67161CD99BDA}" type="slidenum">
              <a:rPr lang="sv-SE" smtClean="0"/>
              <a:pPr/>
              <a:t>6</a:t>
            </a:fld>
            <a:endParaRPr lang="sv-SE"/>
          </a:p>
        </p:txBody>
      </p:sp>
      <p:sp>
        <p:nvSpPr>
          <p:cNvPr id="8" name="Platshållare för sidfot 7">
            <a:extLst>
              <a:ext uri="{FF2B5EF4-FFF2-40B4-BE49-F238E27FC236}">
                <a16:creationId xmlns:a16="http://schemas.microsoft.com/office/drawing/2014/main" id="{997EEE78-C437-3241-9357-23ABD97A59A7}"/>
              </a:ext>
            </a:extLst>
          </p:cNvPr>
          <p:cNvSpPr>
            <a:spLocks noGrp="1"/>
          </p:cNvSpPr>
          <p:nvPr>
            <p:ph type="ftr" sz="quarter" idx="3"/>
          </p:nvPr>
        </p:nvSpPr>
        <p:spPr/>
        <p:txBody>
          <a:bodyPr/>
          <a:lstStyle/>
          <a:p>
            <a:r>
              <a:rPr lang="sv-SE"/>
              <a:t>Hälso- och sjukvårdsförvaltningen</a:t>
            </a:r>
          </a:p>
        </p:txBody>
      </p:sp>
    </p:spTree>
    <p:extLst>
      <p:ext uri="{BB962C8B-B14F-4D97-AF65-F5344CB8AC3E}">
        <p14:creationId xmlns:p14="http://schemas.microsoft.com/office/powerpoint/2010/main" val="394170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7</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8" name="Rectangle 4">
            <a:extLst>
              <a:ext uri="{FF2B5EF4-FFF2-40B4-BE49-F238E27FC236}">
                <a16:creationId xmlns:a16="http://schemas.microsoft.com/office/drawing/2014/main" id="{82012267-A550-9549-AD7D-6C4EFE2EA7E9}"/>
              </a:ext>
            </a:extLst>
          </p:cNvPr>
          <p:cNvSpPr txBox="1">
            <a:spLocks noChangeArrowheads="1"/>
          </p:cNvSpPr>
          <p:nvPr/>
        </p:nvSpPr>
        <p:spPr bwMode="auto">
          <a:xfrm>
            <a:off x="8500206" y="297779"/>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endParaRPr lang="sv-SE" dirty="0"/>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7</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743456" cy="1743456"/>
          </a:xfrm>
          <a:prstGeom prst="rect">
            <a:avLst/>
          </a:prstGeom>
        </p:spPr>
      </p:pic>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463296" y="3965893"/>
            <a:ext cx="6083808"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Vårdens struktur</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7</a:t>
            </a:fld>
            <a:endParaRPr lang="sv-SE"/>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a:t>Hälso- och sjukvårdsförvaltningen</a:t>
            </a:r>
          </a:p>
        </p:txBody>
      </p:sp>
      <p:pic>
        <p:nvPicPr>
          <p:cNvPr id="4" name="Bildobjekt 3">
            <a:extLst>
              <a:ext uri="{FF2B5EF4-FFF2-40B4-BE49-F238E27FC236}">
                <a16:creationId xmlns:a16="http://schemas.microsoft.com/office/drawing/2014/main" id="{AFA3108C-C0E7-4FDD-80C1-107266B19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38116"/>
            <a:ext cx="4796786" cy="5919884"/>
          </a:xfrm>
          <a:prstGeom prst="rect">
            <a:avLst/>
          </a:prstGeom>
        </p:spPr>
      </p:pic>
    </p:spTree>
    <p:extLst>
      <p:ext uri="{BB962C8B-B14F-4D97-AF65-F5344CB8AC3E}">
        <p14:creationId xmlns:p14="http://schemas.microsoft.com/office/powerpoint/2010/main" val="206696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1EB2E-88C9-4BCB-9EB6-36233D31E8A9}"/>
              </a:ext>
            </a:extLst>
          </p:cNvPr>
          <p:cNvSpPr>
            <a:spLocks noGrp="1"/>
          </p:cNvSpPr>
          <p:nvPr>
            <p:ph type="title"/>
          </p:nvPr>
        </p:nvSpPr>
        <p:spPr>
          <a:xfrm>
            <a:off x="1123950" y="1682132"/>
            <a:ext cx="10267949" cy="836613"/>
          </a:xfrm>
        </p:spPr>
        <p:txBody>
          <a:bodyPr/>
          <a:lstStyle/>
          <a:p>
            <a:r>
              <a:rPr lang="sv-SE" sz="2800" dirty="0"/>
              <a:t>MED ANLEDNING AV COVID-19</a:t>
            </a:r>
          </a:p>
        </p:txBody>
      </p:sp>
      <p:sp>
        <p:nvSpPr>
          <p:cNvPr id="3" name="Platshållare för innehåll 2">
            <a:extLst>
              <a:ext uri="{FF2B5EF4-FFF2-40B4-BE49-F238E27FC236}">
                <a16:creationId xmlns:a16="http://schemas.microsoft.com/office/drawing/2014/main" id="{92377703-AD1E-4104-B73A-E5BC3A8D56CC}"/>
              </a:ext>
            </a:extLst>
          </p:cNvPr>
          <p:cNvSpPr>
            <a:spLocks noGrp="1"/>
          </p:cNvSpPr>
          <p:nvPr>
            <p:ph idx="1"/>
          </p:nvPr>
        </p:nvSpPr>
        <p:spPr>
          <a:xfrm>
            <a:off x="1123949" y="2561120"/>
            <a:ext cx="10058401" cy="3937000"/>
          </a:xfrm>
        </p:spPr>
        <p:txBody>
          <a:bodyPr/>
          <a:lstStyle/>
          <a:p>
            <a:r>
              <a:rPr lang="sv-SE" sz="1800" dirty="0"/>
              <a:t>Rapporten om vårdens struktur togs fram september 2019 – januari 2020. </a:t>
            </a:r>
          </a:p>
          <a:p>
            <a:r>
              <a:rPr lang="sv-SE" sz="1800" dirty="0"/>
              <a:t>Rapporten beskriver nuläget innan covid-19 drabbade Sverige och övriga länder.</a:t>
            </a:r>
          </a:p>
          <a:p>
            <a:r>
              <a:rPr lang="sv-SE" sz="1800" dirty="0"/>
              <a:t>Corona-pandemin har utmanat vårdens och övriga samhällets resurser.</a:t>
            </a:r>
          </a:p>
          <a:p>
            <a:r>
              <a:rPr lang="sv-SE" sz="1800" dirty="0"/>
              <a:t>När pandemin är över kommer dess effekter att fortsätta utmana vårdens resurser.</a:t>
            </a:r>
          </a:p>
          <a:p>
            <a:r>
              <a:rPr lang="sv-SE" sz="1800" dirty="0"/>
              <a:t>Rapporten kan utgöra underlag för diskussioner om framtida resursplanering och om grundläggande frågor kring vården grundstruktur.</a:t>
            </a:r>
          </a:p>
        </p:txBody>
      </p:sp>
      <p:sp>
        <p:nvSpPr>
          <p:cNvPr id="5" name="Platshållare för sidfot 4">
            <a:extLst>
              <a:ext uri="{FF2B5EF4-FFF2-40B4-BE49-F238E27FC236}">
                <a16:creationId xmlns:a16="http://schemas.microsoft.com/office/drawing/2014/main" id="{F253FFF2-6C54-442A-BE6F-DF51C95CD087}"/>
              </a:ext>
            </a:extLst>
          </p:cNvPr>
          <p:cNvSpPr>
            <a:spLocks noGrp="1"/>
          </p:cNvSpPr>
          <p:nvPr>
            <p:ph type="ftr"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Hälso- och sjukvårdsförvaltningen</a:t>
            </a:r>
          </a:p>
        </p:txBody>
      </p:sp>
      <p:sp>
        <p:nvSpPr>
          <p:cNvPr id="6" name="Platshållare för bildnummer 5">
            <a:extLst>
              <a:ext uri="{FF2B5EF4-FFF2-40B4-BE49-F238E27FC236}">
                <a16:creationId xmlns:a16="http://schemas.microsoft.com/office/drawing/2014/main" id="{20F03707-FE66-4A02-944F-623BBB72707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Tree>
    <p:extLst>
      <p:ext uri="{BB962C8B-B14F-4D97-AF65-F5344CB8AC3E}">
        <p14:creationId xmlns:p14="http://schemas.microsoft.com/office/powerpoint/2010/main" val="257518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2021-01-07</a:t>
            </a:fld>
            <a:endParaRPr lang="sv-SE"/>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9</a:t>
            </a:fld>
            <a:endParaRPr lang="sv-SE"/>
          </a:p>
        </p:txBody>
      </p:sp>
      <p:sp>
        <p:nvSpPr>
          <p:cNvPr id="27" name="Rektangel 1">
            <a:extLst>
              <a:ext uri="{FF2B5EF4-FFF2-40B4-BE49-F238E27FC236}">
                <a16:creationId xmlns:a16="http://schemas.microsoft.com/office/drawing/2014/main" id="{1E5797B6-7456-0641-B8D4-38B263CD81A6}"/>
              </a:ext>
            </a:extLst>
          </p:cNvPr>
          <p:cNvSpPr/>
          <p:nvPr/>
        </p:nvSpPr>
        <p:spPr bwMode="auto">
          <a:xfrm>
            <a:off x="105508"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9</a:t>
            </a:fld>
            <a:endParaRPr lang="sv-SE"/>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pic>
        <p:nvPicPr>
          <p:cNvPr id="6" name="Bildobjekt 5">
            <a:extLst>
              <a:ext uri="{FF2B5EF4-FFF2-40B4-BE49-F238E27FC236}">
                <a16:creationId xmlns:a16="http://schemas.microsoft.com/office/drawing/2014/main" id="{EFB36B0A-2C39-214C-9701-24060C99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3" y="1339469"/>
            <a:ext cx="1284860" cy="1284860"/>
          </a:xfrm>
          <a:prstGeom prst="rect">
            <a:avLst/>
          </a:prstGeom>
        </p:spPr>
      </p:pic>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362200" y="1838325"/>
            <a:ext cx="451485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FRAMTIDSBILD OCH SAMMANFATTANDE ANALYS</a:t>
            </a:r>
            <a:br>
              <a:rPr lang="sv-SE" sz="1800" kern="0" spc="300" dirty="0"/>
            </a:br>
            <a:endParaRPr lang="sv-SE" sz="1800" kern="0" spc="300" dirty="0"/>
          </a:p>
          <a:p>
            <a:pPr marL="285750" indent="-285750" algn="l">
              <a:spcAft>
                <a:spcPts val="1200"/>
              </a:spcAft>
              <a:buFont typeface="Arial" panose="020B0604020202020204" pitchFamily="34" charset="0"/>
              <a:buChar char="•"/>
            </a:pPr>
            <a:r>
              <a:rPr lang="sv-SE" sz="1800" kern="0" dirty="0"/>
              <a:t>Vården kommer bli mer flexibel för att motsvara befolkningens behov och förväntningarna.</a:t>
            </a:r>
          </a:p>
          <a:p>
            <a:pPr marL="285750" indent="-285750" algn="l">
              <a:spcAft>
                <a:spcPts val="1200"/>
              </a:spcAft>
              <a:buFont typeface="Arial" panose="020B0604020202020204" pitchFamily="34" charset="0"/>
              <a:buChar char="•"/>
            </a:pPr>
            <a:r>
              <a:rPr lang="sv-SE" sz="1800" kern="0" dirty="0"/>
              <a:t>Vården på akutsjukhusen koncentreras i högre utsträckning på inneliggande patienter.</a:t>
            </a:r>
          </a:p>
          <a:p>
            <a:pPr marL="285750" indent="-285750" algn="l">
              <a:spcAft>
                <a:spcPts val="1200"/>
              </a:spcAft>
              <a:buFont typeface="Arial" panose="020B0604020202020204" pitchFamily="34" charset="0"/>
              <a:buChar char="•"/>
            </a:pPr>
            <a:r>
              <a:rPr lang="sv-SE" sz="1800" kern="0" dirty="0"/>
              <a:t>2040 kommer invånarna i högre utsträckning att erbjudas vård i öppenvården.</a:t>
            </a:r>
          </a:p>
          <a:p>
            <a:pPr marL="285750" indent="-285750" algn="l">
              <a:spcAft>
                <a:spcPts val="1200"/>
              </a:spcAft>
              <a:buFont typeface="Arial" panose="020B0604020202020204" pitchFamily="34" charset="0"/>
              <a:buChar char="•"/>
            </a:pPr>
            <a:r>
              <a:rPr lang="sv-SE" sz="1800" kern="0" dirty="0"/>
              <a:t>Förstärkt nära vård ger ökad tillgänglighet </a:t>
            </a:r>
          </a:p>
          <a:p>
            <a:pPr marL="285750" indent="-285750" algn="l">
              <a:spcAft>
                <a:spcPts val="1200"/>
              </a:spcAft>
              <a:buFont typeface="Arial" panose="020B0604020202020204" pitchFamily="34" charset="0"/>
              <a:buChar char="•"/>
            </a:pPr>
            <a:endParaRPr lang="sv-SE" sz="1800" kern="0" dirty="0"/>
          </a:p>
          <a:p>
            <a:pPr marL="285750" indent="-285750" algn="l">
              <a:buFont typeface="Arial" panose="020B0604020202020204" pitchFamily="34" charset="0"/>
              <a:buChar char="•"/>
            </a:pPr>
            <a:endParaRPr lang="sv-SE" sz="1800" kern="0" dirty="0"/>
          </a:p>
          <a:p>
            <a:pPr marL="285750" indent="-285750" algn="l">
              <a:buFont typeface="Arial" panose="020B0604020202020204" pitchFamily="34" charset="0"/>
              <a:buChar char="•"/>
            </a:pPr>
            <a:endParaRPr lang="sv-SE" sz="1000" kern="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algn="l">
              <a:lnSpc>
                <a:spcPct val="90000"/>
              </a:lnSpc>
            </a:pPr>
            <a:endParaRPr lang="sv-SE" sz="3200" kern="0" spc="300" dirty="0"/>
          </a:p>
        </p:txBody>
      </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9</a:t>
            </a:fld>
            <a:endParaRPr lang="sv-SE"/>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a:t>Hälso- och sjukvårdsförvaltningen</a:t>
            </a:r>
          </a:p>
        </p:txBody>
      </p:sp>
      <p:pic>
        <p:nvPicPr>
          <p:cNvPr id="21" name="Bildobjekt 20">
            <a:extLst>
              <a:ext uri="{FF2B5EF4-FFF2-40B4-BE49-F238E27FC236}">
                <a16:creationId xmlns:a16="http://schemas.microsoft.com/office/drawing/2014/main" id="{B4D58875-E670-4F1F-9E2F-586D5EB7C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5214" y="949234"/>
            <a:ext cx="4796786" cy="5919884"/>
          </a:xfrm>
          <a:prstGeom prst="rect">
            <a:avLst/>
          </a:prstGeom>
        </p:spPr>
      </p:pic>
    </p:spTree>
    <p:extLst>
      <p:ext uri="{BB962C8B-B14F-4D97-AF65-F5344CB8AC3E}">
        <p14:creationId xmlns:p14="http://schemas.microsoft.com/office/powerpoint/2010/main" val="187853410"/>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Standardformgivning</Template>
  <TotalTime>9795</TotalTime>
  <Words>2461</Words>
  <Application>Microsoft Office PowerPoint</Application>
  <PresentationFormat>Bredbild</PresentationFormat>
  <Paragraphs>362</Paragraphs>
  <Slides>17</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Verdana</vt:lpstr>
      <vt:lpstr>Wingdings</vt:lpstr>
      <vt:lpstr>Standardformgivning</vt:lpstr>
      <vt:lpstr>KUNSKAPSSTYRNING</vt:lpstr>
      <vt:lpstr>PowerPoint-presentation</vt:lpstr>
      <vt:lpstr>KUNSKAPSSTYRNING</vt:lpstr>
      <vt:lpstr>KUNSKAPSSTYRNING</vt:lpstr>
      <vt:lpstr>KUNSKAPSSTYRNING</vt:lpstr>
      <vt:lpstr>KUNSKAPSSTYRNING</vt:lpstr>
      <vt:lpstr>KUNSKAPSSTYRNING</vt:lpstr>
      <vt:lpstr>MED ANLEDNING AV COVID-19</vt:lpstr>
      <vt:lpstr>KUNSKAPSSTYRNING</vt:lpstr>
      <vt:lpstr>PowerPoint-presentation</vt:lpstr>
      <vt:lpstr>KUNSKAPSSTYRNING</vt:lpstr>
      <vt:lpstr>KUNSKAPSSTYRNING</vt:lpstr>
      <vt:lpstr>PowerPoint-presentation</vt:lpstr>
      <vt:lpstr>KUNSKAPSSTYRNING</vt:lpstr>
      <vt:lpstr>PowerPoint-presentation</vt:lpstr>
      <vt:lpstr>KUNSKAPSSTYRNING</vt:lpstr>
      <vt:lpstr>KUNSKAPSSTYRNING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subject/>
  <dc:creator>Region Stockholm</dc:creator>
  <cp:keywords/>
  <dc:description/>
  <cp:lastModifiedBy>Ann-Christine Berg</cp:lastModifiedBy>
  <cp:revision>234</cp:revision>
  <dcterms:created xsi:type="dcterms:W3CDTF">2019-11-01T08:50:54Z</dcterms:created>
  <dcterms:modified xsi:type="dcterms:W3CDTF">2021-01-07T07:55:57Z</dcterms:modified>
  <cp:category/>
</cp:coreProperties>
</file>