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2"/>
  </p:notesMasterIdLst>
  <p:sldIdLst>
    <p:sldId id="256" r:id="rId2"/>
    <p:sldId id="402" r:id="rId3"/>
    <p:sldId id="311" r:id="rId4"/>
    <p:sldId id="314" r:id="rId5"/>
    <p:sldId id="312" r:id="rId6"/>
    <p:sldId id="404" r:id="rId7"/>
    <p:sldId id="2706" r:id="rId8"/>
    <p:sldId id="2724" r:id="rId9"/>
    <p:sldId id="2726" r:id="rId10"/>
    <p:sldId id="2727" r:id="rId11"/>
    <p:sldId id="2730" r:id="rId12"/>
    <p:sldId id="2729" r:id="rId13"/>
    <p:sldId id="2728" r:id="rId14"/>
    <p:sldId id="2731" r:id="rId15"/>
    <p:sldId id="2733" r:id="rId16"/>
    <p:sldId id="2732" r:id="rId17"/>
    <p:sldId id="2734" r:id="rId18"/>
    <p:sldId id="2735" r:id="rId19"/>
    <p:sldId id="346" r:id="rId20"/>
    <p:sldId id="390" r:id="rId21"/>
  </p:sldIdLst>
  <p:sldSz cx="12192000" cy="6858000"/>
  <p:notesSz cx="6858000" cy="9144000"/>
  <p:defaultTextStyle>
    <a:defPPr>
      <a:defRPr lang="sv-SE"/>
    </a:defPPr>
    <a:lvl1pPr algn="ctr" rtl="0" eaLnBrk="0" fontAlgn="base" hangingPunct="0">
      <a:spcBef>
        <a:spcPct val="50000"/>
      </a:spcBef>
      <a:spcAft>
        <a:spcPct val="0"/>
      </a:spcAft>
      <a:defRPr sz="2200" kern="1200">
        <a:solidFill>
          <a:schemeClr val="tx1"/>
        </a:solidFill>
        <a:latin typeface="Verdana" pitchFamily="34" charset="0"/>
        <a:ea typeface="Geneva" pitchFamily="1" charset="-128"/>
        <a:cs typeface="+mn-cs"/>
      </a:defRPr>
    </a:lvl1pPr>
    <a:lvl2pPr marL="457200" algn="ctr" rtl="0" eaLnBrk="0" fontAlgn="base" hangingPunct="0">
      <a:spcBef>
        <a:spcPct val="50000"/>
      </a:spcBef>
      <a:spcAft>
        <a:spcPct val="0"/>
      </a:spcAft>
      <a:defRPr sz="2200" kern="1200">
        <a:solidFill>
          <a:schemeClr val="tx1"/>
        </a:solidFill>
        <a:latin typeface="Verdana" pitchFamily="34" charset="0"/>
        <a:ea typeface="Geneva" pitchFamily="1" charset="-128"/>
        <a:cs typeface="+mn-cs"/>
      </a:defRPr>
    </a:lvl2pPr>
    <a:lvl3pPr marL="914400" algn="ctr" rtl="0" eaLnBrk="0" fontAlgn="base" hangingPunct="0">
      <a:spcBef>
        <a:spcPct val="50000"/>
      </a:spcBef>
      <a:spcAft>
        <a:spcPct val="0"/>
      </a:spcAft>
      <a:defRPr sz="2200" kern="1200">
        <a:solidFill>
          <a:schemeClr val="tx1"/>
        </a:solidFill>
        <a:latin typeface="Verdana" pitchFamily="34" charset="0"/>
        <a:ea typeface="Geneva" pitchFamily="1" charset="-128"/>
        <a:cs typeface="+mn-cs"/>
      </a:defRPr>
    </a:lvl3pPr>
    <a:lvl4pPr marL="1371600" algn="ctr" rtl="0" eaLnBrk="0" fontAlgn="base" hangingPunct="0">
      <a:spcBef>
        <a:spcPct val="50000"/>
      </a:spcBef>
      <a:spcAft>
        <a:spcPct val="0"/>
      </a:spcAft>
      <a:defRPr sz="2200" kern="1200">
        <a:solidFill>
          <a:schemeClr val="tx1"/>
        </a:solidFill>
        <a:latin typeface="Verdana" pitchFamily="34" charset="0"/>
        <a:ea typeface="Geneva" pitchFamily="1" charset="-128"/>
        <a:cs typeface="+mn-cs"/>
      </a:defRPr>
    </a:lvl4pPr>
    <a:lvl5pPr marL="1828800" algn="ctr" rtl="0" eaLnBrk="0" fontAlgn="base" hangingPunct="0">
      <a:spcBef>
        <a:spcPct val="50000"/>
      </a:spcBef>
      <a:spcAft>
        <a:spcPct val="0"/>
      </a:spcAft>
      <a:defRPr sz="2200" kern="1200">
        <a:solidFill>
          <a:schemeClr val="tx1"/>
        </a:solidFill>
        <a:latin typeface="Verdana" pitchFamily="34" charset="0"/>
        <a:ea typeface="Geneva" pitchFamily="1" charset="-128"/>
        <a:cs typeface="+mn-cs"/>
      </a:defRPr>
    </a:lvl5pPr>
    <a:lvl6pPr marL="2286000" algn="l" defTabSz="914400" rtl="0" eaLnBrk="1" latinLnBrk="0" hangingPunct="1">
      <a:defRPr sz="2200" kern="1200">
        <a:solidFill>
          <a:schemeClr val="tx1"/>
        </a:solidFill>
        <a:latin typeface="Verdana" pitchFamily="34" charset="0"/>
        <a:ea typeface="Geneva" pitchFamily="1" charset="-128"/>
        <a:cs typeface="+mn-cs"/>
      </a:defRPr>
    </a:lvl6pPr>
    <a:lvl7pPr marL="2743200" algn="l" defTabSz="914400" rtl="0" eaLnBrk="1" latinLnBrk="0" hangingPunct="1">
      <a:defRPr sz="2200" kern="1200">
        <a:solidFill>
          <a:schemeClr val="tx1"/>
        </a:solidFill>
        <a:latin typeface="Verdana" pitchFamily="34" charset="0"/>
        <a:ea typeface="Geneva" pitchFamily="1" charset="-128"/>
        <a:cs typeface="+mn-cs"/>
      </a:defRPr>
    </a:lvl7pPr>
    <a:lvl8pPr marL="3200400" algn="l" defTabSz="914400" rtl="0" eaLnBrk="1" latinLnBrk="0" hangingPunct="1">
      <a:defRPr sz="2200" kern="1200">
        <a:solidFill>
          <a:schemeClr val="tx1"/>
        </a:solidFill>
        <a:latin typeface="Verdana" pitchFamily="34" charset="0"/>
        <a:ea typeface="Geneva" pitchFamily="1" charset="-128"/>
        <a:cs typeface="+mn-cs"/>
      </a:defRPr>
    </a:lvl8pPr>
    <a:lvl9pPr marL="3657600" algn="l" defTabSz="914400" rtl="0" eaLnBrk="1" latinLnBrk="0" hangingPunct="1">
      <a:defRPr sz="2200" kern="1200">
        <a:solidFill>
          <a:schemeClr val="tx1"/>
        </a:solidFill>
        <a:latin typeface="Verdana" pitchFamily="34" charset="0"/>
        <a:ea typeface="Geneva" pitchFamily="1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11" userDrawn="1">
          <p15:clr>
            <a:srgbClr val="A4A3A4"/>
          </p15:clr>
        </p15:guide>
        <p15:guide id="2" pos="234" userDrawn="1">
          <p15:clr>
            <a:srgbClr val="A4A3A4"/>
          </p15:clr>
        </p15:guide>
        <p15:guide id="3" orient="horz" pos="981" userDrawn="1">
          <p15:clr>
            <a:srgbClr val="A4A3A4"/>
          </p15:clr>
        </p15:guide>
        <p15:guide id="4" orient="horz" pos="2523" userDrawn="1">
          <p15:clr>
            <a:srgbClr val="A4A3A4"/>
          </p15:clr>
        </p15:guide>
        <p15:guide id="5" orient="horz" pos="1570" userDrawn="1">
          <p15:clr>
            <a:srgbClr val="A4A3A4"/>
          </p15:clr>
        </p15:guide>
        <p15:guide id="6" pos="5065" userDrawn="1">
          <p15:clr>
            <a:srgbClr val="A4A3A4"/>
          </p15:clr>
        </p15:guide>
        <p15:guide id="7" orient="horz" pos="1979" userDrawn="1">
          <p15:clr>
            <a:srgbClr val="A4A3A4"/>
          </p15:clr>
        </p15:guide>
        <p15:guide id="8" orient="horz" pos="218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n-Christine Berg" initials="AB" lastIdx="32" clrIdx="0">
    <p:extLst>
      <p:ext uri="{19B8F6BF-5375-455C-9EA6-DF929625EA0E}">
        <p15:presenceInfo xmlns:p15="http://schemas.microsoft.com/office/powerpoint/2012/main" userId="S-1-5-21-613775786-3661600701-2283250920-166425" providerId="AD"/>
      </p:ext>
    </p:extLst>
  </p:cmAuthor>
  <p:cmAuthor id="2" name="Tjede Funk" initials="TF" lastIdx="1" clrIdx="1">
    <p:extLst>
      <p:ext uri="{19B8F6BF-5375-455C-9EA6-DF929625EA0E}">
        <p15:presenceInfo xmlns:p15="http://schemas.microsoft.com/office/powerpoint/2012/main" userId="S-1-5-21-613775786-3661600701-2283250920-325508" providerId="AD"/>
      </p:ext>
    </p:extLst>
  </p:cmAuthor>
  <p:cmAuthor id="3" name="Ylva Tegner" initials="YT" lastIdx="5" clrIdx="2">
    <p:extLst>
      <p:ext uri="{19B8F6BF-5375-455C-9EA6-DF929625EA0E}">
        <p15:presenceInfo xmlns:p15="http://schemas.microsoft.com/office/powerpoint/2012/main" userId="S::ylva.tegner@gullers.se::542b344a-2c74-4fe9-bd46-1d702d21164e" providerId="AD"/>
      </p:ext>
    </p:extLst>
  </p:cmAuthor>
  <p:cmAuthor id="4" name="Ann-Christine Berg" initials="AB [2]" lastIdx="2" clrIdx="3">
    <p:extLst>
      <p:ext uri="{19B8F6BF-5375-455C-9EA6-DF929625EA0E}">
        <p15:presenceInfo xmlns:p15="http://schemas.microsoft.com/office/powerpoint/2012/main" userId="S::ann-christine.berg@sll.se::082aa28a-2a5e-415d-8bdc-29b8bfe1f0a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8F31"/>
    <a:srgbClr val="7AB919"/>
    <a:srgbClr val="972C41"/>
    <a:srgbClr val="B13440"/>
    <a:srgbClr val="FFFFFF"/>
    <a:srgbClr val="3FAFEF"/>
    <a:srgbClr val="008CC8"/>
    <a:srgbClr val="E9E3DC"/>
    <a:srgbClr val="C80000"/>
    <a:srgbClr val="E66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383" autoAdjust="0"/>
    <p:restoredTop sz="76807" autoAdjust="0"/>
  </p:normalViewPr>
  <p:slideViewPr>
    <p:cSldViewPr snapToGrid="0">
      <p:cViewPr>
        <p:scale>
          <a:sx n="62" d="100"/>
          <a:sy n="62" d="100"/>
        </p:scale>
        <p:origin x="168" y="-552"/>
      </p:cViewPr>
      <p:guideLst>
        <p:guide orient="horz" pos="1911"/>
        <p:guide pos="234"/>
        <p:guide orient="horz" pos="981"/>
        <p:guide orient="horz" pos="2523"/>
        <p:guide orient="horz" pos="1570"/>
        <p:guide pos="5065"/>
        <p:guide orient="horz" pos="1979"/>
        <p:guide orient="horz" pos="218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endParaRPr lang="sv-SE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endParaRPr lang="sv-SE" dirty="0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endParaRPr lang="sv-SE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fld id="{39F56C83-3508-4DF3-A02B-BBBCC8BE3867}" type="slidenum">
              <a:rPr lang="sv-SE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648365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Geneva" pitchFamily="1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Geneva" pitchFamily="1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Geneva" pitchFamily="1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Geneva" pitchFamily="1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Geneva" pitchFamily="1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Denna presentation innehåller bland annat de huvudslutsatser som finns i delrapporten </a:t>
            </a:r>
            <a:r>
              <a:rPr lang="sv-SE" sz="1200" b="0" i="1" kern="1200" dirty="0">
                <a:solidFill>
                  <a:schemeClr val="tx1"/>
                </a:solidFill>
                <a:effectLst/>
                <a:latin typeface="Arial" charset="0"/>
                <a:ea typeface="Geneva" pitchFamily="1" charset="-128"/>
                <a:cs typeface="+mn-cs"/>
              </a:rPr>
              <a:t>Finansiering</a:t>
            </a:r>
            <a:r>
              <a:rPr lang="sv-SE" dirty="0"/>
              <a:t>. Delrapporten ingår i en serie av rapporter som tillsammans kommer utgöra underlag för en slutgiltig rapport från långtidsutredningen ”Hälso- och sjukvården 2040”.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56C83-3508-4DF3-A02B-BBBCC8BE3867}" type="slidenum">
              <a:rPr lang="sv-SE" smtClean="0"/>
              <a:pPr/>
              <a:t>1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167845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Innehållet i denna presentation består först av en kort del om utredningen och därefter några nedslag i delrapporten och de sammanfattande slutsatserna.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56C83-3508-4DF3-A02B-BBBCC8BE3867}" type="slidenum">
              <a:rPr lang="sv-SE" smtClean="0"/>
              <a:pPr/>
              <a:t>2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394218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dirty="0"/>
              <a:t>Hälso- och sjukvårdsnämnden beslutade i maj 2018 om att en utredning om hälso- och sjukvårdens utveckling fram till 2040 skulle genomföras i dialog med professionen, patienter och andra intressenter.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dirty="0"/>
              <a:t>Utredningen ska beskriva, analysera och presentera utmaningar och möjliga lösningar för beslut om strategier och förslag till konkreta reformer.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dirty="0"/>
              <a:t>Under utredningens gång tas det fram en rad delrapporter om olika perspektiv på hälso- och sjukvården vilka kommer att bilda underlag för en samlad slutrapport som beräknas vara klar 2022.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56C83-3508-4DF3-A02B-BBBCC8BE3867}" type="slidenum">
              <a:rPr lang="sv-SE" smtClean="0"/>
              <a:pPr/>
              <a:t>3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233108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sv-SE" dirty="0"/>
              <a:t>Utredningen ska göra framtidsanalyser kring en rad centrala perspektiv på hälso- och sjukvården. Bland annat har dessa perspektiv presenterats i delrapporter.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56C83-3508-4DF3-A02B-BBBCC8BE3867}" type="slidenum">
              <a:rPr lang="sv-SE" smtClean="0"/>
              <a:pPr/>
              <a:t>4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091884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dirty="0"/>
              <a:t>Utredningen använder en metodik som kan illustreras som en tratt. Den utgår från ett nuläge – var befinner vi oss idag.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dirty="0"/>
              <a:t>Nästa steg handlar om att analysera behoven – vilka är våra utmaningar?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dirty="0"/>
              <a:t>Tredje nivån beskriver framtidsbilden – vart går vi?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dirty="0"/>
              <a:t>Fjärde nivån handlar om reformvägar – vilka är huvudinriktningarna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dirty="0"/>
              <a:t>Den sista nivån handlar om planer – vad ska vi göra och när?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dirty="0"/>
              <a:t>Utredningen levererar inte konkreta planer – vad göra och när? – utan stannar en bit in i reformfasen där de politiska diskussionerna tar vid. Uppgiften är att ge beslutsfattarna underlag för reformer och konkreta beslut för att framgent säkra god vård på lika villkor.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56C83-3508-4DF3-A02B-BBBCC8BE3867}" type="slidenum">
              <a:rPr lang="sv-SE" smtClean="0"/>
              <a:pPr/>
              <a:t>5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274898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sv-SE" sz="1200" kern="1200" dirty="0">
                <a:solidFill>
                  <a:schemeClr val="tx1"/>
                </a:solidFill>
                <a:effectLst/>
                <a:latin typeface="Arial" charset="0"/>
                <a:ea typeface="Geneva" pitchFamily="1" charset="-128"/>
                <a:cs typeface="+mn-cs"/>
              </a:rPr>
              <a:t>I den här delrapporten beskrivs utvecklingen under de senaste 20 åren i syfte att skapa en kunskapsbas för diskussioner om finansiering av en framtida hälso- och sjukvård. 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sv-SE" sz="1200" dirty="0">
                <a:ea typeface="Verdana" panose="020B0604030504040204" pitchFamily="34" charset="0"/>
                <a:cs typeface="Verdana" panose="020B0604030504040204" pitchFamily="34" charset="0"/>
              </a:rPr>
              <a:t>Hälso- och sjukvårdens finansieringsbehov är beroende av behov och efterfrågan, vårdstrukturen och dess innehåll.</a:t>
            </a:r>
            <a:endParaRPr lang="sv-SE" sz="1200" kern="1200" dirty="0">
              <a:solidFill>
                <a:schemeClr val="tx1"/>
              </a:solidFill>
              <a:effectLst/>
              <a:latin typeface="Arial" charset="0"/>
              <a:ea typeface="Geneva" pitchFamily="1" charset="-128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sv-SE" sz="1200" kern="1200" dirty="0">
              <a:solidFill>
                <a:schemeClr val="tx1"/>
              </a:solidFill>
              <a:effectLst/>
              <a:latin typeface="Arial" charset="0"/>
              <a:ea typeface="Geneva" pitchFamily="1" charset="-128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56C83-3508-4DF3-A02B-BBBCC8BE3867}" type="slidenum">
              <a:rPr lang="sv-SE" smtClean="0"/>
              <a:pPr/>
              <a:t>6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708075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1200" kern="1200" dirty="0">
              <a:solidFill>
                <a:schemeClr val="tx1"/>
              </a:solidFill>
              <a:effectLst/>
              <a:latin typeface="Arial" charset="0"/>
              <a:ea typeface="Geneva" pitchFamily="1" charset="-128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56C83-3508-4DF3-A02B-BBBCC8BE3867}" type="slidenum">
              <a:rPr lang="sv-SE" smtClean="0"/>
              <a:pPr/>
              <a:t>7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789141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sv-SE" sz="12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56C83-3508-4DF3-A02B-BBBCC8BE3867}" type="slidenum">
              <a:rPr lang="sv-SE" smtClean="0"/>
              <a:pPr/>
              <a:t>8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135020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sv-SE" sz="12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56C83-3508-4DF3-A02B-BBBCC8BE3867}" type="slidenum">
              <a:rPr lang="sv-SE" smtClean="0"/>
              <a:pPr/>
              <a:t>9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665340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sv-SE" sz="12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56C83-3508-4DF3-A02B-BBBCC8BE3867}" type="slidenum">
              <a:rPr lang="sv-SE" smtClean="0"/>
              <a:pPr/>
              <a:t>10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352899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kern="1200" dirty="0">
                <a:solidFill>
                  <a:schemeClr val="tx1"/>
                </a:solidFill>
                <a:effectLst/>
                <a:latin typeface="Arial" charset="0"/>
                <a:ea typeface="Geneva" pitchFamily="1" charset="-128"/>
                <a:cs typeface="+mn-cs"/>
              </a:rPr>
              <a:t>Några valda</a:t>
            </a:r>
            <a:r>
              <a:rPr lang="sv-SE" sz="1200" b="1" kern="1200" dirty="0">
                <a:solidFill>
                  <a:schemeClr val="tx1"/>
                </a:solidFill>
                <a:effectLst/>
                <a:latin typeface="Arial" charset="0"/>
                <a:ea typeface="Geneva" pitchFamily="1" charset="-128"/>
                <a:cs typeface="+mn-cs"/>
              </a:rPr>
              <a:t> produktionsmått 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Arial" charset="0"/>
                <a:ea typeface="Geneva" pitchFamily="1" charset="-128"/>
                <a:cs typeface="+mn-cs"/>
              </a:rPr>
              <a:t>för de tre stora regionerna och riket listas i tabellen. Det framgår att vårdproduktionen i Region Stockholm är högre än i de andra två regionerna och i riket som helhet. 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sv-SE" sz="12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56C83-3508-4DF3-A02B-BBBCC8BE3867}" type="slidenum">
              <a:rPr lang="sv-SE" smtClean="0"/>
              <a:pPr/>
              <a:t>11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814191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kern="1200" dirty="0">
                <a:solidFill>
                  <a:schemeClr val="tx1"/>
                </a:solidFill>
                <a:effectLst/>
                <a:latin typeface="Arial" charset="0"/>
                <a:ea typeface="Geneva" pitchFamily="1" charset="-128"/>
                <a:cs typeface="+mn-cs"/>
              </a:rPr>
              <a:t>Produktivitet och effektivitet i hälso- och sjukvården mäts genom att ställa resursåtgången i relation till utfall: vårdproduktion, patientnytta eller hälsoutfall. </a:t>
            </a:r>
          </a:p>
          <a:p>
            <a:pPr marL="228600" indent="-228600">
              <a:buAutoNum type="arabicParenR"/>
            </a:pPr>
            <a:r>
              <a:rPr lang="sv-SE" sz="1200" kern="1200" dirty="0">
                <a:solidFill>
                  <a:schemeClr val="tx1"/>
                </a:solidFill>
                <a:effectLst/>
                <a:latin typeface="Arial" charset="0"/>
                <a:ea typeface="Geneva" pitchFamily="1" charset="-128"/>
                <a:cs typeface="+mn-cs"/>
              </a:rPr>
              <a:t>Vårdproduktion kan exempelvis mätas i antal patientkontakter, vårddagar eller vårdtillfällen. </a:t>
            </a:r>
          </a:p>
          <a:p>
            <a:pPr marL="228600" indent="-228600">
              <a:buAutoNum type="arabicParenR"/>
            </a:pPr>
            <a:r>
              <a:rPr lang="sv-SE" sz="1200" kern="1200" dirty="0">
                <a:solidFill>
                  <a:schemeClr val="tx1"/>
                </a:solidFill>
                <a:effectLst/>
                <a:latin typeface="Arial" charset="0"/>
                <a:ea typeface="Geneva" pitchFamily="1" charset="-128"/>
                <a:cs typeface="+mn-cs"/>
              </a:rPr>
              <a:t>Patientnytta kan exempelvis baseras på självupplevd tillfredsställelse med vården eller förbättrat dagligt liv. </a:t>
            </a:r>
          </a:p>
          <a:p>
            <a:pPr marL="228600" indent="-228600">
              <a:buAutoNum type="arabicParenR"/>
            </a:pPr>
            <a:r>
              <a:rPr lang="sv-SE" sz="1200" kern="1200" dirty="0">
                <a:solidFill>
                  <a:schemeClr val="tx1"/>
                </a:solidFill>
                <a:effectLst/>
                <a:latin typeface="Arial" charset="0"/>
                <a:ea typeface="Geneva" pitchFamily="1" charset="-128"/>
                <a:cs typeface="+mn-cs"/>
              </a:rPr>
              <a:t>Hälsoutfall kan mätas för hela befolkning, såsom i dödlighet i sjukdomar som är åtgärdbara inom hälso- och sjukvården, eller i undvikbar slutenvård. Hälsoutfall kan också mätas för patienterna, såsom i vunna levnadsår, i god hälsa eller, vid svåra sjukdomar, i fem-årsöverlevnad efter diagnos. Alla dessa utfall kan ställas i relation till kostnaderna för att uppnå utfallet. 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sv-SE" sz="12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56C83-3508-4DF3-A02B-BBBCC8BE3867}" type="slidenum">
              <a:rPr lang="sv-SE" smtClean="0"/>
              <a:pPr/>
              <a:t>12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110543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sz="1200" dirty="0">
                <a:ea typeface="Verdana" panose="020B0604030504040204" pitchFamily="34" charset="0"/>
                <a:cs typeface="Verdana" panose="020B0604030504040204" pitchFamily="34" charset="0"/>
              </a:rPr>
              <a:t>Olika specialmått har utvecklats för att förfina mätning av produktionen i hälso- och sjukvården. </a:t>
            </a:r>
            <a:endParaRPr lang="sv-SE" sz="1200" b="1" kern="1200" dirty="0">
              <a:solidFill>
                <a:schemeClr val="tx1"/>
              </a:solidFill>
              <a:effectLst/>
              <a:latin typeface="Arial" charset="0"/>
              <a:ea typeface="Geneva" pitchFamily="1" charset="-128"/>
              <a:cs typeface="+mn-cs"/>
            </a:endParaRP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1200" b="1" kern="1200" dirty="0">
              <a:solidFill>
                <a:schemeClr val="tx1"/>
              </a:solidFill>
              <a:effectLst/>
              <a:latin typeface="Arial" charset="0"/>
              <a:ea typeface="Geneva" pitchFamily="1" charset="-128"/>
              <a:cs typeface="+mn-cs"/>
            </a:endParaRP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1200" b="1" kern="1200" dirty="0">
                <a:solidFill>
                  <a:schemeClr val="tx1"/>
                </a:solidFill>
                <a:effectLst/>
                <a:latin typeface="Arial" charset="0"/>
                <a:ea typeface="Geneva" pitchFamily="1" charset="-128"/>
                <a:cs typeface="+mn-cs"/>
              </a:rPr>
              <a:t>DRG-systemet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Arial" charset="0"/>
                <a:ea typeface="Geneva" pitchFamily="1" charset="-128"/>
                <a:cs typeface="+mn-cs"/>
              </a:rPr>
              <a:t> har använts och används för ersättning för vårdproduktion, inklusive för en del av vården på de region-finansierade akutsjukhusen i länet. </a:t>
            </a:r>
            <a:r>
              <a:rPr lang="sv-SE" sz="1200" dirty="0">
                <a:ea typeface="Verdana" panose="020B0604030504040204" pitchFamily="34" charset="0"/>
                <a:cs typeface="Verdana" panose="020B0604030504040204" pitchFamily="34" charset="0"/>
              </a:rPr>
              <a:t>Det har sitt ursprung i strävan att beskriva ett komplett sjukhus och dess utförda vårdkontakter. DRG-systemet fångar 70–75 procent av verksamheten på ett sjukhus</a:t>
            </a:r>
            <a:endParaRPr lang="sv-SE" sz="1200" kern="1200" dirty="0">
              <a:solidFill>
                <a:schemeClr val="tx1"/>
              </a:solidFill>
              <a:effectLst/>
              <a:latin typeface="Arial" charset="0"/>
              <a:ea typeface="Geneva" pitchFamily="1" charset="-128"/>
              <a:cs typeface="+mn-cs"/>
            </a:endParaRP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1200" kern="1200" dirty="0">
                <a:solidFill>
                  <a:schemeClr val="tx1"/>
                </a:solidFill>
                <a:effectLst/>
                <a:latin typeface="Arial" charset="0"/>
                <a:ea typeface="Geneva" pitchFamily="1" charset="-128"/>
                <a:cs typeface="+mn-cs"/>
              </a:rPr>
              <a:t>Kostnaderna för vården beräknas idealt genom tillgång till vårdgivarnas kostnader. Data om dessa samlas kontinuerligt in i ett nationellt system kallat ”</a:t>
            </a:r>
            <a:r>
              <a:rPr lang="sv-SE" sz="1200" b="1" kern="1200" dirty="0">
                <a:solidFill>
                  <a:schemeClr val="tx1"/>
                </a:solidFill>
                <a:effectLst/>
                <a:latin typeface="Arial" charset="0"/>
                <a:ea typeface="Geneva" pitchFamily="1" charset="-128"/>
                <a:cs typeface="+mn-cs"/>
              </a:rPr>
              <a:t>Kostnad per patient” (KPP). </a:t>
            </a:r>
            <a:r>
              <a:rPr lang="sv-SE" sz="1200" b="0" kern="1200" dirty="0">
                <a:solidFill>
                  <a:schemeClr val="tx1"/>
                </a:solidFill>
                <a:effectLst/>
                <a:latin typeface="Arial" charset="0"/>
                <a:ea typeface="Geneva" pitchFamily="1" charset="-128"/>
                <a:cs typeface="+mn-cs"/>
              </a:rPr>
              <a:t>Detta har fortfarande 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Arial" charset="0"/>
                <a:ea typeface="Geneva" pitchFamily="1" charset="-128"/>
                <a:cs typeface="+mn-cs"/>
              </a:rPr>
              <a:t>brister och det pågår ett kontinuerligt arbete för att få landets regioner och sjukhus att rapportera in tillförlitliga data i systemet.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1200" b="1" kern="1200" dirty="0">
              <a:solidFill>
                <a:schemeClr val="tx1"/>
              </a:solidFill>
              <a:effectLst/>
              <a:latin typeface="Arial" charset="0"/>
              <a:ea typeface="Geneva" pitchFamily="1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sv-SE" sz="1200" kern="1200" dirty="0">
              <a:solidFill>
                <a:schemeClr val="tx1"/>
              </a:solidFill>
              <a:effectLst/>
              <a:latin typeface="Arial" charset="0"/>
              <a:ea typeface="Geneva" pitchFamily="1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sv-SE" sz="12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56C83-3508-4DF3-A02B-BBBCC8BE3867}" type="slidenum">
              <a:rPr lang="sv-SE" smtClean="0"/>
              <a:pPr/>
              <a:t>13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738335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1200" kern="1200" dirty="0">
                <a:solidFill>
                  <a:schemeClr val="tx1"/>
                </a:solidFill>
                <a:effectLst/>
                <a:latin typeface="Arial" charset="0"/>
                <a:ea typeface="Geneva" pitchFamily="1" charset="-128"/>
                <a:cs typeface="+mn-cs"/>
              </a:rPr>
              <a:t>En </a:t>
            </a:r>
            <a:r>
              <a:rPr lang="sv-SE" sz="1200" b="1" kern="1200" dirty="0">
                <a:solidFill>
                  <a:schemeClr val="tx1"/>
                </a:solidFill>
                <a:effectLst/>
                <a:latin typeface="Arial" charset="0"/>
                <a:ea typeface="Geneva" pitchFamily="1" charset="-128"/>
                <a:cs typeface="+mn-cs"/>
              </a:rPr>
              <a:t>indikator på sjukvårdens effektivitet 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Arial" charset="0"/>
                <a:ea typeface="Geneva" pitchFamily="1" charset="-128"/>
                <a:cs typeface="+mn-cs"/>
              </a:rPr>
              <a:t>är kapacitetsutnyttjandet i vården. Ett indirekt mått på det för sjukhusvården är beläggningsgraden av disponibla vårdplatser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1200" kern="1200" dirty="0">
                <a:solidFill>
                  <a:schemeClr val="tx1"/>
                </a:solidFill>
                <a:effectLst/>
                <a:latin typeface="Arial" charset="0"/>
                <a:ea typeface="Geneva" pitchFamily="1" charset="-128"/>
                <a:cs typeface="+mn-cs"/>
              </a:rPr>
              <a:t>En </a:t>
            </a:r>
            <a:r>
              <a:rPr lang="sv-SE" sz="1200" b="1" kern="1200" dirty="0">
                <a:solidFill>
                  <a:schemeClr val="tx1"/>
                </a:solidFill>
                <a:effectLst/>
                <a:latin typeface="Arial" charset="0"/>
                <a:ea typeface="Geneva" pitchFamily="1" charset="-128"/>
                <a:cs typeface="+mn-cs"/>
              </a:rPr>
              <a:t>variabel av liknande slag 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Arial" charset="0"/>
                <a:ea typeface="Geneva" pitchFamily="1" charset="-128"/>
                <a:cs typeface="+mn-cs"/>
              </a:rPr>
              <a:t>är ”Antal överbeläggningar per hundra disponibla vårdplatser i somatisk sluten vård. Region Stockholm hade fem överbeläggningar per hundra disponibla vårdplatser 2019, samma som riket som helhet. I båda fallen är värdet ett uttryck för hög belastning på sjukhusvården och i viss mån ett tecken på att sjukhusvården inte möter efterfrågan på sådan vård på ett optimalt sätt.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1200" kern="1200" dirty="0">
              <a:solidFill>
                <a:schemeClr val="tx1"/>
              </a:solidFill>
              <a:effectLst/>
              <a:latin typeface="Arial" charset="0"/>
              <a:ea typeface="Geneva" pitchFamily="1" charset="-128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sv-SE" sz="1200" kern="1200" dirty="0">
              <a:solidFill>
                <a:schemeClr val="tx1"/>
              </a:solidFill>
              <a:effectLst/>
              <a:latin typeface="Arial" charset="0"/>
              <a:ea typeface="Geneva" pitchFamily="1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sv-SE" sz="12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56C83-3508-4DF3-A02B-BBBCC8BE3867}" type="slidenum">
              <a:rPr lang="sv-SE" smtClean="0"/>
              <a:pPr/>
              <a:t>14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44740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kern="1200" dirty="0">
                <a:solidFill>
                  <a:schemeClr val="tx1"/>
                </a:solidFill>
                <a:effectLst/>
                <a:latin typeface="Arial" charset="0"/>
                <a:ea typeface="Geneva" pitchFamily="1" charset="-128"/>
                <a:cs typeface="+mn-cs"/>
              </a:rPr>
              <a:t>En slutsats av gjorda bedömningar är att Region Stockholm på det stora hela får fortsätta driva sin verksamhet med de intäktskällor som finns idag.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b="1" dirty="0">
                <a:ea typeface="Verdana" panose="020B0604030504040204" pitchFamily="34" charset="0"/>
                <a:cs typeface="Verdana" panose="020B0604030504040204" pitchFamily="34" charset="0"/>
              </a:rPr>
              <a:t>Patientavgifte</a:t>
            </a:r>
            <a:r>
              <a:rPr lang="sv-SE" sz="1200" dirty="0">
                <a:ea typeface="Verdana" panose="020B0604030504040204" pitchFamily="34" charset="0"/>
                <a:cs typeface="Verdana" panose="020B0604030504040204" pitchFamily="34" charset="0"/>
              </a:rPr>
              <a:t>r är en liten del av intäkterna och används primärt som ett ransoneringsinstrument. Flera länder i Europa har dock fri primärvård utan att detta tycks leda till högre sjukvårdskostnader.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b="1" dirty="0">
                <a:ea typeface="Verdana" panose="020B0604030504040204" pitchFamily="34" charset="0"/>
                <a:cs typeface="Verdana" panose="020B0604030504040204" pitchFamily="34" charset="0"/>
              </a:rPr>
              <a:t>Sjukvårdsförsäkringar</a:t>
            </a:r>
            <a:r>
              <a:rPr lang="sv-SE" sz="1200" dirty="0">
                <a:ea typeface="Verdana" panose="020B0604030504040204" pitchFamily="34" charset="0"/>
                <a:cs typeface="Verdana" panose="020B0604030504040204" pitchFamily="34" charset="0"/>
              </a:rPr>
              <a:t> antas i framtiden förbli ett  begränsat komplement till den offentliga finansieringen av vården.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dirty="0">
                <a:ea typeface="Verdana" panose="020B0604030504040204" pitchFamily="34" charset="0"/>
                <a:cs typeface="Verdana" panose="020B0604030504040204" pitchFamily="34" charset="0"/>
              </a:rPr>
              <a:t>Samarbete mellan offentliga och privata aktörer till stöd för nya arbetsformer och sociala innovationer, sk. </a:t>
            </a:r>
            <a:r>
              <a:rPr lang="sv-SE" sz="1200" b="1" dirty="0">
                <a:ea typeface="Verdana" panose="020B0604030504040204" pitchFamily="34" charset="0"/>
                <a:cs typeface="Verdana" panose="020B0604030504040204" pitchFamily="34" charset="0"/>
              </a:rPr>
              <a:t>sociala investeringsfonder</a:t>
            </a:r>
            <a:r>
              <a:rPr lang="sv-SE" sz="1200" dirty="0">
                <a:ea typeface="Verdana" panose="020B0604030504040204" pitchFamily="34" charset="0"/>
                <a:cs typeface="Verdana" panose="020B0604030504040204" pitchFamily="34" charset="0"/>
              </a:rPr>
              <a:t> kan ge viktiga, om än begränsade, bidrag till hälso- och sjukvårdens ekonomi</a:t>
            </a:r>
            <a:r>
              <a:rPr lang="sv-SE" dirty="0"/>
              <a:t>. </a:t>
            </a:r>
          </a:p>
          <a:p>
            <a:r>
              <a:rPr lang="sv-SE" sz="1200" kern="1200" dirty="0">
                <a:solidFill>
                  <a:schemeClr val="tx1"/>
                </a:solidFill>
                <a:effectLst/>
                <a:latin typeface="Arial" charset="0"/>
                <a:ea typeface="Geneva" pitchFamily="1" charset="-128"/>
                <a:cs typeface="+mn-cs"/>
              </a:rPr>
              <a:t> . 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1200" kern="1200" dirty="0">
              <a:solidFill>
                <a:schemeClr val="tx1"/>
              </a:solidFill>
              <a:effectLst/>
              <a:latin typeface="Arial" charset="0"/>
              <a:ea typeface="Geneva" pitchFamily="1" charset="-128"/>
              <a:cs typeface="+mn-cs"/>
            </a:endParaRP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1200" kern="1200" dirty="0">
              <a:solidFill>
                <a:schemeClr val="tx1"/>
              </a:solidFill>
              <a:effectLst/>
              <a:latin typeface="Arial" charset="0"/>
              <a:ea typeface="Geneva" pitchFamily="1" charset="-128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sv-SE" sz="1200" kern="1200" dirty="0">
              <a:solidFill>
                <a:schemeClr val="tx1"/>
              </a:solidFill>
              <a:effectLst/>
              <a:latin typeface="Arial" charset="0"/>
              <a:ea typeface="Geneva" pitchFamily="1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sv-SE" sz="12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56C83-3508-4DF3-A02B-BBBCC8BE3867}" type="slidenum">
              <a:rPr lang="sv-SE" smtClean="0"/>
              <a:pPr/>
              <a:t>15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350708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1200" kern="1200" dirty="0">
              <a:solidFill>
                <a:schemeClr val="tx1"/>
              </a:solidFill>
              <a:effectLst/>
              <a:latin typeface="Arial" charset="0"/>
              <a:ea typeface="Geneva" pitchFamily="1" charset="-128"/>
              <a:cs typeface="+mn-cs"/>
            </a:endParaRP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1200" dirty="0">
                <a:ea typeface="Verdana" panose="020B0604030504040204" pitchFamily="34" charset="0"/>
                <a:cs typeface="Verdana" panose="020B0604030504040204" pitchFamily="34" charset="0"/>
              </a:rPr>
              <a:t>Finansdepartementets långtidsutredning utgår från SCB:s prognoser och osäkerheten i dessa diskuteras. </a:t>
            </a:r>
            <a:r>
              <a:rPr lang="sv-SE" sz="1200" b="0" dirty="0">
                <a:ea typeface="Verdana" panose="020B0604030504040204" pitchFamily="34" charset="0"/>
                <a:cs typeface="Verdana" panose="020B0604030504040204" pitchFamily="34" charset="0"/>
              </a:rPr>
              <a:t>Migrationens omfattning är av stor betydelse</a:t>
            </a:r>
            <a:r>
              <a:rPr lang="sv-SE" sz="1200" b="1" dirty="0"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sv-SE" sz="1200" dirty="0">
                <a:ea typeface="Verdana" panose="020B0604030504040204" pitchFamily="34" charset="0"/>
                <a:cs typeface="Verdana" panose="020B0604030504040204" pitchFamily="34" charset="0"/>
              </a:rPr>
              <a:t>för den framtida arbetskraftsutvecklingen. Dagens befolkning har en relativt hög medelålder och den kommer att förskjutas ytterligare uppåt. Men 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Arial" charset="0"/>
                <a:ea typeface="Geneva" pitchFamily="1" charset="-128"/>
                <a:cs typeface="+mn-cs"/>
              </a:rPr>
              <a:t>finansdepartementets långtidsutredning lägger också stor vikt vid att pensionsåldern förskjuts uppåt, något som bidrar till en god samhällsekonomi.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sv-SE" sz="1200" kern="1200" dirty="0">
              <a:solidFill>
                <a:schemeClr val="tx1"/>
              </a:solidFill>
              <a:effectLst/>
              <a:latin typeface="Arial" charset="0"/>
              <a:ea typeface="Geneva" pitchFamily="1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sv-SE" sz="12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56C83-3508-4DF3-A02B-BBBCC8BE3867}" type="slidenum">
              <a:rPr lang="sv-SE" smtClean="0"/>
              <a:pPr/>
              <a:t>16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579118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sv-SE" sz="1200" kern="1200" dirty="0">
              <a:solidFill>
                <a:schemeClr val="tx1"/>
              </a:solidFill>
              <a:effectLst/>
              <a:latin typeface="Arial" charset="0"/>
              <a:ea typeface="Geneva" pitchFamily="1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sv-SE" sz="12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56C83-3508-4DF3-A02B-BBBCC8BE3867}" type="slidenum">
              <a:rPr lang="sv-SE" smtClean="0"/>
              <a:pPr/>
              <a:t>17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704313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sv-SE" sz="1200" kern="1200" dirty="0">
              <a:solidFill>
                <a:schemeClr val="tx1"/>
              </a:solidFill>
              <a:effectLst/>
              <a:latin typeface="Arial" charset="0"/>
              <a:ea typeface="Geneva" pitchFamily="1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sv-SE" sz="12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56C83-3508-4DF3-A02B-BBBCC8BE3867}" type="slidenum">
              <a:rPr lang="sv-SE" smtClean="0"/>
              <a:pPr/>
              <a:t>18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831677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56C83-3508-4DF3-A02B-BBBCC8BE3867}" type="slidenum">
              <a:rPr lang="sv-SE" smtClean="0"/>
              <a:pPr/>
              <a:t>19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277355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kern="1200" dirty="0">
                <a:solidFill>
                  <a:schemeClr val="tx1"/>
                </a:solidFill>
                <a:effectLst/>
                <a:latin typeface="Arial" charset="0"/>
                <a:ea typeface="Geneva" pitchFamily="1" charset="-128"/>
                <a:cs typeface="+mn-cs"/>
              </a:rPr>
              <a:t> </a:t>
            </a:r>
            <a:endParaRPr lang="sv-SE" sz="1600" kern="0" dirty="0">
              <a:solidFill>
                <a:schemeClr val="tx1"/>
              </a:solidFill>
              <a:latin typeface="Arial" charset="0"/>
              <a:ea typeface="Geneva" pitchFamily="1" charset="-128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56C83-3508-4DF3-A02B-BBBCC8BE3867}" type="slidenum">
              <a:rPr lang="sv-SE" smtClean="0"/>
              <a:pPr/>
              <a:t>20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4322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 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91AAEDD4-F26E-4CF3-B054-5A094C52B91E}"/>
              </a:ext>
            </a:extLst>
          </p:cNvPr>
          <p:cNvSpPr/>
          <p:nvPr userDrawn="1"/>
        </p:nvSpPr>
        <p:spPr bwMode="auto">
          <a:xfrm>
            <a:off x="0" y="0"/>
            <a:ext cx="12192000" cy="949234"/>
          </a:xfrm>
          <a:prstGeom prst="rect">
            <a:avLst/>
          </a:prstGeom>
          <a:solidFill>
            <a:srgbClr val="E9E3D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Geneva" pitchFamily="1" charset="-128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GB" noProof="0"/>
              <a:t>Click to edit Master title style</a:t>
            </a:r>
            <a:endParaRPr lang="sv-SE" noProof="0" dirty="0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GB" noProof="0"/>
              <a:t>Click to edit Master subtitle style</a:t>
            </a:r>
            <a:endParaRPr lang="sv-SE" noProof="0" dirty="0"/>
          </a:p>
        </p:txBody>
      </p:sp>
      <p:sp>
        <p:nvSpPr>
          <p:cNvPr id="13321" name="Rectangle 9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2019-11-11</a:t>
            </a:r>
          </a:p>
        </p:txBody>
      </p:sp>
      <p:sp>
        <p:nvSpPr>
          <p:cNvPr id="13322" name="Rectangle 1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Hälso- och sjukvårdsförvaltningen</a:t>
            </a:r>
          </a:p>
        </p:txBody>
      </p:sp>
      <p:sp>
        <p:nvSpPr>
          <p:cNvPr id="13323" name="Rectangle 1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C1A088CD-CCDE-49E5-84E6-67161CD99BDA}" type="slidenum">
              <a:rPr lang="sv-SE"/>
              <a:pPr/>
              <a:t>‹#›</a:t>
            </a:fld>
            <a:endParaRPr lang="sv-SE" dirty="0"/>
          </a:p>
        </p:txBody>
      </p:sp>
      <p:pic>
        <p:nvPicPr>
          <p:cNvPr id="10" name="Bild 9">
            <a:extLst>
              <a:ext uri="{FF2B5EF4-FFF2-40B4-BE49-F238E27FC236}">
                <a16:creationId xmlns:a16="http://schemas.microsoft.com/office/drawing/2014/main" id="{3E4ABABA-B778-46F8-93DF-7E9E6BAF7C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2643" y="287739"/>
            <a:ext cx="1997319" cy="357545"/>
          </a:xfrm>
          <a:prstGeom prst="rect">
            <a:avLst/>
          </a:prstGeom>
        </p:spPr>
      </p:pic>
      <p:grpSp>
        <p:nvGrpSpPr>
          <p:cNvPr id="14" name="Grupp 13">
            <a:extLst>
              <a:ext uri="{FF2B5EF4-FFF2-40B4-BE49-F238E27FC236}">
                <a16:creationId xmlns:a16="http://schemas.microsoft.com/office/drawing/2014/main" id="{20A207A8-0708-468F-BF80-AD994789F8F2}"/>
              </a:ext>
            </a:extLst>
          </p:cNvPr>
          <p:cNvGrpSpPr/>
          <p:nvPr userDrawn="1"/>
        </p:nvGrpSpPr>
        <p:grpSpPr>
          <a:xfrm>
            <a:off x="12047537" y="3175"/>
            <a:ext cx="144463" cy="788988"/>
            <a:chOff x="12047537" y="3175"/>
            <a:chExt cx="144463" cy="788988"/>
          </a:xfrm>
        </p:grpSpPr>
        <p:sp>
          <p:nvSpPr>
            <p:cNvPr id="15" name="Rectangle 30">
              <a:extLst>
                <a:ext uri="{FF2B5EF4-FFF2-40B4-BE49-F238E27FC236}">
                  <a16:creationId xmlns:a16="http://schemas.microsoft.com/office/drawing/2014/main" id="{111A3A82-8E07-4095-B962-5BDEF6B5F7F4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3175"/>
              <a:ext cx="144463" cy="1444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  <p:sp>
          <p:nvSpPr>
            <p:cNvPr id="16" name="Rectangle 31">
              <a:extLst>
                <a:ext uri="{FF2B5EF4-FFF2-40B4-BE49-F238E27FC236}">
                  <a16:creationId xmlns:a16="http://schemas.microsoft.com/office/drawing/2014/main" id="{94455EC7-1624-43B4-AF71-2F2E75FD83EC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222250"/>
              <a:ext cx="144463" cy="1444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  <p:sp>
          <p:nvSpPr>
            <p:cNvPr id="17" name="Rectangle 32">
              <a:extLst>
                <a:ext uri="{FF2B5EF4-FFF2-40B4-BE49-F238E27FC236}">
                  <a16:creationId xmlns:a16="http://schemas.microsoft.com/office/drawing/2014/main" id="{B3368510-A07F-40B2-88D9-EEDA1946AC00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434975"/>
              <a:ext cx="144463" cy="1444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  <p:sp>
          <p:nvSpPr>
            <p:cNvPr id="18" name="Rectangle 33">
              <a:extLst>
                <a:ext uri="{FF2B5EF4-FFF2-40B4-BE49-F238E27FC236}">
                  <a16:creationId xmlns:a16="http://schemas.microsoft.com/office/drawing/2014/main" id="{FCF97724-B74E-4897-A525-4DA03173708F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647700"/>
              <a:ext cx="144463" cy="1444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 punktli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2019-11-11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Hälso- och sjukvårdsförvaltningen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BEBB44-B4B5-45AD-87A9-3B8A569A17F0}" type="slidenum">
              <a:rPr lang="sv-SE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24757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 brö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2019-11-11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Hälso- och sjukvårdsförvaltningen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BEBB44-B4B5-45AD-87A9-3B8A569A17F0}" type="slidenum">
              <a:rPr lang="sv-SE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32274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2 innehållsdelar punktli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958851" y="2159000"/>
            <a:ext cx="4957317" cy="3937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2019-11-11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Hälso- och sjukvårdsförvaltningen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BEBB44-B4B5-45AD-87A9-3B8A569A17F0}" type="slidenum">
              <a:rPr lang="sv-SE"/>
              <a:pPr/>
              <a:t>‹#›</a:t>
            </a:fld>
            <a:endParaRPr lang="sv-SE" dirty="0"/>
          </a:p>
        </p:txBody>
      </p:sp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EFC4FDA7-B96F-420F-97B3-6843B108A8E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80659" y="2159000"/>
            <a:ext cx="4957317" cy="3937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65622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2019-11-11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Hälso- och sjukvårdsförvaltningen</a:t>
            </a: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A35897-AA38-4E5A-9DD3-4A40406CD6F6}" type="slidenum">
              <a:rPr lang="sv-SE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89611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2019-11-11</a:t>
            </a:r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Hälso- och sjukvårdsförvaltningen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8147F2-D839-401F-8B8C-3CAF295340B5}" type="slidenum">
              <a:rPr lang="sv-SE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09269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26377734-D027-417D-9B38-6A99ADA49896}"/>
              </a:ext>
            </a:extLst>
          </p:cNvPr>
          <p:cNvSpPr/>
          <p:nvPr userDrawn="1"/>
        </p:nvSpPr>
        <p:spPr bwMode="auto">
          <a:xfrm>
            <a:off x="0" y="0"/>
            <a:ext cx="12192000" cy="949234"/>
          </a:xfrm>
          <a:prstGeom prst="rect">
            <a:avLst/>
          </a:prstGeom>
          <a:solidFill>
            <a:srgbClr val="E9E3D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Geneva" pitchFamily="1" charset="-128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58851" y="1456594"/>
            <a:ext cx="10267949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/>
              <a:t>Klicka här för att ändra format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58851" y="2159000"/>
            <a:ext cx="10267949" cy="393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534401" y="237635"/>
            <a:ext cx="3359151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900"/>
            </a:lvl1pPr>
          </a:lstStyle>
          <a:p>
            <a:r>
              <a:rPr lang="sv-SE" dirty="0"/>
              <a:t>2019-11-11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8534401" y="655027"/>
            <a:ext cx="3359151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900"/>
            </a:lvl1pPr>
          </a:lstStyle>
          <a:p>
            <a:r>
              <a:rPr lang="sv-SE" dirty="0"/>
              <a:t>Hälso- och sjukvårdsförvaltningen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534401" y="446332"/>
            <a:ext cx="3359151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900"/>
            </a:lvl1pPr>
          </a:lstStyle>
          <a:p>
            <a:fld id="{65EAC295-B5BC-4B98-BE11-8B11DB9261CC}" type="slidenum">
              <a:rPr lang="sv-SE"/>
              <a:pPr/>
              <a:t>‹#›</a:t>
            </a:fld>
            <a:endParaRPr lang="sv-SE" dirty="0"/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3F9ED0BF-B3A6-4BC7-B609-557DDADF82D1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32643" y="287739"/>
            <a:ext cx="1997319" cy="357545"/>
          </a:xfrm>
          <a:prstGeom prst="rect">
            <a:avLst/>
          </a:prstGeom>
        </p:spPr>
      </p:pic>
      <p:grpSp>
        <p:nvGrpSpPr>
          <p:cNvPr id="3" name="Grupp 2">
            <a:extLst>
              <a:ext uri="{FF2B5EF4-FFF2-40B4-BE49-F238E27FC236}">
                <a16:creationId xmlns:a16="http://schemas.microsoft.com/office/drawing/2014/main" id="{C70EBA9E-AE82-42A5-8CD1-200207F90F49}"/>
              </a:ext>
            </a:extLst>
          </p:cNvPr>
          <p:cNvGrpSpPr/>
          <p:nvPr userDrawn="1"/>
        </p:nvGrpSpPr>
        <p:grpSpPr>
          <a:xfrm>
            <a:off x="12047537" y="3175"/>
            <a:ext cx="144463" cy="788988"/>
            <a:chOff x="12047537" y="3175"/>
            <a:chExt cx="144463" cy="788988"/>
          </a:xfrm>
        </p:grpSpPr>
        <p:sp>
          <p:nvSpPr>
            <p:cNvPr id="11" name="Rectangle 30">
              <a:extLst>
                <a:ext uri="{FF2B5EF4-FFF2-40B4-BE49-F238E27FC236}">
                  <a16:creationId xmlns:a16="http://schemas.microsoft.com/office/drawing/2014/main" id="{B9ECAAA0-1422-45F4-9A1E-03CF5A1F5668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3175"/>
              <a:ext cx="144463" cy="1444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  <p:sp>
          <p:nvSpPr>
            <p:cNvPr id="12" name="Rectangle 31">
              <a:extLst>
                <a:ext uri="{FF2B5EF4-FFF2-40B4-BE49-F238E27FC236}">
                  <a16:creationId xmlns:a16="http://schemas.microsoft.com/office/drawing/2014/main" id="{A31D8A10-BC81-4F7F-97EA-5197AEBEE131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222250"/>
              <a:ext cx="144463" cy="1444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  <p:sp>
          <p:nvSpPr>
            <p:cNvPr id="13" name="Rectangle 32">
              <a:extLst>
                <a:ext uri="{FF2B5EF4-FFF2-40B4-BE49-F238E27FC236}">
                  <a16:creationId xmlns:a16="http://schemas.microsoft.com/office/drawing/2014/main" id="{6365EC3A-FE76-4F6D-896A-5E594C635E3F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434975"/>
              <a:ext cx="144463" cy="1444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  <p:sp>
          <p:nvSpPr>
            <p:cNvPr id="14" name="Rectangle 33">
              <a:extLst>
                <a:ext uri="{FF2B5EF4-FFF2-40B4-BE49-F238E27FC236}">
                  <a16:creationId xmlns:a16="http://schemas.microsoft.com/office/drawing/2014/main" id="{30CB5A33-CE48-453A-A29D-59CA54870638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647700"/>
              <a:ext cx="144463" cy="1444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8" r:id="rId3"/>
    <p:sldLayoutId id="2147483657" r:id="rId4"/>
    <p:sldLayoutId id="2147483654" r:id="rId5"/>
    <p:sldLayoutId id="2147483655" r:id="rId6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  <a:ea typeface="Geneva" pitchFamily="1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  <a:ea typeface="Geneva" pitchFamily="1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  <a:ea typeface="Geneva" pitchFamily="1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  <a:ea typeface="Geneva" pitchFamily="1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  <a:ea typeface="Geneva" pitchFamily="1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  <a:ea typeface="Geneva" pitchFamily="1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  <a:ea typeface="Geneva" pitchFamily="1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  <a:ea typeface="Geneva" pitchFamily="1" charset="-128"/>
        </a:defRPr>
      </a:lvl9pPr>
    </p:titleStyle>
    <p:bodyStyle>
      <a:lvl1pPr marL="342900" indent="-342900" algn="l" rtl="0" eaLnBrk="1" fontAlgn="base" hangingPunct="1">
        <a:lnSpc>
          <a:spcPct val="130000"/>
        </a:lnSpc>
        <a:spcBef>
          <a:spcPts val="500"/>
        </a:spcBef>
        <a:spcAft>
          <a:spcPts val="200"/>
        </a:spcAft>
        <a:buFont typeface="Wingdings" pitchFamily="2" charset="2"/>
        <a:buChar char="§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lnSpc>
          <a:spcPct val="120000"/>
        </a:lnSpc>
        <a:spcBef>
          <a:spcPts val="400"/>
        </a:spcBef>
        <a:spcAft>
          <a:spcPts val="100"/>
        </a:spcAft>
        <a:buChar char="–"/>
        <a:defRPr sz="2000">
          <a:solidFill>
            <a:schemeClr val="tx1"/>
          </a:solidFill>
          <a:latin typeface="+mn-lt"/>
          <a:ea typeface="+mn-ea"/>
        </a:defRPr>
      </a:lvl2pPr>
      <a:lvl3pPr marL="1143000" indent="-209550" algn="l" rtl="0" eaLnBrk="1" fontAlgn="base" hangingPunct="1">
        <a:lnSpc>
          <a:spcPct val="120000"/>
        </a:lnSpc>
        <a:spcBef>
          <a:spcPts val="400"/>
        </a:spcBef>
        <a:spcAft>
          <a:spcPts val="100"/>
        </a:spcAft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lnSpc>
          <a:spcPct val="120000"/>
        </a:lnSpc>
        <a:spcBef>
          <a:spcPts val="400"/>
        </a:spcBef>
        <a:spcAft>
          <a:spcPts val="100"/>
        </a:spcAft>
        <a:buChar char="–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lnSpc>
          <a:spcPct val="120000"/>
        </a:lnSpc>
        <a:spcBef>
          <a:spcPts val="400"/>
        </a:spcBef>
        <a:spcAft>
          <a:spcPts val="100"/>
        </a:spcAft>
        <a:buChar char="»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lnSpc>
          <a:spcPct val="120000"/>
        </a:lnSpc>
        <a:spcBef>
          <a:spcPts val="400"/>
        </a:spcBef>
        <a:spcAft>
          <a:spcPts val="100"/>
        </a:spcAft>
        <a:buChar char="»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lnSpc>
          <a:spcPct val="120000"/>
        </a:lnSpc>
        <a:spcBef>
          <a:spcPts val="400"/>
        </a:spcBef>
        <a:spcAft>
          <a:spcPts val="100"/>
        </a:spcAft>
        <a:buChar char="»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lnSpc>
          <a:spcPct val="120000"/>
        </a:lnSpc>
        <a:spcBef>
          <a:spcPts val="400"/>
        </a:spcBef>
        <a:spcAft>
          <a:spcPts val="100"/>
        </a:spcAft>
        <a:buChar char="»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lnSpc>
          <a:spcPct val="120000"/>
        </a:lnSpc>
        <a:spcBef>
          <a:spcPts val="400"/>
        </a:spcBef>
        <a:spcAft>
          <a:spcPts val="100"/>
        </a:spcAft>
        <a:buChar char="»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58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7.gif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gif"/><Relationship Id="rId11" Type="http://schemas.openxmlformats.org/officeDocument/2006/relationships/image" Target="../media/image3.png"/><Relationship Id="rId5" Type="http://schemas.openxmlformats.org/officeDocument/2006/relationships/image" Target="../media/image5.gif"/><Relationship Id="rId10" Type="http://schemas.openxmlformats.org/officeDocument/2006/relationships/image" Target="../media/image10.png"/><Relationship Id="rId4" Type="http://schemas.openxmlformats.org/officeDocument/2006/relationships/image" Target="../media/image2.sv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D0F702EB-4341-7941-AA37-A713BB89447A}"/>
              </a:ext>
            </a:extLst>
          </p:cNvPr>
          <p:cNvSpPr txBox="1">
            <a:spLocks/>
          </p:cNvSpPr>
          <p:nvPr/>
        </p:nvSpPr>
        <p:spPr bwMode="auto">
          <a:xfrm>
            <a:off x="8534401" y="237635"/>
            <a:ext cx="3359151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sv-SE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1pPr>
            <a:lvl2pPr marL="4572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2pPr>
            <a:lvl3pPr marL="9144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3pPr>
            <a:lvl4pPr marL="13716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4pPr>
            <a:lvl5pPr marL="18288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9pPr>
          </a:lstStyle>
          <a:p>
            <a:fld id="{B994E8D3-EB01-4B97-B7C9-9BC7CD4011D7}" type="datetime1">
              <a:rPr lang="sv-SE" smtClean="0"/>
              <a:pPr/>
              <a:t>2021-04-13</a:t>
            </a:fld>
            <a:endParaRPr lang="sv-SE" dirty="0"/>
          </a:p>
        </p:txBody>
      </p:sp>
      <p:sp>
        <p:nvSpPr>
          <p:cNvPr id="25" name="Footer Placeholder 4">
            <a:extLst>
              <a:ext uri="{FF2B5EF4-FFF2-40B4-BE49-F238E27FC236}">
                <a16:creationId xmlns:a16="http://schemas.microsoft.com/office/drawing/2014/main" id="{3CB16122-3FA7-2C43-A01E-41657C2E4897}"/>
              </a:ext>
            </a:extLst>
          </p:cNvPr>
          <p:cNvSpPr txBox="1">
            <a:spLocks/>
          </p:cNvSpPr>
          <p:nvPr/>
        </p:nvSpPr>
        <p:spPr bwMode="auto">
          <a:xfrm>
            <a:off x="8534401" y="655027"/>
            <a:ext cx="3359151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sv-SE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1pPr>
            <a:lvl2pPr marL="4572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2pPr>
            <a:lvl3pPr marL="9144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3pPr>
            <a:lvl4pPr marL="13716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4pPr>
            <a:lvl5pPr marL="18288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9pPr>
          </a:lstStyle>
          <a:p>
            <a:r>
              <a:rPr lang="sv-SE" dirty="0"/>
              <a:t>Organisation/Namn</a:t>
            </a:r>
          </a:p>
        </p:txBody>
      </p:sp>
      <p:sp>
        <p:nvSpPr>
          <p:cNvPr id="26" name="Slide Number Placeholder 5">
            <a:extLst>
              <a:ext uri="{FF2B5EF4-FFF2-40B4-BE49-F238E27FC236}">
                <a16:creationId xmlns:a16="http://schemas.microsoft.com/office/drawing/2014/main" id="{FEF90D2B-710D-6348-A888-21FBAC547DF8}"/>
              </a:ext>
            </a:extLst>
          </p:cNvPr>
          <p:cNvSpPr txBox="1">
            <a:spLocks/>
          </p:cNvSpPr>
          <p:nvPr/>
        </p:nvSpPr>
        <p:spPr bwMode="auto">
          <a:xfrm>
            <a:off x="8534401" y="446332"/>
            <a:ext cx="3359151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sv-SE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1pPr>
            <a:lvl2pPr marL="4572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2pPr>
            <a:lvl3pPr marL="9144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3pPr>
            <a:lvl4pPr marL="13716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4pPr>
            <a:lvl5pPr marL="18288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9pPr>
          </a:lstStyle>
          <a:p>
            <a:fld id="{DDBEBB44-B4B5-45AD-87A9-3B8A569A17F0}" type="slidenum">
              <a:rPr lang="sv-SE" smtClean="0"/>
              <a:pPr/>
              <a:t>1</a:t>
            </a:fld>
            <a:endParaRPr lang="sv-SE" dirty="0"/>
          </a:p>
        </p:txBody>
      </p:sp>
      <p:sp>
        <p:nvSpPr>
          <p:cNvPr id="27" name="Rektangel 1">
            <a:extLst>
              <a:ext uri="{FF2B5EF4-FFF2-40B4-BE49-F238E27FC236}">
                <a16:creationId xmlns:a16="http://schemas.microsoft.com/office/drawing/2014/main" id="{1E5797B6-7456-0641-B8D4-38B263CD81A6}"/>
              </a:ext>
            </a:extLst>
          </p:cNvPr>
          <p:cNvSpPr/>
          <p:nvPr/>
        </p:nvSpPr>
        <p:spPr bwMode="auto">
          <a:xfrm>
            <a:off x="0" y="0"/>
            <a:ext cx="12192000" cy="949234"/>
          </a:xfrm>
          <a:prstGeom prst="rect">
            <a:avLst/>
          </a:prstGeom>
          <a:solidFill>
            <a:srgbClr val="E9E3D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Geneva" pitchFamily="1" charset="-128"/>
            </a:endParaRPr>
          </a:p>
        </p:txBody>
      </p:sp>
      <p:sp>
        <p:nvSpPr>
          <p:cNvPr id="30" name="Rectangle 6">
            <a:extLst>
              <a:ext uri="{FF2B5EF4-FFF2-40B4-BE49-F238E27FC236}">
                <a16:creationId xmlns:a16="http://schemas.microsoft.com/office/drawing/2014/main" id="{2DA67050-5BB9-AB4C-B0F9-1ACFA87922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4401" y="446332"/>
            <a:ext cx="3359151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sv-SE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1pPr>
            <a:lvl2pPr marL="4572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2pPr>
            <a:lvl3pPr marL="9144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3pPr>
            <a:lvl4pPr marL="13716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4pPr>
            <a:lvl5pPr marL="18288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9pPr>
          </a:lstStyle>
          <a:p>
            <a:fld id="{65EAC295-B5BC-4B98-BE11-8B11DB9261CC}" type="slidenum">
              <a:rPr lang="sv-SE" smtClean="0"/>
              <a:pPr/>
              <a:t>1</a:t>
            </a:fld>
            <a:endParaRPr lang="sv-SE" dirty="0"/>
          </a:p>
        </p:txBody>
      </p:sp>
      <p:pic>
        <p:nvPicPr>
          <p:cNvPr id="31" name="Bild 3">
            <a:extLst>
              <a:ext uri="{FF2B5EF4-FFF2-40B4-BE49-F238E27FC236}">
                <a16:creationId xmlns:a16="http://schemas.microsoft.com/office/drawing/2014/main" id="{1A7739AD-431B-6143-9BAD-C82A2BE169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2643" y="287739"/>
            <a:ext cx="1997319" cy="357545"/>
          </a:xfrm>
          <a:prstGeom prst="rect">
            <a:avLst/>
          </a:prstGeom>
        </p:spPr>
      </p:pic>
      <p:grpSp>
        <p:nvGrpSpPr>
          <p:cNvPr id="32" name="Grupp 2">
            <a:extLst>
              <a:ext uri="{FF2B5EF4-FFF2-40B4-BE49-F238E27FC236}">
                <a16:creationId xmlns:a16="http://schemas.microsoft.com/office/drawing/2014/main" id="{67AADB20-BAA8-AB4D-9AAC-61D761480AD5}"/>
              </a:ext>
            </a:extLst>
          </p:cNvPr>
          <p:cNvGrpSpPr/>
          <p:nvPr/>
        </p:nvGrpSpPr>
        <p:grpSpPr>
          <a:xfrm>
            <a:off x="12047537" y="3175"/>
            <a:ext cx="144463" cy="788988"/>
            <a:chOff x="12047537" y="3175"/>
            <a:chExt cx="144463" cy="788988"/>
          </a:xfrm>
        </p:grpSpPr>
        <p:sp>
          <p:nvSpPr>
            <p:cNvPr id="33" name="Rectangle 30">
              <a:extLst>
                <a:ext uri="{FF2B5EF4-FFF2-40B4-BE49-F238E27FC236}">
                  <a16:creationId xmlns:a16="http://schemas.microsoft.com/office/drawing/2014/main" id="{DE120B0D-D818-5D43-A60E-646A67BB09D5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3175"/>
              <a:ext cx="144463" cy="1444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  <p:sp>
          <p:nvSpPr>
            <p:cNvPr id="34" name="Rectangle 31">
              <a:extLst>
                <a:ext uri="{FF2B5EF4-FFF2-40B4-BE49-F238E27FC236}">
                  <a16:creationId xmlns:a16="http://schemas.microsoft.com/office/drawing/2014/main" id="{2D3BA697-F721-D54C-B4F3-FB3159471CDB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222250"/>
              <a:ext cx="144463" cy="1444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  <p:sp>
          <p:nvSpPr>
            <p:cNvPr id="35" name="Rectangle 32">
              <a:extLst>
                <a:ext uri="{FF2B5EF4-FFF2-40B4-BE49-F238E27FC236}">
                  <a16:creationId xmlns:a16="http://schemas.microsoft.com/office/drawing/2014/main" id="{0502076E-816C-1547-9E83-8D713EDB596E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434975"/>
              <a:ext cx="144463" cy="1444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  <p:sp>
          <p:nvSpPr>
            <p:cNvPr id="36" name="Rectangle 33">
              <a:extLst>
                <a:ext uri="{FF2B5EF4-FFF2-40B4-BE49-F238E27FC236}">
                  <a16:creationId xmlns:a16="http://schemas.microsoft.com/office/drawing/2014/main" id="{FADF43E3-36A0-E948-BA7F-33ED8CA64435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647700"/>
              <a:ext cx="144463" cy="1444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</p:grpSp>
      <p:sp>
        <p:nvSpPr>
          <p:cNvPr id="2" name="Rubrik 1">
            <a:extLst>
              <a:ext uri="{FF2B5EF4-FFF2-40B4-BE49-F238E27FC236}">
                <a16:creationId xmlns:a16="http://schemas.microsoft.com/office/drawing/2014/main" id="{C0DF8260-4BE7-4F12-889B-3CCEFDA1AF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3965893"/>
            <a:ext cx="10363200" cy="788101"/>
          </a:xfrm>
        </p:spPr>
        <p:txBody>
          <a:bodyPr/>
          <a:lstStyle/>
          <a:p>
            <a:r>
              <a:rPr lang="sv-SE" sz="4400" b="1" spc="200" dirty="0">
                <a:solidFill>
                  <a:schemeClr val="bg1"/>
                </a:solidFill>
              </a:rPr>
              <a:t>KUNSKAPSSTYRNING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0C077D6-A90C-0C4C-AECA-4D3DA9F002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1A088CD-CCDE-49E5-84E6-67161CD99BDA}" type="slidenum">
              <a:rPr lang="sv-SE" smtClean="0"/>
              <a:pPr/>
              <a:t>1</a:t>
            </a:fld>
            <a:endParaRPr lang="sv-SE" dirty="0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AAED5131-566E-9442-83A6-34433125B0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sv-SE" dirty="0"/>
              <a:t>Hälso- och sjukvårdsförvaltningen</a:t>
            </a:r>
          </a:p>
        </p:txBody>
      </p:sp>
      <p:sp>
        <p:nvSpPr>
          <p:cNvPr id="46" name="Title 6">
            <a:extLst>
              <a:ext uri="{FF2B5EF4-FFF2-40B4-BE49-F238E27FC236}">
                <a16:creationId xmlns:a16="http://schemas.microsoft.com/office/drawing/2014/main" id="{BAC5E69E-7348-4E43-A9BE-E8E6A96FD5F2}"/>
              </a:ext>
            </a:extLst>
          </p:cNvPr>
          <p:cNvSpPr txBox="1">
            <a:spLocks/>
          </p:cNvSpPr>
          <p:nvPr/>
        </p:nvSpPr>
        <p:spPr bwMode="auto">
          <a:xfrm>
            <a:off x="332642" y="3965893"/>
            <a:ext cx="5946237" cy="1863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000" b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9pPr>
          </a:lstStyle>
          <a:p>
            <a:pPr algn="l">
              <a:lnSpc>
                <a:spcPct val="90000"/>
              </a:lnSpc>
            </a:pPr>
            <a:r>
              <a:rPr lang="sv-SE" sz="1800" kern="0" spc="300" dirty="0"/>
              <a:t>PERSPEKTIVRAPPORT</a:t>
            </a:r>
            <a:r>
              <a:rPr lang="sv-SE" sz="3200" b="1" kern="0" spc="300" dirty="0"/>
              <a:t> </a:t>
            </a:r>
          </a:p>
          <a:p>
            <a:pPr algn="l">
              <a:lnSpc>
                <a:spcPct val="90000"/>
              </a:lnSpc>
            </a:pPr>
            <a:r>
              <a:rPr lang="sv-SE" sz="3200" b="1" kern="0" spc="300" dirty="0"/>
              <a:t>Finansiering</a:t>
            </a:r>
          </a:p>
          <a:p>
            <a:pPr algn="l">
              <a:lnSpc>
                <a:spcPct val="90000"/>
              </a:lnSpc>
            </a:pPr>
            <a:endParaRPr lang="sv-SE" sz="3200" b="1" kern="0" spc="300" dirty="0"/>
          </a:p>
        </p:txBody>
      </p:sp>
      <p:pic>
        <p:nvPicPr>
          <p:cNvPr id="19" name="Bildobjekt 18">
            <a:extLst>
              <a:ext uri="{FF2B5EF4-FFF2-40B4-BE49-F238E27FC236}">
                <a16:creationId xmlns:a16="http://schemas.microsoft.com/office/drawing/2014/main" id="{43B6946C-3FC5-CB4B-991A-90BF2D7743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26" y="1476013"/>
            <a:ext cx="1211467" cy="1211467"/>
          </a:xfrm>
          <a:prstGeom prst="rect">
            <a:avLst/>
          </a:prstGeom>
        </p:spPr>
      </p:pic>
      <p:pic>
        <p:nvPicPr>
          <p:cNvPr id="4" name="Bildobjekt 3" descr="En bild som visar person, inomhus&#10;&#10;Automatiskt genererad beskrivning">
            <a:extLst>
              <a:ext uri="{FF2B5EF4-FFF2-40B4-BE49-F238E27FC236}">
                <a16:creationId xmlns:a16="http://schemas.microsoft.com/office/drawing/2014/main" id="{CADA52AE-6170-634C-9C1B-64020D26A4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6414" y="949233"/>
            <a:ext cx="4795586" cy="5905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349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D0F702EB-4341-7941-AA37-A713BB89447A}"/>
              </a:ext>
            </a:extLst>
          </p:cNvPr>
          <p:cNvSpPr txBox="1">
            <a:spLocks/>
          </p:cNvSpPr>
          <p:nvPr/>
        </p:nvSpPr>
        <p:spPr bwMode="auto">
          <a:xfrm>
            <a:off x="8534401" y="237635"/>
            <a:ext cx="3359151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sv-SE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1pPr>
            <a:lvl2pPr marL="4572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2pPr>
            <a:lvl3pPr marL="9144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3pPr>
            <a:lvl4pPr marL="13716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4pPr>
            <a:lvl5pPr marL="18288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9pPr>
          </a:lstStyle>
          <a:p>
            <a:fld id="{B994E8D3-EB01-4B97-B7C9-9BC7CD4011D7}" type="datetime1">
              <a:rPr lang="sv-SE" smtClean="0"/>
              <a:pPr/>
              <a:t>2021-04-13</a:t>
            </a:fld>
            <a:endParaRPr lang="sv-SE" dirty="0"/>
          </a:p>
        </p:txBody>
      </p:sp>
      <p:sp>
        <p:nvSpPr>
          <p:cNvPr id="25" name="Footer Placeholder 4">
            <a:extLst>
              <a:ext uri="{FF2B5EF4-FFF2-40B4-BE49-F238E27FC236}">
                <a16:creationId xmlns:a16="http://schemas.microsoft.com/office/drawing/2014/main" id="{3CB16122-3FA7-2C43-A01E-41657C2E4897}"/>
              </a:ext>
            </a:extLst>
          </p:cNvPr>
          <p:cNvSpPr txBox="1">
            <a:spLocks/>
          </p:cNvSpPr>
          <p:nvPr/>
        </p:nvSpPr>
        <p:spPr bwMode="auto">
          <a:xfrm>
            <a:off x="8534401" y="655027"/>
            <a:ext cx="3359151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sv-SE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1pPr>
            <a:lvl2pPr marL="4572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2pPr>
            <a:lvl3pPr marL="9144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3pPr>
            <a:lvl4pPr marL="13716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4pPr>
            <a:lvl5pPr marL="18288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9pPr>
          </a:lstStyle>
          <a:p>
            <a:r>
              <a:rPr lang="sv-SE" dirty="0"/>
              <a:t>Organisation/Namn</a:t>
            </a:r>
          </a:p>
        </p:txBody>
      </p:sp>
      <p:sp>
        <p:nvSpPr>
          <p:cNvPr id="26" name="Slide Number Placeholder 5">
            <a:extLst>
              <a:ext uri="{FF2B5EF4-FFF2-40B4-BE49-F238E27FC236}">
                <a16:creationId xmlns:a16="http://schemas.microsoft.com/office/drawing/2014/main" id="{FEF90D2B-710D-6348-A888-21FBAC547DF8}"/>
              </a:ext>
            </a:extLst>
          </p:cNvPr>
          <p:cNvSpPr txBox="1">
            <a:spLocks/>
          </p:cNvSpPr>
          <p:nvPr/>
        </p:nvSpPr>
        <p:spPr bwMode="auto">
          <a:xfrm>
            <a:off x="8534401" y="446332"/>
            <a:ext cx="3359151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sv-SE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1pPr>
            <a:lvl2pPr marL="4572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2pPr>
            <a:lvl3pPr marL="9144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3pPr>
            <a:lvl4pPr marL="13716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4pPr>
            <a:lvl5pPr marL="18288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9pPr>
          </a:lstStyle>
          <a:p>
            <a:fld id="{DDBEBB44-B4B5-45AD-87A9-3B8A569A17F0}" type="slidenum">
              <a:rPr lang="sv-SE" smtClean="0"/>
              <a:pPr/>
              <a:t>2</a:t>
            </a:fld>
            <a:endParaRPr lang="sv-SE" dirty="0"/>
          </a:p>
        </p:txBody>
      </p:sp>
      <p:sp>
        <p:nvSpPr>
          <p:cNvPr id="27" name="Rektangel 1">
            <a:extLst>
              <a:ext uri="{FF2B5EF4-FFF2-40B4-BE49-F238E27FC236}">
                <a16:creationId xmlns:a16="http://schemas.microsoft.com/office/drawing/2014/main" id="{1E5797B6-7456-0641-B8D4-38B263CD81A6}"/>
              </a:ext>
            </a:extLst>
          </p:cNvPr>
          <p:cNvSpPr/>
          <p:nvPr/>
        </p:nvSpPr>
        <p:spPr bwMode="auto">
          <a:xfrm>
            <a:off x="0" y="0"/>
            <a:ext cx="12192000" cy="949234"/>
          </a:xfrm>
          <a:prstGeom prst="rect">
            <a:avLst/>
          </a:prstGeom>
          <a:solidFill>
            <a:srgbClr val="E9E3D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Geneva" pitchFamily="1" charset="-128"/>
            </a:endParaRPr>
          </a:p>
        </p:txBody>
      </p:sp>
      <p:sp>
        <p:nvSpPr>
          <p:cNvPr id="30" name="Rectangle 6">
            <a:extLst>
              <a:ext uri="{FF2B5EF4-FFF2-40B4-BE49-F238E27FC236}">
                <a16:creationId xmlns:a16="http://schemas.microsoft.com/office/drawing/2014/main" id="{2DA67050-5BB9-AB4C-B0F9-1ACFA87922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4401" y="446332"/>
            <a:ext cx="3359151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sv-SE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1pPr>
            <a:lvl2pPr marL="4572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2pPr>
            <a:lvl3pPr marL="9144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3pPr>
            <a:lvl4pPr marL="13716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4pPr>
            <a:lvl5pPr marL="18288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9pPr>
          </a:lstStyle>
          <a:p>
            <a:fld id="{65EAC295-B5BC-4B98-BE11-8B11DB9261CC}" type="slidenum">
              <a:rPr lang="sv-SE" smtClean="0"/>
              <a:pPr/>
              <a:t>2</a:t>
            </a:fld>
            <a:endParaRPr lang="sv-SE" dirty="0"/>
          </a:p>
        </p:txBody>
      </p:sp>
      <p:pic>
        <p:nvPicPr>
          <p:cNvPr id="31" name="Bild 3">
            <a:extLst>
              <a:ext uri="{FF2B5EF4-FFF2-40B4-BE49-F238E27FC236}">
                <a16:creationId xmlns:a16="http://schemas.microsoft.com/office/drawing/2014/main" id="{1A7739AD-431B-6143-9BAD-C82A2BE169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2643" y="287739"/>
            <a:ext cx="1997319" cy="357545"/>
          </a:xfrm>
          <a:prstGeom prst="rect">
            <a:avLst/>
          </a:prstGeom>
        </p:spPr>
      </p:pic>
      <p:grpSp>
        <p:nvGrpSpPr>
          <p:cNvPr id="32" name="Grupp 2">
            <a:extLst>
              <a:ext uri="{FF2B5EF4-FFF2-40B4-BE49-F238E27FC236}">
                <a16:creationId xmlns:a16="http://schemas.microsoft.com/office/drawing/2014/main" id="{67AADB20-BAA8-AB4D-9AAC-61D761480AD5}"/>
              </a:ext>
            </a:extLst>
          </p:cNvPr>
          <p:cNvGrpSpPr/>
          <p:nvPr/>
        </p:nvGrpSpPr>
        <p:grpSpPr>
          <a:xfrm>
            <a:off x="12047537" y="3175"/>
            <a:ext cx="144463" cy="788988"/>
            <a:chOff x="12047537" y="3175"/>
            <a:chExt cx="144463" cy="788988"/>
          </a:xfrm>
        </p:grpSpPr>
        <p:sp>
          <p:nvSpPr>
            <p:cNvPr id="33" name="Rectangle 30">
              <a:extLst>
                <a:ext uri="{FF2B5EF4-FFF2-40B4-BE49-F238E27FC236}">
                  <a16:creationId xmlns:a16="http://schemas.microsoft.com/office/drawing/2014/main" id="{DE120B0D-D818-5D43-A60E-646A67BB09D5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3175"/>
              <a:ext cx="144463" cy="1444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  <p:sp>
          <p:nvSpPr>
            <p:cNvPr id="34" name="Rectangle 31">
              <a:extLst>
                <a:ext uri="{FF2B5EF4-FFF2-40B4-BE49-F238E27FC236}">
                  <a16:creationId xmlns:a16="http://schemas.microsoft.com/office/drawing/2014/main" id="{2D3BA697-F721-D54C-B4F3-FB3159471CDB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222250"/>
              <a:ext cx="144463" cy="1444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  <p:sp>
          <p:nvSpPr>
            <p:cNvPr id="35" name="Rectangle 32">
              <a:extLst>
                <a:ext uri="{FF2B5EF4-FFF2-40B4-BE49-F238E27FC236}">
                  <a16:creationId xmlns:a16="http://schemas.microsoft.com/office/drawing/2014/main" id="{0502076E-816C-1547-9E83-8D713EDB596E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434975"/>
              <a:ext cx="144463" cy="1444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  <p:sp>
          <p:nvSpPr>
            <p:cNvPr id="36" name="Rectangle 33">
              <a:extLst>
                <a:ext uri="{FF2B5EF4-FFF2-40B4-BE49-F238E27FC236}">
                  <a16:creationId xmlns:a16="http://schemas.microsoft.com/office/drawing/2014/main" id="{FADF43E3-36A0-E948-BA7F-33ED8CA64435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647700"/>
              <a:ext cx="144463" cy="1444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</p:grpSp>
      <p:sp>
        <p:nvSpPr>
          <p:cNvPr id="21" name="Title 6">
            <a:extLst>
              <a:ext uri="{FF2B5EF4-FFF2-40B4-BE49-F238E27FC236}">
                <a16:creationId xmlns:a16="http://schemas.microsoft.com/office/drawing/2014/main" id="{84507F60-DED7-274D-AA71-EABFFD7905E7}"/>
              </a:ext>
            </a:extLst>
          </p:cNvPr>
          <p:cNvSpPr txBox="1">
            <a:spLocks/>
          </p:cNvSpPr>
          <p:nvPr/>
        </p:nvSpPr>
        <p:spPr bwMode="auto">
          <a:xfrm>
            <a:off x="1913540" y="1845285"/>
            <a:ext cx="9364060" cy="472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000" b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9pPr>
          </a:lstStyle>
          <a:p>
            <a:pPr algn="l">
              <a:lnSpc>
                <a:spcPct val="90000"/>
              </a:lnSpc>
            </a:pPr>
            <a:r>
              <a:rPr lang="sv-SE" sz="1800" kern="0" spc="300" dirty="0"/>
              <a:t>INNEHÅLL</a:t>
            </a:r>
          </a:p>
          <a:p>
            <a:pPr algn="l"/>
            <a:endParaRPr lang="sv-SE" sz="1400" kern="0" dirty="0">
              <a:latin typeface="+mn-lt"/>
            </a:endParaRPr>
          </a:p>
          <a:p>
            <a:pPr algn="l"/>
            <a:r>
              <a:rPr lang="sv-SE" sz="1400" kern="0" dirty="0">
                <a:latin typeface="+mn-lt"/>
              </a:rPr>
              <a:t>Om långtidsutredningen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sv-SE" sz="1400" kern="0" dirty="0">
                <a:solidFill>
                  <a:schemeClr val="tx1"/>
                </a:solidFill>
                <a:latin typeface="+mn-lt"/>
              </a:rPr>
              <a:t>Utredningens uppdrag </a:t>
            </a:r>
            <a:endParaRPr lang="sv-SE" sz="1400" kern="0" dirty="0">
              <a:latin typeface="+mn-lt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sv-SE" sz="1400" kern="0" dirty="0">
                <a:latin typeface="+mn-lt"/>
              </a:rPr>
              <a:t>N</a:t>
            </a:r>
            <a:r>
              <a:rPr lang="sv-SE" sz="1400" kern="0" dirty="0">
                <a:solidFill>
                  <a:schemeClr val="tx1"/>
                </a:solidFill>
                <a:latin typeface="+mn-lt"/>
              </a:rPr>
              <a:t>ågra centrala perspektiv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sv-SE" sz="1400" kern="0" dirty="0">
                <a:latin typeface="+mn-lt"/>
              </a:rPr>
              <a:t>Metodik: från framtidsscenario till vårdscenario</a:t>
            </a:r>
            <a:endParaRPr lang="sv-SE" sz="1400" kern="0" dirty="0">
              <a:solidFill>
                <a:schemeClr val="tx1"/>
              </a:solidFill>
              <a:latin typeface="+mn-lt"/>
            </a:endParaRPr>
          </a:p>
          <a:p>
            <a:pPr algn="l"/>
            <a:endParaRPr lang="sv-SE" sz="800" kern="0" dirty="0">
              <a:latin typeface="+mn-lt"/>
            </a:endParaRPr>
          </a:p>
          <a:p>
            <a:pPr algn="l"/>
            <a:r>
              <a:rPr lang="sv-SE" sz="1400" kern="0" dirty="0">
                <a:latin typeface="+mn-lt"/>
              </a:rPr>
              <a:t>Perspektivrapport: Finansiering</a:t>
            </a:r>
            <a:endParaRPr lang="sv-SE" sz="1400" i="1" kern="0" dirty="0">
              <a:latin typeface="+mn-lt"/>
            </a:endParaRPr>
          </a:p>
          <a:p>
            <a:pPr marL="303213" lvl="1" indent="-285750">
              <a:buFont typeface="Arial" panose="020B0604020202020204" pitchFamily="34" charset="0"/>
              <a:buChar char="•"/>
            </a:pPr>
            <a:r>
              <a:rPr lang="sv-SE" sz="1400" kern="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Sammanfattning</a:t>
            </a:r>
            <a:endParaRPr lang="sv-SE" sz="1400" kern="0" dirty="0">
              <a:solidFill>
                <a:schemeClr val="tx1"/>
              </a:solidFill>
              <a:latin typeface="+mn-lt"/>
            </a:endParaRPr>
          </a:p>
          <a:p>
            <a:pPr marL="303213" lvl="1" indent="-285750">
              <a:buFont typeface="Arial" panose="020B0604020202020204" pitchFamily="34" charset="0"/>
              <a:buChar char="•"/>
            </a:pPr>
            <a:r>
              <a:rPr lang="sv-SE" sz="1400" kern="0" dirty="0">
                <a:solidFill>
                  <a:schemeClr val="tx1"/>
                </a:solidFill>
                <a:latin typeface="+mn-lt"/>
              </a:rPr>
              <a:t>Historik – intäkter</a:t>
            </a:r>
          </a:p>
          <a:p>
            <a:pPr marL="303213" lvl="1" indent="-285750">
              <a:buFont typeface="Arial" panose="020B0604020202020204" pitchFamily="34" charset="0"/>
              <a:buChar char="•"/>
            </a:pPr>
            <a:r>
              <a:rPr lang="sv-SE" sz="1400" kern="0" dirty="0">
                <a:solidFill>
                  <a:schemeClr val="tx1"/>
                </a:solidFill>
              </a:rPr>
              <a:t>Historik – jämförelse andra länder</a:t>
            </a:r>
            <a:endParaRPr lang="sv-SE" sz="1400" kern="0" dirty="0">
              <a:solidFill>
                <a:schemeClr val="tx1"/>
              </a:solidFill>
              <a:latin typeface="+mn-lt"/>
            </a:endParaRPr>
          </a:p>
          <a:p>
            <a:pPr marL="303213" lvl="1" indent="-285750">
              <a:buFont typeface="Arial" panose="020B0604020202020204" pitchFamily="34" charset="0"/>
              <a:buChar char="•"/>
            </a:pPr>
            <a:r>
              <a:rPr lang="sv-SE" sz="1400" kern="0" dirty="0">
                <a:solidFill>
                  <a:schemeClr val="tx1"/>
                </a:solidFill>
              </a:rPr>
              <a:t>Historik – kostnader</a:t>
            </a:r>
          </a:p>
          <a:p>
            <a:pPr marL="303213" lvl="1" indent="-285750">
              <a:buFont typeface="Arial" panose="020B0604020202020204" pitchFamily="34" charset="0"/>
              <a:buChar char="•"/>
            </a:pPr>
            <a:r>
              <a:rPr lang="sv-SE" sz="1400" kern="0" dirty="0">
                <a:solidFill>
                  <a:schemeClr val="tx1"/>
                </a:solidFill>
              </a:rPr>
              <a:t>Historik – kostnadsjämförelse</a:t>
            </a:r>
          </a:p>
          <a:p>
            <a:pPr marL="303213" lvl="1" indent="-285750">
              <a:buFont typeface="Arial" panose="020B0604020202020204" pitchFamily="34" charset="0"/>
              <a:buChar char="•"/>
            </a:pPr>
            <a:r>
              <a:rPr lang="sv-SE" sz="1400" kern="0" dirty="0">
                <a:solidFill>
                  <a:schemeClr val="tx1"/>
                </a:solidFill>
              </a:rPr>
              <a:t>Historik – produktivitet och effektivitet</a:t>
            </a:r>
          </a:p>
          <a:p>
            <a:pPr marL="303213" lvl="1" indent="-285750">
              <a:buFont typeface="Arial" panose="020B0604020202020204" pitchFamily="34" charset="0"/>
              <a:buChar char="•"/>
            </a:pPr>
            <a:r>
              <a:rPr lang="sv-SE" sz="1400" kern="0" dirty="0">
                <a:solidFill>
                  <a:schemeClr val="tx1"/>
                </a:solidFill>
              </a:rPr>
              <a:t>Historik – produktivitetsmått</a:t>
            </a:r>
          </a:p>
          <a:p>
            <a:pPr marL="303213" lvl="1" indent="-285750">
              <a:buFont typeface="Arial" panose="020B0604020202020204" pitchFamily="34" charset="0"/>
              <a:buChar char="•"/>
            </a:pPr>
            <a:r>
              <a:rPr lang="sv-SE" sz="1400" kern="0" dirty="0">
                <a:solidFill>
                  <a:schemeClr val="tx1"/>
                </a:solidFill>
              </a:rPr>
              <a:t>Historik – effektivitetsmått</a:t>
            </a:r>
          </a:p>
          <a:p>
            <a:pPr marL="303213" lvl="1" indent="-285750">
              <a:buFont typeface="Arial" panose="020B0604020202020204" pitchFamily="34" charset="0"/>
              <a:buChar char="•"/>
            </a:pPr>
            <a:r>
              <a:rPr lang="sv-SE" sz="1400" kern="0" dirty="0">
                <a:solidFill>
                  <a:schemeClr val="tx1"/>
                </a:solidFill>
              </a:rPr>
              <a:t>Framtidsanalys – osäkerhet i intäkterna</a:t>
            </a:r>
          </a:p>
          <a:p>
            <a:pPr marL="303213" lvl="1" indent="-285750">
              <a:buFont typeface="Arial" panose="020B0604020202020204" pitchFamily="34" charset="0"/>
              <a:buChar char="•"/>
            </a:pPr>
            <a:r>
              <a:rPr lang="sv-SE" sz="1400" kern="0" dirty="0">
                <a:solidFill>
                  <a:schemeClr val="tx1"/>
                </a:solidFill>
              </a:rPr>
              <a:t>Framtidsanalys – befolkning, ekonomi och arbetskraft</a:t>
            </a:r>
          </a:p>
          <a:p>
            <a:pPr marL="303213" lvl="1" indent="-285750">
              <a:buFont typeface="Arial" panose="020B0604020202020204" pitchFamily="34" charset="0"/>
              <a:buChar char="•"/>
            </a:pPr>
            <a:r>
              <a:rPr lang="sv-SE" sz="1400" kern="0" dirty="0">
                <a:solidFill>
                  <a:schemeClr val="tx1"/>
                </a:solidFill>
              </a:rPr>
              <a:t>Framtidsanalys – kostnadsutveckling</a:t>
            </a:r>
          </a:p>
          <a:p>
            <a:pPr marL="303213" lvl="1" indent="-285750">
              <a:buFont typeface="Arial" panose="020B0604020202020204" pitchFamily="34" charset="0"/>
              <a:buChar char="•"/>
            </a:pPr>
            <a:r>
              <a:rPr lang="sv-SE" sz="1400" kern="0" dirty="0">
                <a:solidFill>
                  <a:schemeClr val="tx1"/>
                </a:solidFill>
              </a:rPr>
              <a:t>Rekommendationer</a:t>
            </a:r>
          </a:p>
          <a:p>
            <a:pPr marL="303213" lvl="1" indent="-285750">
              <a:buFont typeface="Arial" panose="020B0604020202020204" pitchFamily="34" charset="0"/>
              <a:buChar char="•"/>
            </a:pPr>
            <a:r>
              <a:rPr lang="sv-SE" sz="1400" kern="0" dirty="0">
                <a:solidFill>
                  <a:schemeClr val="tx1"/>
                </a:solidFill>
              </a:rPr>
              <a:t>Sammanfattande slutsatser</a:t>
            </a:r>
          </a:p>
          <a:p>
            <a:pPr marL="457200" indent="-457200" algn="l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sv-SE" sz="3200" kern="0" spc="300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93535BD-58C0-1248-8B7E-BFAE510B3E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1A088CD-CCDE-49E5-84E6-67161CD99BDA}" type="slidenum">
              <a:rPr lang="sv-SE" smtClean="0"/>
              <a:pPr/>
              <a:t>2</a:t>
            </a:fld>
            <a:endParaRPr lang="sv-SE" dirty="0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C246FCD5-571D-5D4F-8419-9144056167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sv-SE" dirty="0"/>
              <a:t>Hälso- och sjukvårdsförvaltningen</a:t>
            </a:r>
          </a:p>
        </p:txBody>
      </p:sp>
      <p:pic>
        <p:nvPicPr>
          <p:cNvPr id="19" name="Bildobjekt 18">
            <a:extLst>
              <a:ext uri="{FF2B5EF4-FFF2-40B4-BE49-F238E27FC236}">
                <a16:creationId xmlns:a16="http://schemas.microsoft.com/office/drawing/2014/main" id="{F3E672CC-F173-ED41-AF2E-464F8F850FD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26" y="1476013"/>
            <a:ext cx="1211467" cy="1211467"/>
          </a:xfrm>
          <a:prstGeom prst="rect">
            <a:avLst/>
          </a:prstGeom>
        </p:spPr>
      </p:pic>
      <p:pic>
        <p:nvPicPr>
          <p:cNvPr id="22" name="Bildobjekt 21" descr="En bild som visar person, inomhus&#10;&#10;Automatiskt genererad beskrivning">
            <a:extLst>
              <a:ext uri="{FF2B5EF4-FFF2-40B4-BE49-F238E27FC236}">
                <a16:creationId xmlns:a16="http://schemas.microsoft.com/office/drawing/2014/main" id="{3CB634B8-7012-654F-9B06-55CABC2801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6414" y="949233"/>
            <a:ext cx="4795586" cy="5905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672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D0F702EB-4341-7941-AA37-A713BB89447A}"/>
              </a:ext>
            </a:extLst>
          </p:cNvPr>
          <p:cNvSpPr txBox="1">
            <a:spLocks/>
          </p:cNvSpPr>
          <p:nvPr/>
        </p:nvSpPr>
        <p:spPr bwMode="auto">
          <a:xfrm>
            <a:off x="8534401" y="237635"/>
            <a:ext cx="3359151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sv-SE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1pPr>
            <a:lvl2pPr marL="4572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2pPr>
            <a:lvl3pPr marL="9144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3pPr>
            <a:lvl4pPr marL="13716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4pPr>
            <a:lvl5pPr marL="18288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9pPr>
          </a:lstStyle>
          <a:p>
            <a:fld id="{B994E8D3-EB01-4B97-B7C9-9BC7CD4011D7}" type="datetime1">
              <a:rPr lang="sv-SE" smtClean="0"/>
              <a:pPr/>
              <a:t>2021-04-13</a:t>
            </a:fld>
            <a:endParaRPr lang="sv-SE" dirty="0"/>
          </a:p>
        </p:txBody>
      </p:sp>
      <p:sp>
        <p:nvSpPr>
          <p:cNvPr id="25" name="Footer Placeholder 4">
            <a:extLst>
              <a:ext uri="{FF2B5EF4-FFF2-40B4-BE49-F238E27FC236}">
                <a16:creationId xmlns:a16="http://schemas.microsoft.com/office/drawing/2014/main" id="{3CB16122-3FA7-2C43-A01E-41657C2E4897}"/>
              </a:ext>
            </a:extLst>
          </p:cNvPr>
          <p:cNvSpPr txBox="1">
            <a:spLocks/>
          </p:cNvSpPr>
          <p:nvPr/>
        </p:nvSpPr>
        <p:spPr bwMode="auto">
          <a:xfrm>
            <a:off x="8534401" y="655027"/>
            <a:ext cx="3359151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sv-SE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1pPr>
            <a:lvl2pPr marL="4572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2pPr>
            <a:lvl3pPr marL="9144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3pPr>
            <a:lvl4pPr marL="13716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4pPr>
            <a:lvl5pPr marL="18288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9pPr>
          </a:lstStyle>
          <a:p>
            <a:r>
              <a:rPr lang="sv-SE" dirty="0"/>
              <a:t>Organisation/Namn</a:t>
            </a:r>
          </a:p>
        </p:txBody>
      </p:sp>
      <p:sp>
        <p:nvSpPr>
          <p:cNvPr id="26" name="Slide Number Placeholder 5">
            <a:extLst>
              <a:ext uri="{FF2B5EF4-FFF2-40B4-BE49-F238E27FC236}">
                <a16:creationId xmlns:a16="http://schemas.microsoft.com/office/drawing/2014/main" id="{FEF90D2B-710D-6348-A888-21FBAC547DF8}"/>
              </a:ext>
            </a:extLst>
          </p:cNvPr>
          <p:cNvSpPr txBox="1">
            <a:spLocks/>
          </p:cNvSpPr>
          <p:nvPr/>
        </p:nvSpPr>
        <p:spPr bwMode="auto">
          <a:xfrm>
            <a:off x="8534401" y="446332"/>
            <a:ext cx="3359151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sv-SE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1pPr>
            <a:lvl2pPr marL="4572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2pPr>
            <a:lvl3pPr marL="9144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3pPr>
            <a:lvl4pPr marL="13716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4pPr>
            <a:lvl5pPr marL="18288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9pPr>
          </a:lstStyle>
          <a:p>
            <a:fld id="{DDBEBB44-B4B5-45AD-87A9-3B8A569A17F0}" type="slidenum">
              <a:rPr lang="sv-SE" smtClean="0"/>
              <a:pPr/>
              <a:t>3</a:t>
            </a:fld>
            <a:endParaRPr lang="sv-SE" dirty="0"/>
          </a:p>
        </p:txBody>
      </p:sp>
      <p:sp>
        <p:nvSpPr>
          <p:cNvPr id="27" name="Rektangel 1">
            <a:extLst>
              <a:ext uri="{FF2B5EF4-FFF2-40B4-BE49-F238E27FC236}">
                <a16:creationId xmlns:a16="http://schemas.microsoft.com/office/drawing/2014/main" id="{1E5797B6-7456-0641-B8D4-38B263CD81A6}"/>
              </a:ext>
            </a:extLst>
          </p:cNvPr>
          <p:cNvSpPr/>
          <p:nvPr/>
        </p:nvSpPr>
        <p:spPr bwMode="auto">
          <a:xfrm>
            <a:off x="0" y="0"/>
            <a:ext cx="12192000" cy="949234"/>
          </a:xfrm>
          <a:prstGeom prst="rect">
            <a:avLst/>
          </a:prstGeom>
          <a:solidFill>
            <a:srgbClr val="E9E3D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Geneva" pitchFamily="1" charset="-128"/>
            </a:endParaRPr>
          </a:p>
        </p:txBody>
      </p:sp>
      <p:sp>
        <p:nvSpPr>
          <p:cNvPr id="30" name="Rectangle 6">
            <a:extLst>
              <a:ext uri="{FF2B5EF4-FFF2-40B4-BE49-F238E27FC236}">
                <a16:creationId xmlns:a16="http://schemas.microsoft.com/office/drawing/2014/main" id="{2DA67050-5BB9-AB4C-B0F9-1ACFA87922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4401" y="446332"/>
            <a:ext cx="3359151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sv-SE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1pPr>
            <a:lvl2pPr marL="4572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2pPr>
            <a:lvl3pPr marL="9144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3pPr>
            <a:lvl4pPr marL="13716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4pPr>
            <a:lvl5pPr marL="18288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9pPr>
          </a:lstStyle>
          <a:p>
            <a:fld id="{65EAC295-B5BC-4B98-BE11-8B11DB9261CC}" type="slidenum">
              <a:rPr lang="sv-SE" smtClean="0"/>
              <a:pPr/>
              <a:t>3</a:t>
            </a:fld>
            <a:endParaRPr lang="sv-SE" dirty="0"/>
          </a:p>
        </p:txBody>
      </p:sp>
      <p:pic>
        <p:nvPicPr>
          <p:cNvPr id="31" name="Bild 3">
            <a:extLst>
              <a:ext uri="{FF2B5EF4-FFF2-40B4-BE49-F238E27FC236}">
                <a16:creationId xmlns:a16="http://schemas.microsoft.com/office/drawing/2014/main" id="{1A7739AD-431B-6143-9BAD-C82A2BE169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2643" y="287739"/>
            <a:ext cx="1997319" cy="357545"/>
          </a:xfrm>
          <a:prstGeom prst="rect">
            <a:avLst/>
          </a:prstGeom>
        </p:spPr>
      </p:pic>
      <p:grpSp>
        <p:nvGrpSpPr>
          <p:cNvPr id="32" name="Grupp 2">
            <a:extLst>
              <a:ext uri="{FF2B5EF4-FFF2-40B4-BE49-F238E27FC236}">
                <a16:creationId xmlns:a16="http://schemas.microsoft.com/office/drawing/2014/main" id="{67AADB20-BAA8-AB4D-9AAC-61D761480AD5}"/>
              </a:ext>
            </a:extLst>
          </p:cNvPr>
          <p:cNvGrpSpPr/>
          <p:nvPr/>
        </p:nvGrpSpPr>
        <p:grpSpPr>
          <a:xfrm>
            <a:off x="12047537" y="3175"/>
            <a:ext cx="144463" cy="788988"/>
            <a:chOff x="12047537" y="3175"/>
            <a:chExt cx="144463" cy="788988"/>
          </a:xfrm>
        </p:grpSpPr>
        <p:sp>
          <p:nvSpPr>
            <p:cNvPr id="33" name="Rectangle 30">
              <a:extLst>
                <a:ext uri="{FF2B5EF4-FFF2-40B4-BE49-F238E27FC236}">
                  <a16:creationId xmlns:a16="http://schemas.microsoft.com/office/drawing/2014/main" id="{DE120B0D-D818-5D43-A60E-646A67BB09D5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3175"/>
              <a:ext cx="144463" cy="1444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  <p:sp>
          <p:nvSpPr>
            <p:cNvPr id="34" name="Rectangle 31">
              <a:extLst>
                <a:ext uri="{FF2B5EF4-FFF2-40B4-BE49-F238E27FC236}">
                  <a16:creationId xmlns:a16="http://schemas.microsoft.com/office/drawing/2014/main" id="{2D3BA697-F721-D54C-B4F3-FB3159471CDB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222250"/>
              <a:ext cx="144463" cy="1444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  <p:sp>
          <p:nvSpPr>
            <p:cNvPr id="35" name="Rectangle 32">
              <a:extLst>
                <a:ext uri="{FF2B5EF4-FFF2-40B4-BE49-F238E27FC236}">
                  <a16:creationId xmlns:a16="http://schemas.microsoft.com/office/drawing/2014/main" id="{0502076E-816C-1547-9E83-8D713EDB596E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434975"/>
              <a:ext cx="144463" cy="1444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  <p:sp>
          <p:nvSpPr>
            <p:cNvPr id="36" name="Rectangle 33">
              <a:extLst>
                <a:ext uri="{FF2B5EF4-FFF2-40B4-BE49-F238E27FC236}">
                  <a16:creationId xmlns:a16="http://schemas.microsoft.com/office/drawing/2014/main" id="{FADF43E3-36A0-E948-BA7F-33ED8CA64435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647700"/>
              <a:ext cx="144463" cy="1444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</p:grpSp>
      <p:sp>
        <p:nvSpPr>
          <p:cNvPr id="2" name="Rubrik 1">
            <a:extLst>
              <a:ext uri="{FF2B5EF4-FFF2-40B4-BE49-F238E27FC236}">
                <a16:creationId xmlns:a16="http://schemas.microsoft.com/office/drawing/2014/main" id="{C0DF8260-4BE7-4F12-889B-3CCEFDA1AF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3965893"/>
            <a:ext cx="10363200" cy="788101"/>
          </a:xfrm>
        </p:spPr>
        <p:txBody>
          <a:bodyPr/>
          <a:lstStyle/>
          <a:p>
            <a:r>
              <a:rPr lang="sv-SE" sz="4400" b="1" spc="200" dirty="0">
                <a:solidFill>
                  <a:schemeClr val="bg1"/>
                </a:solidFill>
              </a:rPr>
              <a:t>KUNSKAPSSTYRNING</a:t>
            </a:r>
          </a:p>
        </p:txBody>
      </p:sp>
      <p:sp>
        <p:nvSpPr>
          <p:cNvPr id="19" name="Title 6">
            <a:extLst>
              <a:ext uri="{FF2B5EF4-FFF2-40B4-BE49-F238E27FC236}">
                <a16:creationId xmlns:a16="http://schemas.microsoft.com/office/drawing/2014/main" id="{FC3600E1-8179-1E43-BA3D-9F7FE36875C3}"/>
              </a:ext>
            </a:extLst>
          </p:cNvPr>
          <p:cNvSpPr txBox="1">
            <a:spLocks/>
          </p:cNvSpPr>
          <p:nvPr/>
        </p:nvSpPr>
        <p:spPr bwMode="auto">
          <a:xfrm>
            <a:off x="2046890" y="1828675"/>
            <a:ext cx="7032172" cy="4573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000" b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9pPr>
          </a:lstStyle>
          <a:p>
            <a:pPr algn="l">
              <a:lnSpc>
                <a:spcPct val="90000"/>
              </a:lnSpc>
            </a:pPr>
            <a:r>
              <a:rPr lang="sv-SE" sz="1800" kern="0" spc="300" dirty="0"/>
              <a:t>UTREDNINGENS UPPDRAG</a:t>
            </a:r>
          </a:p>
          <a:p>
            <a:pPr algn="l">
              <a:lnSpc>
                <a:spcPct val="90000"/>
              </a:lnSpc>
            </a:pPr>
            <a:endParaRPr lang="sv-SE" sz="1800" kern="0" spc="300" dirty="0"/>
          </a:p>
          <a:p>
            <a:pPr marL="457200" indent="-4572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sv-SE" sz="1600" kern="0" dirty="0">
                <a:latin typeface="+mn-lt"/>
              </a:rPr>
              <a:t>Beskriva, analysera och presentera utmaningar och möjliga lösningar inför 2040</a:t>
            </a:r>
          </a:p>
          <a:p>
            <a:pPr algn="l">
              <a:lnSpc>
                <a:spcPct val="90000"/>
              </a:lnSpc>
            </a:pPr>
            <a:endParaRPr lang="sv-SE" sz="1600" kern="0" dirty="0">
              <a:latin typeface="+mn-lt"/>
            </a:endParaRPr>
          </a:p>
          <a:p>
            <a:pPr marL="457200" indent="-4572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sv-SE" sz="1600" kern="0" dirty="0">
                <a:latin typeface="+mn-lt"/>
              </a:rPr>
              <a:t>Ta fram underlag för beslut som säkerställer en långsiktig och hållbar planering för invånarnas framtida behov av hälso- och sjukvård</a:t>
            </a:r>
          </a:p>
          <a:p>
            <a:pPr algn="l">
              <a:lnSpc>
                <a:spcPct val="90000"/>
              </a:lnSpc>
            </a:pPr>
            <a:endParaRPr lang="sv-SE" sz="1600" kern="0" dirty="0">
              <a:latin typeface="+mn-lt"/>
            </a:endParaRPr>
          </a:p>
          <a:p>
            <a:pPr marL="457200" indent="-4572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sv-SE" sz="1600" kern="0" dirty="0">
                <a:latin typeface="+mn-lt"/>
              </a:rPr>
              <a:t>Rapportera till parlamentarisk politikergrupp</a:t>
            </a:r>
          </a:p>
          <a:p>
            <a:pPr marL="457200" indent="-457200" algn="l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sv-SE" sz="1600" kern="0" dirty="0">
              <a:latin typeface="+mn-lt"/>
            </a:endParaRPr>
          </a:p>
          <a:p>
            <a:pPr marL="457200" indent="-4572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sv-SE" sz="1600" kern="0" dirty="0">
                <a:latin typeface="+mn-lt"/>
              </a:rPr>
              <a:t>Ha ett tydligt framtidsfokus</a:t>
            </a:r>
          </a:p>
          <a:p>
            <a:pPr algn="l">
              <a:lnSpc>
                <a:spcPct val="90000"/>
              </a:lnSpc>
            </a:pPr>
            <a:endParaRPr lang="sv-SE" sz="1600" kern="0" dirty="0">
              <a:latin typeface="+mn-lt"/>
            </a:endParaRPr>
          </a:p>
          <a:p>
            <a:pPr marL="457200" indent="-4572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sv-SE" sz="1600" kern="0" dirty="0">
                <a:latin typeface="+mn-lt"/>
              </a:rPr>
              <a:t>Delrapporter om centrala perspektiv på hälso- och sjukvården tas fram löpande</a:t>
            </a:r>
          </a:p>
          <a:p>
            <a:pPr marL="457200" indent="-457200" algn="l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sv-SE" sz="1600" kern="0" dirty="0">
              <a:latin typeface="+mn-lt"/>
            </a:endParaRPr>
          </a:p>
          <a:p>
            <a:pPr marL="457200" indent="-4572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sv-SE" sz="1600" kern="0" dirty="0">
                <a:latin typeface="+mn-lt"/>
              </a:rPr>
              <a:t>Delrapporterna bildar underlag för en samlad slutrapport som beräknas vara klar 2022</a:t>
            </a:r>
          </a:p>
          <a:p>
            <a:pPr algn="l">
              <a:lnSpc>
                <a:spcPct val="90000"/>
              </a:lnSpc>
            </a:pPr>
            <a:endParaRPr lang="sv-SE" sz="1800" kern="0" spc="300" dirty="0">
              <a:latin typeface="+mn-lt"/>
            </a:endParaRPr>
          </a:p>
          <a:p>
            <a:pPr marL="457200" indent="-457200" algn="l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sv-SE" sz="1800" kern="0" spc="300" dirty="0">
              <a:latin typeface="+mn-lt"/>
            </a:endParaRPr>
          </a:p>
          <a:p>
            <a:pPr algn="l">
              <a:lnSpc>
                <a:spcPct val="90000"/>
              </a:lnSpc>
            </a:pPr>
            <a:endParaRPr lang="sv-SE" sz="1800" kern="0" spc="300" dirty="0">
              <a:latin typeface="+mn-lt"/>
            </a:endParaRPr>
          </a:p>
          <a:p>
            <a:pPr marL="457200" indent="-457200" algn="l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sv-SE" sz="1800" kern="0" spc="300" dirty="0">
              <a:latin typeface="+mn-lt"/>
            </a:endParaRPr>
          </a:p>
          <a:p>
            <a:pPr marL="457200" indent="-457200" algn="l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sv-SE" sz="1800" kern="0" spc="300" dirty="0">
              <a:solidFill>
                <a:schemeClr val="tx1"/>
              </a:solidFill>
              <a:latin typeface="+mn-lt"/>
            </a:endParaRP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sv-SE" sz="1800" kern="0" spc="300" dirty="0">
              <a:solidFill>
                <a:schemeClr val="tx1"/>
              </a:solidFill>
              <a:latin typeface="+mn-lt"/>
            </a:endParaRPr>
          </a:p>
          <a:p>
            <a:pPr marL="457200" indent="-457200" algn="l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sv-SE" sz="3200" kern="0" spc="300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0365EB7B-B066-014F-B8F2-BD95DBAE4D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1A088CD-CCDE-49E5-84E6-67161CD99BDA}" type="slidenum">
              <a:rPr lang="sv-SE" smtClean="0"/>
              <a:pPr/>
              <a:t>3</a:t>
            </a:fld>
            <a:endParaRPr lang="sv-SE" dirty="0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1B3319CC-0473-EA41-A6B8-2FFDE74C32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sv-SE" dirty="0"/>
              <a:t>Hälso- och sjukvårdsförvaltningen</a:t>
            </a:r>
          </a:p>
        </p:txBody>
      </p:sp>
      <p:pic>
        <p:nvPicPr>
          <p:cNvPr id="18" name="Bildobjekt 17">
            <a:extLst>
              <a:ext uri="{FF2B5EF4-FFF2-40B4-BE49-F238E27FC236}">
                <a16:creationId xmlns:a16="http://schemas.microsoft.com/office/drawing/2014/main" id="{88B5F5E7-B4A4-D243-85D5-881765EB2C9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26" y="1476013"/>
            <a:ext cx="1211467" cy="1211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021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D0F702EB-4341-7941-AA37-A713BB89447A}"/>
              </a:ext>
            </a:extLst>
          </p:cNvPr>
          <p:cNvSpPr txBox="1">
            <a:spLocks/>
          </p:cNvSpPr>
          <p:nvPr/>
        </p:nvSpPr>
        <p:spPr bwMode="auto">
          <a:xfrm>
            <a:off x="8534401" y="237635"/>
            <a:ext cx="3359151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sv-SE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1pPr>
            <a:lvl2pPr marL="4572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2pPr>
            <a:lvl3pPr marL="9144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3pPr>
            <a:lvl4pPr marL="13716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4pPr>
            <a:lvl5pPr marL="18288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9pPr>
          </a:lstStyle>
          <a:p>
            <a:fld id="{B994E8D3-EB01-4B97-B7C9-9BC7CD4011D7}" type="datetime1">
              <a:rPr lang="sv-SE" smtClean="0"/>
              <a:pPr/>
              <a:t>2021-04-13</a:t>
            </a:fld>
            <a:endParaRPr lang="sv-SE" dirty="0"/>
          </a:p>
        </p:txBody>
      </p:sp>
      <p:sp>
        <p:nvSpPr>
          <p:cNvPr id="25" name="Footer Placeholder 4">
            <a:extLst>
              <a:ext uri="{FF2B5EF4-FFF2-40B4-BE49-F238E27FC236}">
                <a16:creationId xmlns:a16="http://schemas.microsoft.com/office/drawing/2014/main" id="{3CB16122-3FA7-2C43-A01E-41657C2E4897}"/>
              </a:ext>
            </a:extLst>
          </p:cNvPr>
          <p:cNvSpPr txBox="1">
            <a:spLocks/>
          </p:cNvSpPr>
          <p:nvPr/>
        </p:nvSpPr>
        <p:spPr bwMode="auto">
          <a:xfrm>
            <a:off x="8534401" y="655027"/>
            <a:ext cx="3359151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sv-SE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1pPr>
            <a:lvl2pPr marL="4572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2pPr>
            <a:lvl3pPr marL="9144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3pPr>
            <a:lvl4pPr marL="13716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4pPr>
            <a:lvl5pPr marL="18288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9pPr>
          </a:lstStyle>
          <a:p>
            <a:r>
              <a:rPr lang="sv-SE" dirty="0"/>
              <a:t>Organisation/Namn</a:t>
            </a:r>
          </a:p>
        </p:txBody>
      </p:sp>
      <p:sp>
        <p:nvSpPr>
          <p:cNvPr id="26" name="Slide Number Placeholder 5">
            <a:extLst>
              <a:ext uri="{FF2B5EF4-FFF2-40B4-BE49-F238E27FC236}">
                <a16:creationId xmlns:a16="http://schemas.microsoft.com/office/drawing/2014/main" id="{FEF90D2B-710D-6348-A888-21FBAC547DF8}"/>
              </a:ext>
            </a:extLst>
          </p:cNvPr>
          <p:cNvSpPr txBox="1">
            <a:spLocks/>
          </p:cNvSpPr>
          <p:nvPr/>
        </p:nvSpPr>
        <p:spPr bwMode="auto">
          <a:xfrm>
            <a:off x="8534401" y="446332"/>
            <a:ext cx="3359151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sv-SE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1pPr>
            <a:lvl2pPr marL="4572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2pPr>
            <a:lvl3pPr marL="9144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3pPr>
            <a:lvl4pPr marL="13716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4pPr>
            <a:lvl5pPr marL="18288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9pPr>
          </a:lstStyle>
          <a:p>
            <a:fld id="{DDBEBB44-B4B5-45AD-87A9-3B8A569A17F0}" type="slidenum">
              <a:rPr lang="sv-SE" smtClean="0"/>
              <a:pPr/>
              <a:t>4</a:t>
            </a:fld>
            <a:endParaRPr lang="sv-SE" dirty="0"/>
          </a:p>
        </p:txBody>
      </p:sp>
      <p:sp>
        <p:nvSpPr>
          <p:cNvPr id="27" name="Rektangel 1">
            <a:extLst>
              <a:ext uri="{FF2B5EF4-FFF2-40B4-BE49-F238E27FC236}">
                <a16:creationId xmlns:a16="http://schemas.microsoft.com/office/drawing/2014/main" id="{1E5797B6-7456-0641-B8D4-38B263CD81A6}"/>
              </a:ext>
            </a:extLst>
          </p:cNvPr>
          <p:cNvSpPr/>
          <p:nvPr/>
        </p:nvSpPr>
        <p:spPr bwMode="auto">
          <a:xfrm>
            <a:off x="0" y="0"/>
            <a:ext cx="12192000" cy="949234"/>
          </a:xfrm>
          <a:prstGeom prst="rect">
            <a:avLst/>
          </a:prstGeom>
          <a:solidFill>
            <a:srgbClr val="E9E3D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Geneva" pitchFamily="1" charset="-128"/>
            </a:endParaRPr>
          </a:p>
        </p:txBody>
      </p:sp>
      <p:sp>
        <p:nvSpPr>
          <p:cNvPr id="30" name="Rectangle 6">
            <a:extLst>
              <a:ext uri="{FF2B5EF4-FFF2-40B4-BE49-F238E27FC236}">
                <a16:creationId xmlns:a16="http://schemas.microsoft.com/office/drawing/2014/main" id="{2DA67050-5BB9-AB4C-B0F9-1ACFA87922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4401" y="446332"/>
            <a:ext cx="3359151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sv-SE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1pPr>
            <a:lvl2pPr marL="4572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2pPr>
            <a:lvl3pPr marL="9144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3pPr>
            <a:lvl4pPr marL="13716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4pPr>
            <a:lvl5pPr marL="18288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9pPr>
          </a:lstStyle>
          <a:p>
            <a:fld id="{65EAC295-B5BC-4B98-BE11-8B11DB9261CC}" type="slidenum">
              <a:rPr lang="sv-SE" smtClean="0"/>
              <a:pPr/>
              <a:t>4</a:t>
            </a:fld>
            <a:endParaRPr lang="sv-SE" dirty="0"/>
          </a:p>
        </p:txBody>
      </p:sp>
      <p:pic>
        <p:nvPicPr>
          <p:cNvPr id="31" name="Bild 3">
            <a:extLst>
              <a:ext uri="{FF2B5EF4-FFF2-40B4-BE49-F238E27FC236}">
                <a16:creationId xmlns:a16="http://schemas.microsoft.com/office/drawing/2014/main" id="{1A7739AD-431B-6143-9BAD-C82A2BE169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2643" y="287739"/>
            <a:ext cx="1997319" cy="357545"/>
          </a:xfrm>
          <a:prstGeom prst="rect">
            <a:avLst/>
          </a:prstGeom>
        </p:spPr>
      </p:pic>
      <p:grpSp>
        <p:nvGrpSpPr>
          <p:cNvPr id="32" name="Grupp 2">
            <a:extLst>
              <a:ext uri="{FF2B5EF4-FFF2-40B4-BE49-F238E27FC236}">
                <a16:creationId xmlns:a16="http://schemas.microsoft.com/office/drawing/2014/main" id="{67AADB20-BAA8-AB4D-9AAC-61D761480AD5}"/>
              </a:ext>
            </a:extLst>
          </p:cNvPr>
          <p:cNvGrpSpPr/>
          <p:nvPr/>
        </p:nvGrpSpPr>
        <p:grpSpPr>
          <a:xfrm>
            <a:off x="12047537" y="3175"/>
            <a:ext cx="144463" cy="788988"/>
            <a:chOff x="12047537" y="3175"/>
            <a:chExt cx="144463" cy="788988"/>
          </a:xfrm>
        </p:grpSpPr>
        <p:sp>
          <p:nvSpPr>
            <p:cNvPr id="33" name="Rectangle 30">
              <a:extLst>
                <a:ext uri="{FF2B5EF4-FFF2-40B4-BE49-F238E27FC236}">
                  <a16:creationId xmlns:a16="http://schemas.microsoft.com/office/drawing/2014/main" id="{DE120B0D-D818-5D43-A60E-646A67BB09D5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3175"/>
              <a:ext cx="144463" cy="1444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  <p:sp>
          <p:nvSpPr>
            <p:cNvPr id="34" name="Rectangle 31">
              <a:extLst>
                <a:ext uri="{FF2B5EF4-FFF2-40B4-BE49-F238E27FC236}">
                  <a16:creationId xmlns:a16="http://schemas.microsoft.com/office/drawing/2014/main" id="{2D3BA697-F721-D54C-B4F3-FB3159471CDB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222250"/>
              <a:ext cx="144463" cy="1444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  <p:sp>
          <p:nvSpPr>
            <p:cNvPr id="35" name="Rectangle 32">
              <a:extLst>
                <a:ext uri="{FF2B5EF4-FFF2-40B4-BE49-F238E27FC236}">
                  <a16:creationId xmlns:a16="http://schemas.microsoft.com/office/drawing/2014/main" id="{0502076E-816C-1547-9E83-8D713EDB596E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434975"/>
              <a:ext cx="144463" cy="1444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  <p:sp>
          <p:nvSpPr>
            <p:cNvPr id="36" name="Rectangle 33">
              <a:extLst>
                <a:ext uri="{FF2B5EF4-FFF2-40B4-BE49-F238E27FC236}">
                  <a16:creationId xmlns:a16="http://schemas.microsoft.com/office/drawing/2014/main" id="{FADF43E3-36A0-E948-BA7F-33ED8CA64435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647700"/>
              <a:ext cx="144463" cy="1444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</p:grpSp>
      <p:sp>
        <p:nvSpPr>
          <p:cNvPr id="2" name="Rubrik 1">
            <a:extLst>
              <a:ext uri="{FF2B5EF4-FFF2-40B4-BE49-F238E27FC236}">
                <a16:creationId xmlns:a16="http://schemas.microsoft.com/office/drawing/2014/main" id="{C0DF8260-4BE7-4F12-889B-3CCEFDA1AF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3965893"/>
            <a:ext cx="10363200" cy="788101"/>
          </a:xfrm>
        </p:spPr>
        <p:txBody>
          <a:bodyPr/>
          <a:lstStyle/>
          <a:p>
            <a:r>
              <a:rPr lang="sv-SE" sz="4400" b="1" spc="200" dirty="0">
                <a:solidFill>
                  <a:schemeClr val="bg1"/>
                </a:solidFill>
              </a:rPr>
              <a:t>KUNSKAPSSTYRNING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8ACA961-49EE-EB45-A92C-9CDF0CE9B9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1A088CD-CCDE-49E5-84E6-67161CD99BDA}" type="slidenum">
              <a:rPr lang="sv-SE" smtClean="0"/>
              <a:pPr/>
              <a:t>4</a:t>
            </a:fld>
            <a:endParaRPr lang="sv-SE" dirty="0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997EEE78-C437-3241-9357-23ABD97A59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sv-SE" dirty="0"/>
              <a:t>Hälso- och sjukvårdsförvaltningen</a:t>
            </a:r>
          </a:p>
        </p:txBody>
      </p:sp>
      <p:pic>
        <p:nvPicPr>
          <p:cNvPr id="43" name="Bildobjekt 42">
            <a:extLst>
              <a:ext uri="{FF2B5EF4-FFF2-40B4-BE49-F238E27FC236}">
                <a16:creationId xmlns:a16="http://schemas.microsoft.com/office/drawing/2014/main" id="{8ED0F2A4-0F29-2541-B35F-AE2BF48657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4569" y="1150772"/>
            <a:ext cx="1797014" cy="24899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5" name="Bildobjekt 44">
            <a:extLst>
              <a:ext uri="{FF2B5EF4-FFF2-40B4-BE49-F238E27FC236}">
                <a16:creationId xmlns:a16="http://schemas.microsoft.com/office/drawing/2014/main" id="{43C38665-26E0-3443-AA56-D27EE2ED51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9910" y="2028229"/>
            <a:ext cx="1804462" cy="25575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7" name="Bildobjekt 46">
            <a:extLst>
              <a:ext uri="{FF2B5EF4-FFF2-40B4-BE49-F238E27FC236}">
                <a16:creationId xmlns:a16="http://schemas.microsoft.com/office/drawing/2014/main" id="{228DD6E1-8A5D-7045-AE56-488E29CC2B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2660" y="1157052"/>
            <a:ext cx="1804462" cy="25508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9" name="Bildobjekt 48">
            <a:extLst>
              <a:ext uri="{FF2B5EF4-FFF2-40B4-BE49-F238E27FC236}">
                <a16:creationId xmlns:a16="http://schemas.microsoft.com/office/drawing/2014/main" id="{A00EE0F6-5238-ED4D-94F6-FB45486AAD9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7109" y="2030910"/>
            <a:ext cx="1804462" cy="25521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0" name="Title 6">
            <a:extLst>
              <a:ext uri="{FF2B5EF4-FFF2-40B4-BE49-F238E27FC236}">
                <a16:creationId xmlns:a16="http://schemas.microsoft.com/office/drawing/2014/main" id="{4E0D1167-2B66-884A-A647-73512C9C429B}"/>
              </a:ext>
            </a:extLst>
          </p:cNvPr>
          <p:cNvSpPr txBox="1">
            <a:spLocks/>
          </p:cNvSpPr>
          <p:nvPr/>
        </p:nvSpPr>
        <p:spPr bwMode="auto">
          <a:xfrm>
            <a:off x="2046890" y="1828675"/>
            <a:ext cx="4748048" cy="504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000" b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9pPr>
          </a:lstStyle>
          <a:p>
            <a:pPr algn="l">
              <a:lnSpc>
                <a:spcPct val="90000"/>
              </a:lnSpc>
            </a:pPr>
            <a:r>
              <a:rPr lang="sv-SE" sz="1800" kern="0" spc="300" dirty="0"/>
              <a:t>NÅGRA CENTRALA PERSPEKTIV</a:t>
            </a:r>
          </a:p>
          <a:p>
            <a:pPr algn="l">
              <a:lnSpc>
                <a:spcPct val="90000"/>
              </a:lnSpc>
            </a:pPr>
            <a:endParaRPr lang="sv-SE" sz="1800" kern="0" spc="300" dirty="0"/>
          </a:p>
          <a:p>
            <a:pPr algn="l">
              <a:lnSpc>
                <a:spcPct val="90000"/>
              </a:lnSpc>
            </a:pPr>
            <a:endParaRPr lang="sv-SE" sz="1800" kern="0" spc="300" dirty="0"/>
          </a:p>
          <a:p>
            <a:pPr algn="l">
              <a:lnSpc>
                <a:spcPct val="90000"/>
              </a:lnSpc>
            </a:pPr>
            <a:endParaRPr lang="sv-SE" sz="1800" kern="0" spc="300" dirty="0">
              <a:latin typeface="+mn-lt"/>
            </a:endParaRPr>
          </a:p>
          <a:p>
            <a:pPr marL="457200" indent="-457200" algn="l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sv-SE" sz="1800" kern="0" spc="300" dirty="0">
              <a:latin typeface="+mn-lt"/>
            </a:endParaRPr>
          </a:p>
          <a:p>
            <a:pPr marL="457200" indent="-457200" algn="l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sv-SE" sz="1800" kern="0" spc="300" dirty="0">
              <a:solidFill>
                <a:schemeClr val="tx1"/>
              </a:solidFill>
              <a:latin typeface="+mn-lt"/>
            </a:endParaRP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sv-SE" sz="1800" kern="0" spc="300" dirty="0">
              <a:solidFill>
                <a:schemeClr val="tx1"/>
              </a:solidFill>
              <a:latin typeface="+mn-lt"/>
            </a:endParaRPr>
          </a:p>
          <a:p>
            <a:pPr marL="457200" indent="-457200" algn="l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sv-SE" sz="3200" kern="0" spc="300" dirty="0"/>
          </a:p>
        </p:txBody>
      </p:sp>
      <p:sp>
        <p:nvSpPr>
          <p:cNvPr id="51" name="Title 6">
            <a:extLst>
              <a:ext uri="{FF2B5EF4-FFF2-40B4-BE49-F238E27FC236}">
                <a16:creationId xmlns:a16="http://schemas.microsoft.com/office/drawing/2014/main" id="{F746522B-6C68-7040-9345-30816AEF9066}"/>
              </a:ext>
            </a:extLst>
          </p:cNvPr>
          <p:cNvSpPr txBox="1">
            <a:spLocks/>
          </p:cNvSpPr>
          <p:nvPr/>
        </p:nvSpPr>
        <p:spPr bwMode="auto">
          <a:xfrm>
            <a:off x="2065886" y="2216813"/>
            <a:ext cx="4437679" cy="4472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000" b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9pPr>
          </a:lstStyle>
          <a:p>
            <a:pPr marL="285750" indent="-2857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sv-SE" sz="1600" kern="0" dirty="0"/>
              <a:t>Invånarens och patientens behov</a:t>
            </a:r>
          </a:p>
          <a:p>
            <a:pPr marL="285750" indent="-2857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sv-SE" sz="1600" kern="0" dirty="0"/>
              <a:t>Kvalitet</a:t>
            </a:r>
          </a:p>
          <a:p>
            <a:pPr marL="285750" indent="-2857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sv-SE" sz="1600" kern="0" dirty="0"/>
              <a:t>Struktur</a:t>
            </a:r>
          </a:p>
          <a:p>
            <a:pPr marL="285750" indent="-2857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sv-SE" sz="1600" kern="0" dirty="0"/>
              <a:t>Verksamhetsutveckling och digitalisering</a:t>
            </a:r>
          </a:p>
          <a:p>
            <a:pPr marL="285750" indent="-2857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sv-SE" sz="1600" kern="0" dirty="0"/>
              <a:t>Kompetensförsörjning</a:t>
            </a:r>
          </a:p>
          <a:p>
            <a:pPr marL="285750" indent="-2857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sv-SE" sz="1600" kern="0" dirty="0"/>
              <a:t>Styrning</a:t>
            </a:r>
          </a:p>
          <a:p>
            <a:pPr marL="285750" indent="-285750" algn="l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sv-SE" sz="1600" kern="0" dirty="0"/>
              <a:t>Finansiering</a:t>
            </a:r>
          </a:p>
          <a:p>
            <a:pPr marL="285750" indent="-285750" algn="l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sv-SE" sz="1600" kern="0" dirty="0"/>
          </a:p>
          <a:p>
            <a:pPr algn="l">
              <a:lnSpc>
                <a:spcPct val="90000"/>
              </a:lnSpc>
            </a:pPr>
            <a:endParaRPr lang="sv-SE" sz="1800" kern="0" spc="300" dirty="0"/>
          </a:p>
          <a:p>
            <a:pPr algn="l">
              <a:lnSpc>
                <a:spcPct val="90000"/>
              </a:lnSpc>
            </a:pPr>
            <a:endParaRPr lang="sv-SE" sz="1800" kern="0" spc="300" dirty="0">
              <a:latin typeface="+mn-lt"/>
            </a:endParaRPr>
          </a:p>
          <a:p>
            <a:pPr marL="457200" indent="-457200" algn="l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sv-SE" sz="1800" kern="0" spc="300" dirty="0">
              <a:latin typeface="+mn-lt"/>
            </a:endParaRPr>
          </a:p>
          <a:p>
            <a:pPr marL="457200" indent="-457200" algn="l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sv-SE" sz="1800" kern="0" spc="300" dirty="0">
              <a:solidFill>
                <a:schemeClr val="tx1"/>
              </a:solidFill>
              <a:latin typeface="+mn-lt"/>
            </a:endParaRP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sv-SE" sz="1800" kern="0" spc="300" dirty="0">
              <a:solidFill>
                <a:schemeClr val="tx1"/>
              </a:solidFill>
              <a:latin typeface="+mn-lt"/>
            </a:endParaRPr>
          </a:p>
          <a:p>
            <a:pPr marL="457200" indent="-457200" algn="l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sv-SE" sz="3200" kern="0" spc="300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A0A71507-8317-E84E-9AF9-AF1A0C80510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6654" y="3010478"/>
            <a:ext cx="1809626" cy="25261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5D58C7B6-A90F-7945-8C04-8A4F05910FF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358" y="3012980"/>
            <a:ext cx="1805553" cy="25508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8" name="Bildobjekt 27">
            <a:extLst>
              <a:ext uri="{FF2B5EF4-FFF2-40B4-BE49-F238E27FC236}">
                <a16:creationId xmlns:a16="http://schemas.microsoft.com/office/drawing/2014/main" id="{F8AE5E91-FD05-C14F-9C5B-4D08473F6A8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26" y="1476013"/>
            <a:ext cx="1211467" cy="1211467"/>
          </a:xfrm>
          <a:prstGeom prst="rect">
            <a:avLst/>
          </a:prstGeom>
        </p:spPr>
      </p:pic>
      <p:pic>
        <p:nvPicPr>
          <p:cNvPr id="38" name="Bildobjekt 37">
            <a:extLst>
              <a:ext uri="{FF2B5EF4-FFF2-40B4-BE49-F238E27FC236}">
                <a16:creationId xmlns:a16="http://schemas.microsoft.com/office/drawing/2014/main" id="{208BA42F-65C5-BE4C-A4B9-BC8233E902A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287" y="3847011"/>
            <a:ext cx="1804462" cy="25646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41708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D0F702EB-4341-7941-AA37-A713BB89447A}"/>
              </a:ext>
            </a:extLst>
          </p:cNvPr>
          <p:cNvSpPr txBox="1">
            <a:spLocks/>
          </p:cNvSpPr>
          <p:nvPr/>
        </p:nvSpPr>
        <p:spPr bwMode="auto">
          <a:xfrm>
            <a:off x="8534401" y="237635"/>
            <a:ext cx="3359151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sv-SE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1pPr>
            <a:lvl2pPr marL="4572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2pPr>
            <a:lvl3pPr marL="9144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3pPr>
            <a:lvl4pPr marL="13716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4pPr>
            <a:lvl5pPr marL="18288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9pPr>
          </a:lstStyle>
          <a:p>
            <a:fld id="{B994E8D3-EB01-4B97-B7C9-9BC7CD4011D7}" type="datetime1">
              <a:rPr lang="sv-SE" smtClean="0"/>
              <a:pPr/>
              <a:t>2021-04-13</a:t>
            </a:fld>
            <a:endParaRPr lang="sv-SE" dirty="0"/>
          </a:p>
        </p:txBody>
      </p:sp>
      <p:sp>
        <p:nvSpPr>
          <p:cNvPr id="25" name="Footer Placeholder 4">
            <a:extLst>
              <a:ext uri="{FF2B5EF4-FFF2-40B4-BE49-F238E27FC236}">
                <a16:creationId xmlns:a16="http://schemas.microsoft.com/office/drawing/2014/main" id="{3CB16122-3FA7-2C43-A01E-41657C2E4897}"/>
              </a:ext>
            </a:extLst>
          </p:cNvPr>
          <p:cNvSpPr txBox="1">
            <a:spLocks/>
          </p:cNvSpPr>
          <p:nvPr/>
        </p:nvSpPr>
        <p:spPr bwMode="auto">
          <a:xfrm>
            <a:off x="8534401" y="655027"/>
            <a:ext cx="3359151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sv-SE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1pPr>
            <a:lvl2pPr marL="4572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2pPr>
            <a:lvl3pPr marL="9144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3pPr>
            <a:lvl4pPr marL="13716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4pPr>
            <a:lvl5pPr marL="18288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9pPr>
          </a:lstStyle>
          <a:p>
            <a:r>
              <a:rPr lang="sv-SE" dirty="0"/>
              <a:t>Organisation/Namn</a:t>
            </a:r>
          </a:p>
        </p:txBody>
      </p:sp>
      <p:sp>
        <p:nvSpPr>
          <p:cNvPr id="26" name="Slide Number Placeholder 5">
            <a:extLst>
              <a:ext uri="{FF2B5EF4-FFF2-40B4-BE49-F238E27FC236}">
                <a16:creationId xmlns:a16="http://schemas.microsoft.com/office/drawing/2014/main" id="{FEF90D2B-710D-6348-A888-21FBAC547DF8}"/>
              </a:ext>
            </a:extLst>
          </p:cNvPr>
          <p:cNvSpPr txBox="1">
            <a:spLocks/>
          </p:cNvSpPr>
          <p:nvPr/>
        </p:nvSpPr>
        <p:spPr bwMode="auto">
          <a:xfrm>
            <a:off x="8534401" y="446332"/>
            <a:ext cx="3359151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sv-SE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1pPr>
            <a:lvl2pPr marL="4572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2pPr>
            <a:lvl3pPr marL="9144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3pPr>
            <a:lvl4pPr marL="13716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4pPr>
            <a:lvl5pPr marL="18288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9pPr>
          </a:lstStyle>
          <a:p>
            <a:fld id="{DDBEBB44-B4B5-45AD-87A9-3B8A569A17F0}" type="slidenum">
              <a:rPr lang="sv-SE" smtClean="0"/>
              <a:pPr/>
              <a:t>5</a:t>
            </a:fld>
            <a:endParaRPr lang="sv-SE" dirty="0"/>
          </a:p>
        </p:txBody>
      </p:sp>
      <p:sp>
        <p:nvSpPr>
          <p:cNvPr id="27" name="Rektangel 1">
            <a:extLst>
              <a:ext uri="{FF2B5EF4-FFF2-40B4-BE49-F238E27FC236}">
                <a16:creationId xmlns:a16="http://schemas.microsoft.com/office/drawing/2014/main" id="{1E5797B6-7456-0641-B8D4-38B263CD81A6}"/>
              </a:ext>
            </a:extLst>
          </p:cNvPr>
          <p:cNvSpPr/>
          <p:nvPr/>
        </p:nvSpPr>
        <p:spPr bwMode="auto">
          <a:xfrm>
            <a:off x="0" y="0"/>
            <a:ext cx="12192000" cy="949234"/>
          </a:xfrm>
          <a:prstGeom prst="rect">
            <a:avLst/>
          </a:prstGeom>
          <a:solidFill>
            <a:srgbClr val="E9E3D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Geneva" pitchFamily="1" charset="-128"/>
            </a:endParaRPr>
          </a:p>
        </p:txBody>
      </p:sp>
      <p:sp>
        <p:nvSpPr>
          <p:cNvPr id="30" name="Rectangle 6">
            <a:extLst>
              <a:ext uri="{FF2B5EF4-FFF2-40B4-BE49-F238E27FC236}">
                <a16:creationId xmlns:a16="http://schemas.microsoft.com/office/drawing/2014/main" id="{2DA67050-5BB9-AB4C-B0F9-1ACFA87922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4401" y="446332"/>
            <a:ext cx="3359151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sv-SE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1pPr>
            <a:lvl2pPr marL="4572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2pPr>
            <a:lvl3pPr marL="9144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3pPr>
            <a:lvl4pPr marL="13716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4pPr>
            <a:lvl5pPr marL="18288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9pPr>
          </a:lstStyle>
          <a:p>
            <a:fld id="{65EAC295-B5BC-4B98-BE11-8B11DB9261CC}" type="slidenum">
              <a:rPr lang="sv-SE" smtClean="0"/>
              <a:pPr/>
              <a:t>5</a:t>
            </a:fld>
            <a:endParaRPr lang="sv-SE" dirty="0"/>
          </a:p>
        </p:txBody>
      </p:sp>
      <p:pic>
        <p:nvPicPr>
          <p:cNvPr id="31" name="Bild 3">
            <a:extLst>
              <a:ext uri="{FF2B5EF4-FFF2-40B4-BE49-F238E27FC236}">
                <a16:creationId xmlns:a16="http://schemas.microsoft.com/office/drawing/2014/main" id="{1A7739AD-431B-6143-9BAD-C82A2BE169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2643" y="287739"/>
            <a:ext cx="1997319" cy="357545"/>
          </a:xfrm>
          <a:prstGeom prst="rect">
            <a:avLst/>
          </a:prstGeom>
        </p:spPr>
      </p:pic>
      <p:grpSp>
        <p:nvGrpSpPr>
          <p:cNvPr id="32" name="Grupp 2">
            <a:extLst>
              <a:ext uri="{FF2B5EF4-FFF2-40B4-BE49-F238E27FC236}">
                <a16:creationId xmlns:a16="http://schemas.microsoft.com/office/drawing/2014/main" id="{67AADB20-BAA8-AB4D-9AAC-61D761480AD5}"/>
              </a:ext>
            </a:extLst>
          </p:cNvPr>
          <p:cNvGrpSpPr/>
          <p:nvPr/>
        </p:nvGrpSpPr>
        <p:grpSpPr>
          <a:xfrm>
            <a:off x="12047537" y="3175"/>
            <a:ext cx="144463" cy="788988"/>
            <a:chOff x="12047537" y="3175"/>
            <a:chExt cx="144463" cy="788988"/>
          </a:xfrm>
        </p:grpSpPr>
        <p:sp>
          <p:nvSpPr>
            <p:cNvPr id="33" name="Rectangle 30">
              <a:extLst>
                <a:ext uri="{FF2B5EF4-FFF2-40B4-BE49-F238E27FC236}">
                  <a16:creationId xmlns:a16="http://schemas.microsoft.com/office/drawing/2014/main" id="{DE120B0D-D818-5D43-A60E-646A67BB09D5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3175"/>
              <a:ext cx="144463" cy="1444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  <p:sp>
          <p:nvSpPr>
            <p:cNvPr id="34" name="Rectangle 31">
              <a:extLst>
                <a:ext uri="{FF2B5EF4-FFF2-40B4-BE49-F238E27FC236}">
                  <a16:creationId xmlns:a16="http://schemas.microsoft.com/office/drawing/2014/main" id="{2D3BA697-F721-D54C-B4F3-FB3159471CDB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222250"/>
              <a:ext cx="144463" cy="1444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  <p:sp>
          <p:nvSpPr>
            <p:cNvPr id="35" name="Rectangle 32">
              <a:extLst>
                <a:ext uri="{FF2B5EF4-FFF2-40B4-BE49-F238E27FC236}">
                  <a16:creationId xmlns:a16="http://schemas.microsoft.com/office/drawing/2014/main" id="{0502076E-816C-1547-9E83-8D713EDB596E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434975"/>
              <a:ext cx="144463" cy="1444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  <p:sp>
          <p:nvSpPr>
            <p:cNvPr id="36" name="Rectangle 33">
              <a:extLst>
                <a:ext uri="{FF2B5EF4-FFF2-40B4-BE49-F238E27FC236}">
                  <a16:creationId xmlns:a16="http://schemas.microsoft.com/office/drawing/2014/main" id="{FADF43E3-36A0-E948-BA7F-33ED8CA64435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647700"/>
              <a:ext cx="144463" cy="1444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</p:grpSp>
      <p:sp>
        <p:nvSpPr>
          <p:cNvPr id="19" name="Title 6">
            <a:extLst>
              <a:ext uri="{FF2B5EF4-FFF2-40B4-BE49-F238E27FC236}">
                <a16:creationId xmlns:a16="http://schemas.microsoft.com/office/drawing/2014/main" id="{FC3600E1-8179-1E43-BA3D-9F7FE36875C3}"/>
              </a:ext>
            </a:extLst>
          </p:cNvPr>
          <p:cNvSpPr txBox="1">
            <a:spLocks/>
          </p:cNvSpPr>
          <p:nvPr/>
        </p:nvSpPr>
        <p:spPr bwMode="auto">
          <a:xfrm>
            <a:off x="2046890" y="1830379"/>
            <a:ext cx="8915400" cy="1863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000" b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9pPr>
          </a:lstStyle>
          <a:p>
            <a:pPr algn="l">
              <a:lnSpc>
                <a:spcPct val="90000"/>
              </a:lnSpc>
            </a:pPr>
            <a:r>
              <a:rPr lang="sv-SE" sz="1800" kern="0" spc="300" dirty="0"/>
              <a:t>METODIK: FRÅN FRAMTIDSSCENARIO TILL VÅRDSCENARIO</a:t>
            </a:r>
          </a:p>
          <a:p>
            <a:pPr algn="l">
              <a:lnSpc>
                <a:spcPct val="90000"/>
              </a:lnSpc>
            </a:pPr>
            <a:endParaRPr lang="sv-SE" sz="1800" kern="0" spc="300" dirty="0"/>
          </a:p>
          <a:p>
            <a:pPr algn="l">
              <a:lnSpc>
                <a:spcPct val="90000"/>
              </a:lnSpc>
            </a:pPr>
            <a:endParaRPr lang="sv-SE" sz="1800" kern="0" spc="300" dirty="0">
              <a:latin typeface="+mn-lt"/>
            </a:endParaRPr>
          </a:p>
          <a:p>
            <a:pPr marL="457200" indent="-457200" algn="l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sv-SE" sz="1800" kern="0" spc="300" dirty="0">
              <a:latin typeface="+mn-lt"/>
            </a:endParaRPr>
          </a:p>
          <a:p>
            <a:pPr marL="457200" indent="-457200" algn="l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sv-SE" sz="1800" kern="0" spc="300" dirty="0">
              <a:solidFill>
                <a:schemeClr val="tx1"/>
              </a:solidFill>
              <a:latin typeface="+mn-lt"/>
            </a:endParaRP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sv-SE" sz="1800" kern="0" spc="300" dirty="0">
              <a:solidFill>
                <a:schemeClr val="tx1"/>
              </a:solidFill>
              <a:latin typeface="+mn-lt"/>
            </a:endParaRPr>
          </a:p>
          <a:p>
            <a:pPr marL="457200" indent="-457200" algn="l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sv-SE" sz="3200" kern="0" spc="300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8CBC2A9-2F37-EC48-80A5-3001708BCC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1A088CD-CCDE-49E5-84E6-67161CD99BDA}" type="slidenum">
              <a:rPr lang="sv-SE" smtClean="0"/>
              <a:pPr/>
              <a:t>5</a:t>
            </a:fld>
            <a:endParaRPr lang="sv-SE" dirty="0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DAC51976-1169-A14F-9989-305B4F844E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sv-SE" dirty="0"/>
              <a:t>Hälso- och sjukvårdsförvaltningen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1A0B1E25-45E0-B149-BC6C-08C49050536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1EDE7"/>
              </a:clrFrom>
              <a:clrTo>
                <a:srgbClr val="F1EDE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3345" y="2345989"/>
            <a:ext cx="10003565" cy="445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0023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D0F702EB-4341-7941-AA37-A713BB89447A}"/>
              </a:ext>
            </a:extLst>
          </p:cNvPr>
          <p:cNvSpPr txBox="1">
            <a:spLocks/>
          </p:cNvSpPr>
          <p:nvPr/>
        </p:nvSpPr>
        <p:spPr bwMode="auto">
          <a:xfrm>
            <a:off x="8534401" y="237635"/>
            <a:ext cx="3359151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sv-SE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1pPr>
            <a:lvl2pPr marL="4572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2pPr>
            <a:lvl3pPr marL="9144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3pPr>
            <a:lvl4pPr marL="13716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4pPr>
            <a:lvl5pPr marL="18288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9pPr>
          </a:lstStyle>
          <a:p>
            <a:fld id="{B994E8D3-EB01-4B97-B7C9-9BC7CD4011D7}" type="datetime1">
              <a:rPr lang="sv-SE" smtClean="0"/>
              <a:pPr/>
              <a:t>2021-04-13</a:t>
            </a:fld>
            <a:endParaRPr lang="sv-SE" dirty="0"/>
          </a:p>
        </p:txBody>
      </p:sp>
      <p:sp>
        <p:nvSpPr>
          <p:cNvPr id="25" name="Footer Placeholder 4">
            <a:extLst>
              <a:ext uri="{FF2B5EF4-FFF2-40B4-BE49-F238E27FC236}">
                <a16:creationId xmlns:a16="http://schemas.microsoft.com/office/drawing/2014/main" id="{3CB16122-3FA7-2C43-A01E-41657C2E4897}"/>
              </a:ext>
            </a:extLst>
          </p:cNvPr>
          <p:cNvSpPr txBox="1">
            <a:spLocks/>
          </p:cNvSpPr>
          <p:nvPr/>
        </p:nvSpPr>
        <p:spPr bwMode="auto">
          <a:xfrm>
            <a:off x="8534401" y="655027"/>
            <a:ext cx="3359151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sv-SE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1pPr>
            <a:lvl2pPr marL="4572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2pPr>
            <a:lvl3pPr marL="9144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3pPr>
            <a:lvl4pPr marL="13716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4pPr>
            <a:lvl5pPr marL="18288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9pPr>
          </a:lstStyle>
          <a:p>
            <a:r>
              <a:rPr lang="sv-SE" dirty="0"/>
              <a:t>Organisation/Namn</a:t>
            </a:r>
          </a:p>
        </p:txBody>
      </p:sp>
      <p:sp>
        <p:nvSpPr>
          <p:cNvPr id="26" name="Slide Number Placeholder 5">
            <a:extLst>
              <a:ext uri="{FF2B5EF4-FFF2-40B4-BE49-F238E27FC236}">
                <a16:creationId xmlns:a16="http://schemas.microsoft.com/office/drawing/2014/main" id="{FEF90D2B-710D-6348-A888-21FBAC547DF8}"/>
              </a:ext>
            </a:extLst>
          </p:cNvPr>
          <p:cNvSpPr txBox="1">
            <a:spLocks/>
          </p:cNvSpPr>
          <p:nvPr/>
        </p:nvSpPr>
        <p:spPr bwMode="auto">
          <a:xfrm>
            <a:off x="8534401" y="446332"/>
            <a:ext cx="3359151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sv-SE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1pPr>
            <a:lvl2pPr marL="4572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2pPr>
            <a:lvl3pPr marL="9144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3pPr>
            <a:lvl4pPr marL="13716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4pPr>
            <a:lvl5pPr marL="18288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9pPr>
          </a:lstStyle>
          <a:p>
            <a:fld id="{DDBEBB44-B4B5-45AD-87A9-3B8A569A17F0}" type="slidenum">
              <a:rPr lang="sv-SE" smtClean="0"/>
              <a:pPr/>
              <a:t>6</a:t>
            </a:fld>
            <a:endParaRPr lang="sv-SE" dirty="0"/>
          </a:p>
        </p:txBody>
      </p:sp>
      <p:sp>
        <p:nvSpPr>
          <p:cNvPr id="27" name="Rektangel 1">
            <a:extLst>
              <a:ext uri="{FF2B5EF4-FFF2-40B4-BE49-F238E27FC236}">
                <a16:creationId xmlns:a16="http://schemas.microsoft.com/office/drawing/2014/main" id="{1E5797B6-7456-0641-B8D4-38B263CD81A6}"/>
              </a:ext>
            </a:extLst>
          </p:cNvPr>
          <p:cNvSpPr/>
          <p:nvPr/>
        </p:nvSpPr>
        <p:spPr bwMode="auto">
          <a:xfrm>
            <a:off x="0" y="0"/>
            <a:ext cx="12192000" cy="949234"/>
          </a:xfrm>
          <a:prstGeom prst="rect">
            <a:avLst/>
          </a:prstGeom>
          <a:solidFill>
            <a:srgbClr val="E9E3D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Geneva" pitchFamily="1" charset="-128"/>
            </a:endParaRPr>
          </a:p>
        </p:txBody>
      </p:sp>
      <p:sp>
        <p:nvSpPr>
          <p:cNvPr id="30" name="Rectangle 6">
            <a:extLst>
              <a:ext uri="{FF2B5EF4-FFF2-40B4-BE49-F238E27FC236}">
                <a16:creationId xmlns:a16="http://schemas.microsoft.com/office/drawing/2014/main" id="{2DA67050-5BB9-AB4C-B0F9-1ACFA87922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4401" y="446332"/>
            <a:ext cx="3359151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sv-SE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1pPr>
            <a:lvl2pPr marL="4572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2pPr>
            <a:lvl3pPr marL="9144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3pPr>
            <a:lvl4pPr marL="13716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4pPr>
            <a:lvl5pPr marL="18288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9pPr>
          </a:lstStyle>
          <a:p>
            <a:fld id="{65EAC295-B5BC-4B98-BE11-8B11DB9261CC}" type="slidenum">
              <a:rPr lang="sv-SE" smtClean="0"/>
              <a:pPr/>
              <a:t>6</a:t>
            </a:fld>
            <a:endParaRPr lang="sv-SE" dirty="0"/>
          </a:p>
        </p:txBody>
      </p:sp>
      <p:pic>
        <p:nvPicPr>
          <p:cNvPr id="31" name="Bild 3">
            <a:extLst>
              <a:ext uri="{FF2B5EF4-FFF2-40B4-BE49-F238E27FC236}">
                <a16:creationId xmlns:a16="http://schemas.microsoft.com/office/drawing/2014/main" id="{1A7739AD-431B-6143-9BAD-C82A2BE169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2643" y="287739"/>
            <a:ext cx="1997319" cy="357545"/>
          </a:xfrm>
          <a:prstGeom prst="rect">
            <a:avLst/>
          </a:prstGeom>
        </p:spPr>
      </p:pic>
      <p:grpSp>
        <p:nvGrpSpPr>
          <p:cNvPr id="32" name="Grupp 2">
            <a:extLst>
              <a:ext uri="{FF2B5EF4-FFF2-40B4-BE49-F238E27FC236}">
                <a16:creationId xmlns:a16="http://schemas.microsoft.com/office/drawing/2014/main" id="{67AADB20-BAA8-AB4D-9AAC-61D761480AD5}"/>
              </a:ext>
            </a:extLst>
          </p:cNvPr>
          <p:cNvGrpSpPr/>
          <p:nvPr/>
        </p:nvGrpSpPr>
        <p:grpSpPr>
          <a:xfrm>
            <a:off x="12047537" y="3175"/>
            <a:ext cx="144463" cy="788988"/>
            <a:chOff x="12047537" y="3175"/>
            <a:chExt cx="144463" cy="788988"/>
          </a:xfrm>
        </p:grpSpPr>
        <p:sp>
          <p:nvSpPr>
            <p:cNvPr id="33" name="Rectangle 30">
              <a:extLst>
                <a:ext uri="{FF2B5EF4-FFF2-40B4-BE49-F238E27FC236}">
                  <a16:creationId xmlns:a16="http://schemas.microsoft.com/office/drawing/2014/main" id="{DE120B0D-D818-5D43-A60E-646A67BB09D5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3175"/>
              <a:ext cx="144463" cy="1444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  <p:sp>
          <p:nvSpPr>
            <p:cNvPr id="34" name="Rectangle 31">
              <a:extLst>
                <a:ext uri="{FF2B5EF4-FFF2-40B4-BE49-F238E27FC236}">
                  <a16:creationId xmlns:a16="http://schemas.microsoft.com/office/drawing/2014/main" id="{2D3BA697-F721-D54C-B4F3-FB3159471CDB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222250"/>
              <a:ext cx="144463" cy="1444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  <p:sp>
          <p:nvSpPr>
            <p:cNvPr id="35" name="Rectangle 32">
              <a:extLst>
                <a:ext uri="{FF2B5EF4-FFF2-40B4-BE49-F238E27FC236}">
                  <a16:creationId xmlns:a16="http://schemas.microsoft.com/office/drawing/2014/main" id="{0502076E-816C-1547-9E83-8D713EDB596E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434975"/>
              <a:ext cx="144463" cy="1444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  <p:sp>
          <p:nvSpPr>
            <p:cNvPr id="36" name="Rectangle 33">
              <a:extLst>
                <a:ext uri="{FF2B5EF4-FFF2-40B4-BE49-F238E27FC236}">
                  <a16:creationId xmlns:a16="http://schemas.microsoft.com/office/drawing/2014/main" id="{FADF43E3-36A0-E948-BA7F-33ED8CA64435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647700"/>
              <a:ext cx="144463" cy="1444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</p:grp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0C077D6-A90C-0C4C-AECA-4D3DA9F002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1A088CD-CCDE-49E5-84E6-67161CD99BDA}" type="slidenum">
              <a:rPr lang="sv-SE" smtClean="0"/>
              <a:pPr/>
              <a:t>6</a:t>
            </a:fld>
            <a:endParaRPr lang="sv-SE" dirty="0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AAED5131-566E-9442-83A6-34433125B0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sv-SE" dirty="0"/>
              <a:t>Hälso- och sjukvårdsförvaltningen</a:t>
            </a:r>
          </a:p>
        </p:txBody>
      </p:sp>
      <p:sp>
        <p:nvSpPr>
          <p:cNvPr id="20" name="Title 6">
            <a:extLst>
              <a:ext uri="{FF2B5EF4-FFF2-40B4-BE49-F238E27FC236}">
                <a16:creationId xmlns:a16="http://schemas.microsoft.com/office/drawing/2014/main" id="{1114A6D7-573F-F04D-A02D-B15C979FF249}"/>
              </a:ext>
            </a:extLst>
          </p:cNvPr>
          <p:cNvSpPr txBox="1">
            <a:spLocks/>
          </p:cNvSpPr>
          <p:nvPr/>
        </p:nvSpPr>
        <p:spPr bwMode="auto">
          <a:xfrm>
            <a:off x="463295" y="3965893"/>
            <a:ext cx="6385739" cy="1863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000" b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9pPr>
          </a:lstStyle>
          <a:p>
            <a:pPr algn="l">
              <a:lnSpc>
                <a:spcPct val="90000"/>
              </a:lnSpc>
            </a:pPr>
            <a:r>
              <a:rPr lang="sv-SE" sz="1800" kern="0" spc="300" dirty="0"/>
              <a:t>PERSPEKTIVRAPPORT</a:t>
            </a:r>
            <a:endParaRPr lang="sv-SE" sz="3200" kern="0" spc="300" dirty="0"/>
          </a:p>
          <a:p>
            <a:pPr algn="l">
              <a:lnSpc>
                <a:spcPct val="90000"/>
              </a:lnSpc>
            </a:pPr>
            <a:r>
              <a:rPr lang="sv-SE" sz="3200" b="1" kern="0" spc="300" dirty="0"/>
              <a:t>Finansiering</a:t>
            </a:r>
          </a:p>
        </p:txBody>
      </p:sp>
      <p:pic>
        <p:nvPicPr>
          <p:cNvPr id="21" name="Bildobjekt 20">
            <a:extLst>
              <a:ext uri="{FF2B5EF4-FFF2-40B4-BE49-F238E27FC236}">
                <a16:creationId xmlns:a16="http://schemas.microsoft.com/office/drawing/2014/main" id="{8756E2E1-ED7D-154E-8807-683ADC0ABF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2108959"/>
            <a:ext cx="3027335" cy="43027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071489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D0F702EB-4341-7941-AA37-A713BB89447A}"/>
              </a:ext>
            </a:extLst>
          </p:cNvPr>
          <p:cNvSpPr txBox="1">
            <a:spLocks/>
          </p:cNvSpPr>
          <p:nvPr/>
        </p:nvSpPr>
        <p:spPr bwMode="auto">
          <a:xfrm>
            <a:off x="8534401" y="237635"/>
            <a:ext cx="3359151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sv-SE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1pPr>
            <a:lvl2pPr marL="4572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2pPr>
            <a:lvl3pPr marL="9144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3pPr>
            <a:lvl4pPr marL="13716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4pPr>
            <a:lvl5pPr marL="18288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9pPr>
          </a:lstStyle>
          <a:p>
            <a:fld id="{B994E8D3-EB01-4B97-B7C9-9BC7CD4011D7}" type="datetime1">
              <a:rPr lang="sv-SE" smtClean="0"/>
              <a:pPr/>
              <a:t>2021-04-13</a:t>
            </a:fld>
            <a:endParaRPr lang="sv-SE" dirty="0"/>
          </a:p>
        </p:txBody>
      </p:sp>
      <p:sp>
        <p:nvSpPr>
          <p:cNvPr id="25" name="Footer Placeholder 4">
            <a:extLst>
              <a:ext uri="{FF2B5EF4-FFF2-40B4-BE49-F238E27FC236}">
                <a16:creationId xmlns:a16="http://schemas.microsoft.com/office/drawing/2014/main" id="{3CB16122-3FA7-2C43-A01E-41657C2E4897}"/>
              </a:ext>
            </a:extLst>
          </p:cNvPr>
          <p:cNvSpPr txBox="1">
            <a:spLocks/>
          </p:cNvSpPr>
          <p:nvPr/>
        </p:nvSpPr>
        <p:spPr bwMode="auto">
          <a:xfrm>
            <a:off x="8534401" y="655027"/>
            <a:ext cx="3359151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sv-SE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1pPr>
            <a:lvl2pPr marL="4572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2pPr>
            <a:lvl3pPr marL="9144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3pPr>
            <a:lvl4pPr marL="13716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4pPr>
            <a:lvl5pPr marL="18288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9pPr>
          </a:lstStyle>
          <a:p>
            <a:r>
              <a:rPr lang="sv-SE" dirty="0"/>
              <a:t>Organisation/Namn</a:t>
            </a:r>
          </a:p>
        </p:txBody>
      </p:sp>
      <p:sp>
        <p:nvSpPr>
          <p:cNvPr id="26" name="Slide Number Placeholder 5">
            <a:extLst>
              <a:ext uri="{FF2B5EF4-FFF2-40B4-BE49-F238E27FC236}">
                <a16:creationId xmlns:a16="http://schemas.microsoft.com/office/drawing/2014/main" id="{FEF90D2B-710D-6348-A888-21FBAC547DF8}"/>
              </a:ext>
            </a:extLst>
          </p:cNvPr>
          <p:cNvSpPr txBox="1">
            <a:spLocks/>
          </p:cNvSpPr>
          <p:nvPr/>
        </p:nvSpPr>
        <p:spPr bwMode="auto">
          <a:xfrm>
            <a:off x="8534401" y="446332"/>
            <a:ext cx="3359151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sv-SE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1pPr>
            <a:lvl2pPr marL="4572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2pPr>
            <a:lvl3pPr marL="9144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3pPr>
            <a:lvl4pPr marL="13716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4pPr>
            <a:lvl5pPr marL="18288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9pPr>
          </a:lstStyle>
          <a:p>
            <a:fld id="{DDBEBB44-B4B5-45AD-87A9-3B8A569A17F0}" type="slidenum">
              <a:rPr lang="sv-SE" smtClean="0"/>
              <a:pPr/>
              <a:t>7</a:t>
            </a:fld>
            <a:endParaRPr lang="sv-SE" dirty="0"/>
          </a:p>
        </p:txBody>
      </p:sp>
      <p:sp>
        <p:nvSpPr>
          <p:cNvPr id="27" name="Rektangel 1">
            <a:extLst>
              <a:ext uri="{FF2B5EF4-FFF2-40B4-BE49-F238E27FC236}">
                <a16:creationId xmlns:a16="http://schemas.microsoft.com/office/drawing/2014/main" id="{1E5797B6-7456-0641-B8D4-38B263CD81A6}"/>
              </a:ext>
            </a:extLst>
          </p:cNvPr>
          <p:cNvSpPr/>
          <p:nvPr/>
        </p:nvSpPr>
        <p:spPr bwMode="auto">
          <a:xfrm>
            <a:off x="0" y="0"/>
            <a:ext cx="12192000" cy="949234"/>
          </a:xfrm>
          <a:prstGeom prst="rect">
            <a:avLst/>
          </a:prstGeom>
          <a:solidFill>
            <a:srgbClr val="E9E3D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Geneva" pitchFamily="1" charset="-128"/>
            </a:endParaRPr>
          </a:p>
        </p:txBody>
      </p:sp>
      <p:sp>
        <p:nvSpPr>
          <p:cNvPr id="30" name="Rectangle 6">
            <a:extLst>
              <a:ext uri="{FF2B5EF4-FFF2-40B4-BE49-F238E27FC236}">
                <a16:creationId xmlns:a16="http://schemas.microsoft.com/office/drawing/2014/main" id="{2DA67050-5BB9-AB4C-B0F9-1ACFA87922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4401" y="446332"/>
            <a:ext cx="3359151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sv-SE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1pPr>
            <a:lvl2pPr marL="4572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2pPr>
            <a:lvl3pPr marL="9144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3pPr>
            <a:lvl4pPr marL="13716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4pPr>
            <a:lvl5pPr marL="18288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9pPr>
          </a:lstStyle>
          <a:p>
            <a:fld id="{65EAC295-B5BC-4B98-BE11-8B11DB9261CC}" type="slidenum">
              <a:rPr lang="sv-SE" smtClean="0"/>
              <a:pPr/>
              <a:t>7</a:t>
            </a:fld>
            <a:endParaRPr lang="sv-SE" dirty="0"/>
          </a:p>
        </p:txBody>
      </p:sp>
      <p:pic>
        <p:nvPicPr>
          <p:cNvPr id="31" name="Bild 3">
            <a:extLst>
              <a:ext uri="{FF2B5EF4-FFF2-40B4-BE49-F238E27FC236}">
                <a16:creationId xmlns:a16="http://schemas.microsoft.com/office/drawing/2014/main" id="{1A7739AD-431B-6143-9BAD-C82A2BE169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2643" y="287739"/>
            <a:ext cx="1997319" cy="357545"/>
          </a:xfrm>
          <a:prstGeom prst="rect">
            <a:avLst/>
          </a:prstGeom>
        </p:spPr>
      </p:pic>
      <p:grpSp>
        <p:nvGrpSpPr>
          <p:cNvPr id="32" name="Grupp 2">
            <a:extLst>
              <a:ext uri="{FF2B5EF4-FFF2-40B4-BE49-F238E27FC236}">
                <a16:creationId xmlns:a16="http://schemas.microsoft.com/office/drawing/2014/main" id="{67AADB20-BAA8-AB4D-9AAC-61D761480AD5}"/>
              </a:ext>
            </a:extLst>
          </p:cNvPr>
          <p:cNvGrpSpPr/>
          <p:nvPr/>
        </p:nvGrpSpPr>
        <p:grpSpPr>
          <a:xfrm>
            <a:off x="12047537" y="3175"/>
            <a:ext cx="144463" cy="788988"/>
            <a:chOff x="12047537" y="3175"/>
            <a:chExt cx="144463" cy="788988"/>
          </a:xfrm>
        </p:grpSpPr>
        <p:sp>
          <p:nvSpPr>
            <p:cNvPr id="33" name="Rectangle 30">
              <a:extLst>
                <a:ext uri="{FF2B5EF4-FFF2-40B4-BE49-F238E27FC236}">
                  <a16:creationId xmlns:a16="http://schemas.microsoft.com/office/drawing/2014/main" id="{DE120B0D-D818-5D43-A60E-646A67BB09D5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3175"/>
              <a:ext cx="144463" cy="1444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  <p:sp>
          <p:nvSpPr>
            <p:cNvPr id="34" name="Rectangle 31">
              <a:extLst>
                <a:ext uri="{FF2B5EF4-FFF2-40B4-BE49-F238E27FC236}">
                  <a16:creationId xmlns:a16="http://schemas.microsoft.com/office/drawing/2014/main" id="{2D3BA697-F721-D54C-B4F3-FB3159471CDB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222250"/>
              <a:ext cx="144463" cy="1444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  <p:sp>
          <p:nvSpPr>
            <p:cNvPr id="35" name="Rectangle 32">
              <a:extLst>
                <a:ext uri="{FF2B5EF4-FFF2-40B4-BE49-F238E27FC236}">
                  <a16:creationId xmlns:a16="http://schemas.microsoft.com/office/drawing/2014/main" id="{0502076E-816C-1547-9E83-8D713EDB596E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434975"/>
              <a:ext cx="144463" cy="1444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  <p:sp>
          <p:nvSpPr>
            <p:cNvPr id="36" name="Rectangle 33">
              <a:extLst>
                <a:ext uri="{FF2B5EF4-FFF2-40B4-BE49-F238E27FC236}">
                  <a16:creationId xmlns:a16="http://schemas.microsoft.com/office/drawing/2014/main" id="{FADF43E3-36A0-E948-BA7F-33ED8CA64435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647700"/>
              <a:ext cx="144463" cy="1444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</p:grp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341FD03C-0590-984C-9364-34CDF4532F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1A088CD-CCDE-49E5-84E6-67161CD99BDA}" type="slidenum">
              <a:rPr lang="sv-SE" smtClean="0"/>
              <a:pPr/>
              <a:t>7</a:t>
            </a:fld>
            <a:endParaRPr lang="sv-SE" dirty="0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B3CD1EDB-1CAB-5B4D-B30B-4DACC1AE9D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sv-SE" dirty="0"/>
              <a:t>Hälso- och sjukvårdsförvaltningen</a:t>
            </a:r>
          </a:p>
        </p:txBody>
      </p:sp>
      <p:sp>
        <p:nvSpPr>
          <p:cNvPr id="61" name="Title 6">
            <a:extLst>
              <a:ext uri="{FF2B5EF4-FFF2-40B4-BE49-F238E27FC236}">
                <a16:creationId xmlns:a16="http://schemas.microsoft.com/office/drawing/2014/main" id="{E2CF09A4-B236-3045-A0D0-C35B833FEC8C}"/>
              </a:ext>
            </a:extLst>
          </p:cNvPr>
          <p:cNvSpPr txBox="1">
            <a:spLocks/>
          </p:cNvSpPr>
          <p:nvPr/>
        </p:nvSpPr>
        <p:spPr bwMode="auto">
          <a:xfrm>
            <a:off x="2329962" y="1537056"/>
            <a:ext cx="8295807" cy="564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000" b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9pPr>
          </a:lstStyle>
          <a:p>
            <a:pPr algn="l">
              <a:lnSpc>
                <a:spcPct val="90000"/>
              </a:lnSpc>
            </a:pPr>
            <a:endParaRPr lang="sv-SE" sz="1000" kern="0" spc="300" dirty="0"/>
          </a:p>
          <a:p>
            <a:pPr algn="l">
              <a:lnSpc>
                <a:spcPct val="90000"/>
              </a:lnSpc>
            </a:pPr>
            <a:endParaRPr lang="sv-SE" sz="1800" kern="0" spc="300" dirty="0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78D131EE-0A98-6041-8D99-27FB7EA605FC}"/>
              </a:ext>
            </a:extLst>
          </p:cNvPr>
          <p:cNvSpPr txBox="1"/>
          <p:nvPr/>
        </p:nvSpPr>
        <p:spPr>
          <a:xfrm>
            <a:off x="1952152" y="1763466"/>
            <a:ext cx="5934110" cy="55970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r>
              <a:rPr lang="sv-SE" sz="1800" kern="0" spc="300" dirty="0"/>
              <a:t>SAMMANFATTNING</a:t>
            </a:r>
            <a:br>
              <a:rPr lang="sv-SE" sz="1800" kern="0" spc="300" dirty="0"/>
            </a:br>
            <a:endParaRPr lang="sv-SE" sz="1800" kern="0" dirty="0">
              <a:latin typeface="+mj-lt"/>
              <a:ea typeface="+mj-ea"/>
              <a:cs typeface="+mj-cs"/>
            </a:endParaRPr>
          </a:p>
          <a:p>
            <a:pPr algn="l"/>
            <a:endParaRPr lang="sv-SE" sz="1400" kern="0" dirty="0">
              <a:latin typeface="+mn-lt"/>
              <a:ea typeface="+mj-ea"/>
              <a:cs typeface="+mj-cs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sv-SE" sz="1400" kern="0" dirty="0">
              <a:latin typeface="+mn-lt"/>
              <a:ea typeface="+mj-ea"/>
              <a:cs typeface="+mj-cs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sv-SE" sz="1800" kern="0" dirty="0">
              <a:latin typeface="+mj-lt"/>
              <a:ea typeface="+mj-ea"/>
              <a:cs typeface="+mj-cs"/>
            </a:endParaRPr>
          </a:p>
        </p:txBody>
      </p:sp>
      <p:sp>
        <p:nvSpPr>
          <p:cNvPr id="22" name="Platshållare för innehåll 2">
            <a:extLst>
              <a:ext uri="{FF2B5EF4-FFF2-40B4-BE49-F238E27FC236}">
                <a16:creationId xmlns:a16="http://schemas.microsoft.com/office/drawing/2014/main" id="{FC853D68-09A1-D946-9E97-9E354A83B815}"/>
              </a:ext>
            </a:extLst>
          </p:cNvPr>
          <p:cNvSpPr txBox="1">
            <a:spLocks/>
          </p:cNvSpPr>
          <p:nvPr/>
        </p:nvSpPr>
        <p:spPr bwMode="auto">
          <a:xfrm>
            <a:off x="1986876" y="2472077"/>
            <a:ext cx="8985924" cy="4098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130000"/>
              </a:lnSpc>
              <a:spcBef>
                <a:spcPts val="500"/>
              </a:spcBef>
              <a:spcAft>
                <a:spcPts val="200"/>
              </a:spcAft>
              <a:buFont typeface="Wingdings" pitchFamily="2" charset="2"/>
              <a:buChar char="§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0955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sv-SE" sz="1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Hälso- och sjukvårdens kostnader har ökat mer än den ekonomiska tillväxten i länet de senaste 20 åren. </a:t>
            </a:r>
            <a:r>
              <a:rPr lang="sv-SE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Kostnaderna inom hälso- och sjukvården kommer med stor sannolikhet att öka.</a:t>
            </a:r>
          </a:p>
          <a:p>
            <a:r>
              <a:rPr lang="sv-SE" sz="1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Hälso- och sjukvården i Region Stockholm kostar relativt mycket jämfört med andra regioner, </a:t>
            </a:r>
            <a:r>
              <a:rPr lang="sv-SE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men produktionen är också högre. Det tycks samtidigt finnas potential för att få ut mer av insatta medel. </a:t>
            </a:r>
          </a:p>
          <a:p>
            <a:r>
              <a:rPr lang="sv-SE" sz="1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Stockholms intäktssida är behäftad med osäkerhet. </a:t>
            </a:r>
            <a:r>
              <a:rPr lang="sv-SE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Det kommer fortlöpande att finnas en risk att kostnaderna överstiger intäkterna. </a:t>
            </a:r>
            <a:endParaRPr lang="sv-SE" sz="1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sv-SE" sz="1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Sömlös samverkan samt horisontella och vertikala prioriteringar behövs </a:t>
            </a:r>
            <a:r>
              <a:rPr lang="sv-SE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för en kostnadseffektiv vård av hög kvalitet.</a:t>
            </a:r>
          </a:p>
          <a:p>
            <a:r>
              <a:rPr lang="sv-SE" sz="1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Region Stockholm måste arbeta aktivt för att minska vårdbehoven</a:t>
            </a:r>
            <a:r>
              <a:rPr lang="sv-SE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genom ökade satsningar på hälsofrämjande verksamhet och prevention. Vårdens resurser ska användas där de behövs bäst.</a:t>
            </a:r>
          </a:p>
          <a:p>
            <a:pPr>
              <a:lnSpc>
                <a:spcPct val="100000"/>
              </a:lnSpc>
            </a:pPr>
            <a:endParaRPr lang="sv-SE" dirty="0"/>
          </a:p>
          <a:p>
            <a:endParaRPr lang="sv-SE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sv-SE" sz="1400" dirty="0"/>
          </a:p>
          <a:p>
            <a:endParaRPr lang="sv-SE" sz="1400" kern="1200" dirty="0">
              <a:ea typeface="Geneva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545142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79662A0-EB4B-904F-B25D-A44A836C6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Hälso- och sjukvårdsförvaltningen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EF2CA90-794F-934C-B42F-15D7342AF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BB44-B4B5-45AD-87A9-3B8A569A17F0}" type="slidenum">
              <a:rPr lang="sv-SE" smtClean="0"/>
              <a:pPr/>
              <a:t>8</a:t>
            </a:fld>
            <a:endParaRPr lang="sv-SE" dirty="0"/>
          </a:p>
        </p:txBody>
      </p:sp>
      <p:sp>
        <p:nvSpPr>
          <p:cNvPr id="8" name="Title 6">
            <a:extLst>
              <a:ext uri="{FF2B5EF4-FFF2-40B4-BE49-F238E27FC236}">
                <a16:creationId xmlns:a16="http://schemas.microsoft.com/office/drawing/2014/main" id="{1B468814-0E80-814C-B994-C46DA6D5F953}"/>
              </a:ext>
            </a:extLst>
          </p:cNvPr>
          <p:cNvSpPr txBox="1">
            <a:spLocks/>
          </p:cNvSpPr>
          <p:nvPr/>
        </p:nvSpPr>
        <p:spPr bwMode="auto">
          <a:xfrm>
            <a:off x="2046890" y="1583436"/>
            <a:ext cx="9733108" cy="711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000" b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9pPr>
          </a:lstStyle>
          <a:p>
            <a:pPr algn="l">
              <a:lnSpc>
                <a:spcPct val="90000"/>
              </a:lnSpc>
            </a:pPr>
            <a:endParaRPr lang="sv-SE" sz="1000" kern="0" spc="300" dirty="0"/>
          </a:p>
          <a:p>
            <a:pPr algn="l">
              <a:lnSpc>
                <a:spcPct val="150000"/>
              </a:lnSpc>
            </a:pPr>
            <a:r>
              <a:rPr lang="sv-SE" sz="1800" kern="0" spc="300" dirty="0"/>
              <a:t>HISTORIK - INTÄKTER</a:t>
            </a:r>
          </a:p>
          <a:p>
            <a:pPr algn="l">
              <a:lnSpc>
                <a:spcPct val="90000"/>
              </a:lnSpc>
            </a:pPr>
            <a:r>
              <a:rPr lang="sv-SE" dirty="0"/>
              <a:t> </a:t>
            </a:r>
          </a:p>
          <a:p>
            <a:pPr algn="l">
              <a:lnSpc>
                <a:spcPct val="90000"/>
              </a:lnSpc>
            </a:pPr>
            <a:endParaRPr lang="sv-SE" sz="1800" kern="0" spc="300" dirty="0">
              <a:latin typeface="+mn-lt"/>
            </a:endParaRPr>
          </a:p>
          <a:p>
            <a:pPr marL="457200" indent="-457200" algn="l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sv-SE" sz="1800" kern="0" spc="300" dirty="0">
              <a:latin typeface="+mn-lt"/>
            </a:endParaRPr>
          </a:p>
          <a:p>
            <a:pPr algn="l">
              <a:lnSpc>
                <a:spcPct val="90000"/>
              </a:lnSpc>
            </a:pPr>
            <a:endParaRPr lang="sv-SE" sz="1800" kern="0" spc="300" dirty="0">
              <a:solidFill>
                <a:schemeClr val="tx1"/>
              </a:solidFill>
              <a:latin typeface="+mn-lt"/>
            </a:endParaRP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sv-SE" sz="1800" kern="0" spc="3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9A1C249A-1F55-7C47-AF63-B0D0523743B6}"/>
              </a:ext>
            </a:extLst>
          </p:cNvPr>
          <p:cNvSpPr txBox="1">
            <a:spLocks/>
          </p:cNvSpPr>
          <p:nvPr/>
        </p:nvSpPr>
        <p:spPr bwMode="auto">
          <a:xfrm>
            <a:off x="2046891" y="2485462"/>
            <a:ext cx="5485286" cy="3638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130000"/>
              </a:lnSpc>
              <a:spcBef>
                <a:spcPts val="500"/>
              </a:spcBef>
              <a:spcAft>
                <a:spcPts val="200"/>
              </a:spcAft>
              <a:buFont typeface="Wingdings" pitchFamily="2" charset="2"/>
              <a:buChar char="§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0955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sv-SE" sz="1400" b="1" dirty="0">
                <a:ea typeface="Verdana" panose="020B0604030504040204" pitchFamily="34" charset="0"/>
                <a:cs typeface="Verdana" panose="020B0604030504040204" pitchFamily="34" charset="0"/>
              </a:rPr>
              <a:t>Den goda regionala tillväxten de senaste 20 åren </a:t>
            </a:r>
            <a:r>
              <a:rPr lang="sv-SE" sz="1400" dirty="0">
                <a:ea typeface="Verdana" panose="020B0604030504040204" pitchFamily="34" charset="0"/>
                <a:cs typeface="Verdana" panose="020B0604030504040204" pitchFamily="34" charset="0"/>
              </a:rPr>
              <a:t>har möjliggjort stora investeringar, bl.a. ett nytt universitetssjukhus med högspecialiserad vård och flera sjukhus har rustats upp.</a:t>
            </a:r>
          </a:p>
          <a:p>
            <a:r>
              <a:rPr lang="sv-SE" sz="1400" b="1" dirty="0">
                <a:ea typeface="Verdana" panose="020B0604030504040204" pitchFamily="34" charset="0"/>
                <a:cs typeface="Verdana" panose="020B0604030504040204" pitchFamily="34" charset="0"/>
              </a:rPr>
              <a:t>Region Stockholms främsta intäktskälla är regionskatten </a:t>
            </a:r>
            <a:r>
              <a:rPr lang="sv-SE" sz="1400" dirty="0">
                <a:ea typeface="Verdana" panose="020B0604030504040204" pitchFamily="34" charset="0"/>
                <a:cs typeface="Verdana" panose="020B0604030504040204" pitchFamily="34" charset="0"/>
              </a:rPr>
              <a:t>som har varit oförändrad sedan 2008. Total intäkt per invånare 2019 var 45 250 kr.</a:t>
            </a:r>
          </a:p>
          <a:p>
            <a:r>
              <a:rPr lang="sv-SE" sz="1400" b="1" dirty="0">
                <a:ea typeface="Verdana" panose="020B0604030504040204" pitchFamily="34" charset="0"/>
                <a:cs typeface="Verdana" panose="020B0604030504040204" pitchFamily="34" charset="0"/>
              </a:rPr>
              <a:t>Region Stockholm har blivit något mer beroende av staten </a:t>
            </a:r>
            <a:r>
              <a:rPr lang="sv-SE" sz="1400" dirty="0">
                <a:ea typeface="Verdana" panose="020B0604030504040204" pitchFamily="34" charset="0"/>
                <a:cs typeface="Verdana" panose="020B0604030504040204" pitchFamily="34" charset="0"/>
              </a:rPr>
              <a:t>som finansiär av verksamheten. </a:t>
            </a:r>
          </a:p>
          <a:p>
            <a:endParaRPr lang="sv-SE" sz="14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sv-SE" sz="14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sv-SE" sz="14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sv-SE" sz="14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sv-SE" sz="14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sv-SE" sz="1400" kern="1200" dirty="0">
              <a:ea typeface="Geneva" pitchFamily="1" charset="-128"/>
            </a:endParaRP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936B7460-54D5-6845-A45F-67F90A48F2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26" y="1476013"/>
            <a:ext cx="1211467" cy="1211467"/>
          </a:xfrm>
          <a:prstGeom prst="rect">
            <a:avLst/>
          </a:prstGeom>
        </p:spPr>
      </p:pic>
      <p:pic>
        <p:nvPicPr>
          <p:cNvPr id="11" name="Bildobjekt 10" descr="En bild som visar bord&#10;&#10;Automatiskt genererad beskrivning">
            <a:extLst>
              <a:ext uri="{FF2B5EF4-FFF2-40B4-BE49-F238E27FC236}">
                <a16:creationId xmlns:a16="http://schemas.microsoft.com/office/drawing/2014/main" id="{B982FE55-6EA8-E04B-841B-42397D30CE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422" y="2212718"/>
            <a:ext cx="3619572" cy="4211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1949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79662A0-EB4B-904F-B25D-A44A836C6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Hälso- och sjukvårdsförvaltningen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EF2CA90-794F-934C-B42F-15D7342AF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BB44-B4B5-45AD-87A9-3B8A569A17F0}" type="slidenum">
              <a:rPr lang="sv-SE" smtClean="0"/>
              <a:pPr/>
              <a:t>9</a:t>
            </a:fld>
            <a:endParaRPr lang="sv-SE" dirty="0"/>
          </a:p>
        </p:txBody>
      </p:sp>
      <p:sp>
        <p:nvSpPr>
          <p:cNvPr id="8" name="Title 6">
            <a:extLst>
              <a:ext uri="{FF2B5EF4-FFF2-40B4-BE49-F238E27FC236}">
                <a16:creationId xmlns:a16="http://schemas.microsoft.com/office/drawing/2014/main" id="{1B468814-0E80-814C-B994-C46DA6D5F953}"/>
              </a:ext>
            </a:extLst>
          </p:cNvPr>
          <p:cNvSpPr txBox="1">
            <a:spLocks/>
          </p:cNvSpPr>
          <p:nvPr/>
        </p:nvSpPr>
        <p:spPr bwMode="auto">
          <a:xfrm>
            <a:off x="2046890" y="1583436"/>
            <a:ext cx="9733108" cy="711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000" b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9pPr>
          </a:lstStyle>
          <a:p>
            <a:pPr algn="l">
              <a:lnSpc>
                <a:spcPct val="90000"/>
              </a:lnSpc>
            </a:pPr>
            <a:endParaRPr lang="sv-SE" sz="1000" kern="0" spc="300" dirty="0"/>
          </a:p>
          <a:p>
            <a:pPr algn="l">
              <a:lnSpc>
                <a:spcPct val="150000"/>
              </a:lnSpc>
            </a:pPr>
            <a:r>
              <a:rPr lang="sv-SE" sz="1800" kern="0" spc="300" dirty="0"/>
              <a:t>HISTORIK – JÄMFÖRELSE ANDRA LÄNDER</a:t>
            </a:r>
          </a:p>
          <a:p>
            <a:pPr algn="l">
              <a:lnSpc>
                <a:spcPct val="90000"/>
              </a:lnSpc>
            </a:pPr>
            <a:r>
              <a:rPr lang="sv-SE" dirty="0"/>
              <a:t> </a:t>
            </a:r>
          </a:p>
          <a:p>
            <a:pPr algn="l">
              <a:lnSpc>
                <a:spcPct val="90000"/>
              </a:lnSpc>
            </a:pPr>
            <a:endParaRPr lang="sv-SE" sz="1800" kern="0" spc="300" dirty="0">
              <a:latin typeface="+mn-lt"/>
            </a:endParaRPr>
          </a:p>
          <a:p>
            <a:pPr marL="457200" indent="-457200" algn="l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sv-SE" sz="1800" kern="0" spc="300" dirty="0">
              <a:latin typeface="+mn-lt"/>
            </a:endParaRPr>
          </a:p>
          <a:p>
            <a:pPr algn="l">
              <a:lnSpc>
                <a:spcPct val="90000"/>
              </a:lnSpc>
            </a:pPr>
            <a:endParaRPr lang="sv-SE" sz="1800" kern="0" spc="300" dirty="0">
              <a:solidFill>
                <a:schemeClr val="tx1"/>
              </a:solidFill>
              <a:latin typeface="+mn-lt"/>
            </a:endParaRP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sv-SE" sz="1800" kern="0" spc="3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9A1C249A-1F55-7C47-AF63-B0D0523743B6}"/>
              </a:ext>
            </a:extLst>
          </p:cNvPr>
          <p:cNvSpPr txBox="1">
            <a:spLocks/>
          </p:cNvSpPr>
          <p:nvPr/>
        </p:nvSpPr>
        <p:spPr bwMode="auto">
          <a:xfrm>
            <a:off x="2046890" y="2485462"/>
            <a:ext cx="5843497" cy="3638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130000"/>
              </a:lnSpc>
              <a:spcBef>
                <a:spcPts val="500"/>
              </a:spcBef>
              <a:spcAft>
                <a:spcPts val="200"/>
              </a:spcAft>
              <a:buFont typeface="Wingdings" pitchFamily="2" charset="2"/>
              <a:buChar char="§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0955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sv-SE" sz="1400" b="1" dirty="0">
                <a:ea typeface="Verdana" panose="020B0604030504040204" pitchFamily="34" charset="0"/>
                <a:cs typeface="Verdana" panose="020B0604030504040204" pitchFamily="34" charset="0"/>
              </a:rPr>
              <a:t>Sjukvårdssystemen i Västeuropa liknar allt mer varandra </a:t>
            </a:r>
            <a:r>
              <a:rPr lang="sv-SE" sz="1400" dirty="0">
                <a:ea typeface="Verdana" panose="020B0604030504040204" pitchFamily="34" charset="0"/>
                <a:cs typeface="Verdana" panose="020B0604030504040204" pitchFamily="34" charset="0"/>
              </a:rPr>
              <a:t>så till vida att det offentliga har en stor roll i finansiering och styrning</a:t>
            </a:r>
          </a:p>
          <a:p>
            <a:r>
              <a:rPr lang="sv-SE" sz="1400" b="1" dirty="0">
                <a:ea typeface="Verdana" panose="020B0604030504040204" pitchFamily="34" charset="0"/>
                <a:cs typeface="Verdana" panose="020B0604030504040204" pitchFamily="34" charset="0"/>
              </a:rPr>
              <a:t>I Tyskland och länder i södra Europa är socialförsäkringssystem </a:t>
            </a:r>
            <a:r>
              <a:rPr lang="sv-SE" sz="1400" dirty="0">
                <a:ea typeface="Verdana" panose="020B0604030504040204" pitchFamily="34" charset="0"/>
                <a:cs typeface="Verdana" panose="020B0604030504040204" pitchFamily="34" charset="0"/>
              </a:rPr>
              <a:t>(arbetsgivarna bidrar) den grundläggande finansieringsmodellen. </a:t>
            </a:r>
            <a:r>
              <a:rPr lang="sv-SE" sz="1400" dirty="0"/>
              <a:t>Offentlig finansiering utgör något mindre än 80 % av intäkterna. </a:t>
            </a:r>
            <a:endParaRPr lang="sv-SE" sz="14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sv-SE" sz="1400" b="1" dirty="0">
                <a:ea typeface="Verdana" panose="020B0604030504040204" pitchFamily="34" charset="0"/>
                <a:cs typeface="Verdana" panose="020B0604030504040204" pitchFamily="34" charset="0"/>
              </a:rPr>
              <a:t>De nordiska länderna och Storbritannien har skattefinansierade system </a:t>
            </a:r>
            <a:r>
              <a:rPr lang="sv-SE" sz="1400" dirty="0">
                <a:ea typeface="Verdana" panose="020B0604030504040204" pitchFamily="34" charset="0"/>
                <a:cs typeface="Verdana" panose="020B0604030504040204" pitchFamily="34" charset="0"/>
              </a:rPr>
              <a:t>sedan länge. Offentlig finansiering utgör drygt 80 % av intäkterna.</a:t>
            </a:r>
          </a:p>
          <a:p>
            <a:endParaRPr lang="sv-SE" sz="14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sv-SE" sz="14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sv-SE" sz="14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sv-SE" sz="1400" kern="1200" dirty="0">
              <a:ea typeface="Geneva" pitchFamily="1" charset="-128"/>
            </a:endParaRP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936B7460-54D5-6845-A45F-67F90A48F2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26" y="1476013"/>
            <a:ext cx="1211467" cy="1211467"/>
          </a:xfrm>
          <a:prstGeom prst="rect">
            <a:avLst/>
          </a:prstGeom>
        </p:spPr>
      </p:pic>
      <p:pic>
        <p:nvPicPr>
          <p:cNvPr id="3" name="Bildobjekt 2" descr="En bild som visar person, golv, inomhus, stående&#10;&#10;Automatiskt genererad beskrivning">
            <a:extLst>
              <a:ext uri="{FF2B5EF4-FFF2-40B4-BE49-F238E27FC236}">
                <a16:creationId xmlns:a16="http://schemas.microsoft.com/office/drawing/2014/main" id="{6B41FE42-7AFE-E842-BAE4-4537D8097E7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84" b="24658"/>
          <a:stretch/>
        </p:blipFill>
        <p:spPr>
          <a:xfrm>
            <a:off x="8456479" y="2212718"/>
            <a:ext cx="3415099" cy="3529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2057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79662A0-EB4B-904F-B25D-A44A836C6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Hälso- och sjukvårdsförvaltningen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EF2CA90-794F-934C-B42F-15D7342AF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BB44-B4B5-45AD-87A9-3B8A569A17F0}" type="slidenum">
              <a:rPr lang="sv-SE" smtClean="0"/>
              <a:pPr/>
              <a:t>10</a:t>
            </a:fld>
            <a:endParaRPr lang="sv-SE" dirty="0"/>
          </a:p>
        </p:txBody>
      </p:sp>
      <p:sp>
        <p:nvSpPr>
          <p:cNvPr id="8" name="Title 6">
            <a:extLst>
              <a:ext uri="{FF2B5EF4-FFF2-40B4-BE49-F238E27FC236}">
                <a16:creationId xmlns:a16="http://schemas.microsoft.com/office/drawing/2014/main" id="{1B468814-0E80-814C-B994-C46DA6D5F953}"/>
              </a:ext>
            </a:extLst>
          </p:cNvPr>
          <p:cNvSpPr txBox="1">
            <a:spLocks/>
          </p:cNvSpPr>
          <p:nvPr/>
        </p:nvSpPr>
        <p:spPr bwMode="auto">
          <a:xfrm>
            <a:off x="2046890" y="1583436"/>
            <a:ext cx="9733108" cy="711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000" b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9pPr>
          </a:lstStyle>
          <a:p>
            <a:pPr algn="l">
              <a:lnSpc>
                <a:spcPct val="90000"/>
              </a:lnSpc>
            </a:pPr>
            <a:endParaRPr lang="sv-SE" sz="1000" kern="0" spc="300" dirty="0"/>
          </a:p>
          <a:p>
            <a:pPr algn="l">
              <a:lnSpc>
                <a:spcPct val="150000"/>
              </a:lnSpc>
            </a:pPr>
            <a:r>
              <a:rPr lang="sv-SE" sz="1800" kern="0" spc="300" dirty="0"/>
              <a:t>HISTORIK – KOSTNADER </a:t>
            </a:r>
          </a:p>
          <a:p>
            <a:pPr algn="l">
              <a:lnSpc>
                <a:spcPct val="90000"/>
              </a:lnSpc>
            </a:pPr>
            <a:r>
              <a:rPr lang="sv-SE" dirty="0"/>
              <a:t> </a:t>
            </a:r>
          </a:p>
          <a:p>
            <a:pPr algn="l">
              <a:lnSpc>
                <a:spcPct val="90000"/>
              </a:lnSpc>
            </a:pPr>
            <a:endParaRPr lang="sv-SE" sz="1800" kern="0" spc="300" dirty="0">
              <a:latin typeface="+mn-lt"/>
            </a:endParaRPr>
          </a:p>
          <a:p>
            <a:pPr marL="457200" indent="-457200" algn="l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sv-SE" sz="1800" kern="0" spc="300" dirty="0">
              <a:latin typeface="+mn-lt"/>
            </a:endParaRPr>
          </a:p>
          <a:p>
            <a:pPr algn="l">
              <a:lnSpc>
                <a:spcPct val="90000"/>
              </a:lnSpc>
            </a:pPr>
            <a:endParaRPr lang="sv-SE" sz="1800" kern="0" spc="300" dirty="0">
              <a:solidFill>
                <a:schemeClr val="tx1"/>
              </a:solidFill>
              <a:latin typeface="+mn-lt"/>
            </a:endParaRP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sv-SE" sz="1800" kern="0" spc="3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9A1C249A-1F55-7C47-AF63-B0D0523743B6}"/>
              </a:ext>
            </a:extLst>
          </p:cNvPr>
          <p:cNvSpPr txBox="1">
            <a:spLocks/>
          </p:cNvSpPr>
          <p:nvPr/>
        </p:nvSpPr>
        <p:spPr bwMode="auto">
          <a:xfrm>
            <a:off x="2046890" y="2485462"/>
            <a:ext cx="4818859" cy="3638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130000"/>
              </a:lnSpc>
              <a:spcBef>
                <a:spcPts val="500"/>
              </a:spcBef>
              <a:spcAft>
                <a:spcPts val="200"/>
              </a:spcAft>
              <a:buFont typeface="Wingdings" pitchFamily="2" charset="2"/>
              <a:buChar char="§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0955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sv-SE" sz="1400" b="1" dirty="0">
                <a:ea typeface="Verdana" panose="020B0604030504040204" pitchFamily="34" charset="0"/>
                <a:cs typeface="Verdana" panose="020B0604030504040204" pitchFamily="34" charset="0"/>
              </a:rPr>
              <a:t>Kostnadsfördelningen 2018</a:t>
            </a:r>
            <a:r>
              <a:rPr lang="sv-SE" sz="1400" dirty="0">
                <a:ea typeface="Verdana" panose="020B0604030504040204" pitchFamily="34" charset="0"/>
                <a:cs typeface="Verdana" panose="020B0604030504040204" pitchFamily="34" charset="0"/>
              </a:rPr>
              <a:t>: 37 % av kostnaderna i sluten vård och 63 % i öppen vård. </a:t>
            </a:r>
          </a:p>
          <a:p>
            <a:r>
              <a:rPr lang="sv-SE" sz="1400" b="1" dirty="0">
                <a:ea typeface="Verdana" panose="020B0604030504040204" pitchFamily="34" charset="0"/>
                <a:cs typeface="Verdana" panose="020B0604030504040204" pitchFamily="34" charset="0"/>
              </a:rPr>
              <a:t>Privata vårdgivare stod för 28 % av kostnaderna 2004 och 35 % 2019</a:t>
            </a:r>
            <a:r>
              <a:rPr lang="sv-SE" sz="1400" dirty="0">
                <a:ea typeface="Verdana" panose="020B0604030504040204" pitchFamily="34" charset="0"/>
                <a:cs typeface="Verdana" panose="020B0604030504040204" pitchFamily="34" charset="0"/>
              </a:rPr>
              <a:t>. Den privata vården har ökat mest inom geriatriken, från 33 % till 59 %.</a:t>
            </a:r>
          </a:p>
          <a:p>
            <a:endParaRPr lang="sv-SE" sz="14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sv-SE" sz="14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sv-SE" sz="14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sv-SE" sz="1400" kern="1200" dirty="0">
              <a:ea typeface="Geneva" pitchFamily="1" charset="-128"/>
            </a:endParaRP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936B7460-54D5-6845-A45F-67F90A48F2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26" y="1476013"/>
            <a:ext cx="1211467" cy="1211467"/>
          </a:xfrm>
          <a:prstGeom prst="rect">
            <a:avLst/>
          </a:prstGeom>
        </p:spPr>
      </p:pic>
      <p:sp>
        <p:nvSpPr>
          <p:cNvPr id="9" name="textruta 8">
            <a:extLst>
              <a:ext uri="{FF2B5EF4-FFF2-40B4-BE49-F238E27FC236}">
                <a16:creationId xmlns:a16="http://schemas.microsoft.com/office/drawing/2014/main" id="{B9846004-F308-1147-AF49-DDB3030C08D7}"/>
              </a:ext>
            </a:extLst>
          </p:cNvPr>
          <p:cNvSpPr txBox="1"/>
          <p:nvPr/>
        </p:nvSpPr>
        <p:spPr>
          <a:xfrm>
            <a:off x="7759182" y="5648632"/>
            <a:ext cx="3923071" cy="55434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/>
            <a:r>
              <a:rPr lang="sv-SE" sz="1100" i="1" dirty="0"/>
              <a:t>Utvecklingen av kostnadernas fördelning (%) över vårdgrenar i Region Stockholm, 2003–2019 </a:t>
            </a:r>
            <a:endParaRPr lang="sv-SE" sz="1100" dirty="0"/>
          </a:p>
          <a:p>
            <a:pPr algn="r"/>
            <a:endParaRPr lang="sv-SE" dirty="0"/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662847AD-CD26-0B47-9AA8-763C572DF7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080" y="2141697"/>
            <a:ext cx="4818859" cy="3298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426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79662A0-EB4B-904F-B25D-A44A836C6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Hälso- och sjukvårdsförvaltningen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EF2CA90-794F-934C-B42F-15D7342AF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BB44-B4B5-45AD-87A9-3B8A569A17F0}" type="slidenum">
              <a:rPr lang="sv-SE" smtClean="0"/>
              <a:pPr/>
              <a:t>11</a:t>
            </a:fld>
            <a:endParaRPr lang="sv-SE" dirty="0"/>
          </a:p>
        </p:txBody>
      </p:sp>
      <p:sp>
        <p:nvSpPr>
          <p:cNvPr id="8" name="Title 6">
            <a:extLst>
              <a:ext uri="{FF2B5EF4-FFF2-40B4-BE49-F238E27FC236}">
                <a16:creationId xmlns:a16="http://schemas.microsoft.com/office/drawing/2014/main" id="{1B468814-0E80-814C-B994-C46DA6D5F953}"/>
              </a:ext>
            </a:extLst>
          </p:cNvPr>
          <p:cNvSpPr txBox="1">
            <a:spLocks/>
          </p:cNvSpPr>
          <p:nvPr/>
        </p:nvSpPr>
        <p:spPr bwMode="auto">
          <a:xfrm>
            <a:off x="2046890" y="1583436"/>
            <a:ext cx="9733108" cy="711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000" b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9pPr>
          </a:lstStyle>
          <a:p>
            <a:pPr algn="l">
              <a:lnSpc>
                <a:spcPct val="90000"/>
              </a:lnSpc>
            </a:pPr>
            <a:endParaRPr lang="sv-SE" sz="1000" kern="0" spc="300" dirty="0"/>
          </a:p>
          <a:p>
            <a:pPr algn="l">
              <a:lnSpc>
                <a:spcPct val="150000"/>
              </a:lnSpc>
            </a:pPr>
            <a:r>
              <a:rPr lang="sv-SE" sz="1800" kern="0" spc="300" dirty="0"/>
              <a:t>HISTORIK – KOSTNADSJÄMFÖRELSE</a:t>
            </a:r>
          </a:p>
          <a:p>
            <a:pPr algn="l">
              <a:lnSpc>
                <a:spcPct val="90000"/>
              </a:lnSpc>
            </a:pPr>
            <a:r>
              <a:rPr lang="sv-SE" dirty="0"/>
              <a:t> </a:t>
            </a:r>
          </a:p>
          <a:p>
            <a:pPr algn="l">
              <a:lnSpc>
                <a:spcPct val="90000"/>
              </a:lnSpc>
            </a:pPr>
            <a:endParaRPr lang="sv-SE" sz="1800" kern="0" spc="300" dirty="0">
              <a:latin typeface="+mn-lt"/>
            </a:endParaRPr>
          </a:p>
          <a:p>
            <a:pPr marL="457200" indent="-457200" algn="l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sv-SE" sz="1800" kern="0" spc="300" dirty="0">
              <a:latin typeface="+mn-lt"/>
            </a:endParaRPr>
          </a:p>
          <a:p>
            <a:pPr algn="l">
              <a:lnSpc>
                <a:spcPct val="90000"/>
              </a:lnSpc>
            </a:pPr>
            <a:endParaRPr lang="sv-SE" sz="1800" kern="0" spc="300" dirty="0">
              <a:solidFill>
                <a:schemeClr val="tx1"/>
              </a:solidFill>
              <a:latin typeface="+mn-lt"/>
            </a:endParaRP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sv-SE" sz="1800" kern="0" spc="3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936B7460-54D5-6845-A45F-67F90A48F2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26" y="1476013"/>
            <a:ext cx="1211467" cy="1211467"/>
          </a:xfrm>
          <a:prstGeom prst="rect">
            <a:avLst/>
          </a:prstGeom>
        </p:spPr>
      </p:pic>
      <p:sp>
        <p:nvSpPr>
          <p:cNvPr id="9" name="textruta 8">
            <a:extLst>
              <a:ext uri="{FF2B5EF4-FFF2-40B4-BE49-F238E27FC236}">
                <a16:creationId xmlns:a16="http://schemas.microsoft.com/office/drawing/2014/main" id="{B9846004-F308-1147-AF49-DDB3030C08D7}"/>
              </a:ext>
            </a:extLst>
          </p:cNvPr>
          <p:cNvSpPr txBox="1"/>
          <p:nvPr/>
        </p:nvSpPr>
        <p:spPr>
          <a:xfrm>
            <a:off x="5439905" y="6134497"/>
            <a:ext cx="5277050" cy="55434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/>
            <a:r>
              <a:rPr lang="sv-SE" sz="1400" dirty="0"/>
              <a:t>Region Stockholm kostar vården alltså relativt sett mer, men produktionen är även högre. </a:t>
            </a:r>
          </a:p>
          <a:p>
            <a:pPr algn="r"/>
            <a:endParaRPr lang="sv-SE" dirty="0"/>
          </a:p>
        </p:txBody>
      </p:sp>
      <p:pic>
        <p:nvPicPr>
          <p:cNvPr id="3" name="Bildobjekt 2" descr="En bild som visar bord&#10;&#10;Automatiskt genererad beskrivning">
            <a:extLst>
              <a:ext uri="{FF2B5EF4-FFF2-40B4-BE49-F238E27FC236}">
                <a16:creationId xmlns:a16="http://schemas.microsoft.com/office/drawing/2014/main" id="{F6BDC921-99CC-394C-B066-B2012E09D6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496" y="2226516"/>
            <a:ext cx="8729458" cy="3739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3457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79662A0-EB4B-904F-B25D-A44A836C6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Hälso- och sjukvårdsförvaltningen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EF2CA90-794F-934C-B42F-15D7342AF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BB44-B4B5-45AD-87A9-3B8A569A17F0}" type="slidenum">
              <a:rPr lang="sv-SE" smtClean="0"/>
              <a:pPr/>
              <a:t>12</a:t>
            </a:fld>
            <a:endParaRPr lang="sv-SE" dirty="0"/>
          </a:p>
        </p:txBody>
      </p:sp>
      <p:sp>
        <p:nvSpPr>
          <p:cNvPr id="8" name="Title 6">
            <a:extLst>
              <a:ext uri="{FF2B5EF4-FFF2-40B4-BE49-F238E27FC236}">
                <a16:creationId xmlns:a16="http://schemas.microsoft.com/office/drawing/2014/main" id="{1B468814-0E80-814C-B994-C46DA6D5F953}"/>
              </a:ext>
            </a:extLst>
          </p:cNvPr>
          <p:cNvSpPr txBox="1">
            <a:spLocks/>
          </p:cNvSpPr>
          <p:nvPr/>
        </p:nvSpPr>
        <p:spPr bwMode="auto">
          <a:xfrm>
            <a:off x="2046890" y="1583436"/>
            <a:ext cx="9733108" cy="711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000" b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9pPr>
          </a:lstStyle>
          <a:p>
            <a:pPr algn="l">
              <a:lnSpc>
                <a:spcPct val="90000"/>
              </a:lnSpc>
            </a:pPr>
            <a:endParaRPr lang="sv-SE" sz="1000" kern="0" spc="300" dirty="0"/>
          </a:p>
          <a:p>
            <a:pPr algn="l">
              <a:lnSpc>
                <a:spcPct val="150000"/>
              </a:lnSpc>
            </a:pPr>
            <a:r>
              <a:rPr lang="sv-SE" sz="1800" kern="0" spc="300" dirty="0"/>
              <a:t>HISTORIK – PRODUKTOVITET OCH EFFEKTIVITET</a:t>
            </a:r>
          </a:p>
          <a:p>
            <a:pPr algn="l">
              <a:lnSpc>
                <a:spcPct val="90000"/>
              </a:lnSpc>
            </a:pPr>
            <a:r>
              <a:rPr lang="sv-SE" dirty="0"/>
              <a:t> </a:t>
            </a:r>
          </a:p>
          <a:p>
            <a:pPr algn="l">
              <a:lnSpc>
                <a:spcPct val="90000"/>
              </a:lnSpc>
            </a:pPr>
            <a:endParaRPr lang="sv-SE" sz="1800" kern="0" spc="300" dirty="0">
              <a:latin typeface="+mn-lt"/>
            </a:endParaRPr>
          </a:p>
          <a:p>
            <a:pPr marL="457200" indent="-457200" algn="l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sv-SE" sz="1800" kern="0" spc="300" dirty="0">
              <a:latin typeface="+mn-lt"/>
            </a:endParaRPr>
          </a:p>
          <a:p>
            <a:pPr algn="l">
              <a:lnSpc>
                <a:spcPct val="90000"/>
              </a:lnSpc>
            </a:pPr>
            <a:endParaRPr lang="sv-SE" sz="1800" kern="0" spc="300" dirty="0">
              <a:solidFill>
                <a:schemeClr val="tx1"/>
              </a:solidFill>
              <a:latin typeface="+mn-lt"/>
            </a:endParaRP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sv-SE" sz="1800" kern="0" spc="3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9A1C249A-1F55-7C47-AF63-B0D0523743B6}"/>
              </a:ext>
            </a:extLst>
          </p:cNvPr>
          <p:cNvSpPr txBox="1">
            <a:spLocks/>
          </p:cNvSpPr>
          <p:nvPr/>
        </p:nvSpPr>
        <p:spPr bwMode="auto">
          <a:xfrm>
            <a:off x="2046890" y="2485462"/>
            <a:ext cx="5748757" cy="3638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130000"/>
              </a:lnSpc>
              <a:spcBef>
                <a:spcPts val="500"/>
              </a:spcBef>
              <a:spcAft>
                <a:spcPts val="200"/>
              </a:spcAft>
              <a:buFont typeface="Wingdings" pitchFamily="2" charset="2"/>
              <a:buChar char="§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0955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sv-SE" sz="1400" b="1" dirty="0">
                <a:ea typeface="Verdana" panose="020B0604030504040204" pitchFamily="34" charset="0"/>
                <a:cs typeface="Verdana" panose="020B0604030504040204" pitchFamily="34" charset="0"/>
              </a:rPr>
              <a:t>Inga produktivitetsmått i hälso- och sjukvården är heltäckande </a:t>
            </a:r>
            <a:r>
              <a:rPr lang="sv-SE" sz="1400" dirty="0">
                <a:ea typeface="Verdana" panose="020B0604030504040204" pitchFamily="34" charset="0"/>
                <a:cs typeface="Verdana" panose="020B0604030504040204" pitchFamily="34" charset="0"/>
              </a:rPr>
              <a:t>- alla har sina specifika svårigheter när det gäller dataunderlag och tolkningar. </a:t>
            </a:r>
          </a:p>
          <a:p>
            <a:r>
              <a:rPr lang="sv-SE" sz="1400" b="1" dirty="0">
                <a:ea typeface="Verdana" panose="020B0604030504040204" pitchFamily="34" charset="0"/>
                <a:cs typeface="Verdana" panose="020B0604030504040204" pitchFamily="34" charset="0"/>
              </a:rPr>
              <a:t>Under 2019 utvecklade Region Stockholm åtta effektivitetsindikatorer för akutsjukhusen</a:t>
            </a:r>
            <a:r>
              <a:rPr lang="sv-SE" sz="1400" dirty="0">
                <a:ea typeface="Verdana" panose="020B0604030504040204" pitchFamily="34" charset="0"/>
                <a:cs typeface="Verdana" panose="020B0604030504040204" pitchFamily="34" charset="0"/>
              </a:rPr>
              <a:t>. Bl.a. strukturjusterade hälso- och sjukvårdskostnader/inv, antal vårddagar/vårdtillfälle, kostnad per DRG-poäng och väntetider. </a:t>
            </a:r>
          </a:p>
          <a:p>
            <a:r>
              <a:rPr lang="sv-SE" sz="1400" b="1" dirty="0">
                <a:ea typeface="Verdana" panose="020B0604030504040204" pitchFamily="34" charset="0"/>
                <a:cs typeface="Verdana" panose="020B0604030504040204" pitchFamily="34" charset="0"/>
              </a:rPr>
              <a:t>Under 2020 har SLSO </a:t>
            </a:r>
            <a:r>
              <a:rPr lang="sv-SE" sz="1400" dirty="0">
                <a:ea typeface="Verdana" panose="020B0604030504040204" pitchFamily="34" charset="0"/>
                <a:cs typeface="Verdana" panose="020B0604030504040204" pitchFamily="34" charset="0"/>
              </a:rPr>
              <a:t>(primärvård, psykiatri och geriatrik) ett uppdrag att utveckla indikatorer för sina verksamheter. </a:t>
            </a:r>
          </a:p>
          <a:p>
            <a:endParaRPr lang="sv-SE" sz="14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sv-SE" sz="14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sv-SE" sz="14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sv-SE" sz="14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sv-SE" sz="1400" kern="1200" dirty="0">
              <a:ea typeface="Geneva" pitchFamily="1" charset="-128"/>
            </a:endParaRP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936B7460-54D5-6845-A45F-67F90A48F2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26" y="1476013"/>
            <a:ext cx="1211467" cy="1211467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364E541A-600C-F944-B096-99D333D9EFA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41"/>
          <a:stretch/>
        </p:blipFill>
        <p:spPr>
          <a:xfrm>
            <a:off x="8418642" y="2212718"/>
            <a:ext cx="3452936" cy="3529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6923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79662A0-EB4B-904F-B25D-A44A836C6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Hälso- och sjukvårdsförvaltningen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EF2CA90-794F-934C-B42F-15D7342AF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BB44-B4B5-45AD-87A9-3B8A569A17F0}" type="slidenum">
              <a:rPr lang="sv-SE" smtClean="0"/>
              <a:pPr/>
              <a:t>13</a:t>
            </a:fld>
            <a:endParaRPr lang="sv-SE" dirty="0"/>
          </a:p>
        </p:txBody>
      </p:sp>
      <p:sp>
        <p:nvSpPr>
          <p:cNvPr id="8" name="Title 6">
            <a:extLst>
              <a:ext uri="{FF2B5EF4-FFF2-40B4-BE49-F238E27FC236}">
                <a16:creationId xmlns:a16="http://schemas.microsoft.com/office/drawing/2014/main" id="{1B468814-0E80-814C-B994-C46DA6D5F953}"/>
              </a:ext>
            </a:extLst>
          </p:cNvPr>
          <p:cNvSpPr txBox="1">
            <a:spLocks/>
          </p:cNvSpPr>
          <p:nvPr/>
        </p:nvSpPr>
        <p:spPr bwMode="auto">
          <a:xfrm>
            <a:off x="2046890" y="1583436"/>
            <a:ext cx="9733108" cy="711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000" b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9pPr>
          </a:lstStyle>
          <a:p>
            <a:pPr algn="l">
              <a:lnSpc>
                <a:spcPct val="90000"/>
              </a:lnSpc>
            </a:pPr>
            <a:endParaRPr lang="sv-SE" sz="1000" kern="0" spc="300" dirty="0"/>
          </a:p>
          <a:p>
            <a:pPr algn="l">
              <a:lnSpc>
                <a:spcPct val="150000"/>
              </a:lnSpc>
            </a:pPr>
            <a:r>
              <a:rPr lang="sv-SE" sz="1800" kern="0" spc="300" dirty="0"/>
              <a:t>HISTORIK – PRODUKTIVITETSMÅTT</a:t>
            </a:r>
          </a:p>
          <a:p>
            <a:pPr algn="l">
              <a:lnSpc>
                <a:spcPct val="90000"/>
              </a:lnSpc>
            </a:pPr>
            <a:r>
              <a:rPr lang="sv-SE" dirty="0"/>
              <a:t> </a:t>
            </a:r>
          </a:p>
          <a:p>
            <a:pPr algn="l">
              <a:lnSpc>
                <a:spcPct val="90000"/>
              </a:lnSpc>
            </a:pPr>
            <a:endParaRPr lang="sv-SE" sz="1800" kern="0" spc="300" dirty="0">
              <a:latin typeface="+mn-lt"/>
            </a:endParaRPr>
          </a:p>
          <a:p>
            <a:pPr marL="457200" indent="-457200" algn="l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sv-SE" sz="1800" kern="0" spc="300" dirty="0">
              <a:latin typeface="+mn-lt"/>
            </a:endParaRPr>
          </a:p>
          <a:p>
            <a:pPr algn="l">
              <a:lnSpc>
                <a:spcPct val="90000"/>
              </a:lnSpc>
            </a:pPr>
            <a:endParaRPr lang="sv-SE" sz="1800" kern="0" spc="300" dirty="0">
              <a:solidFill>
                <a:schemeClr val="tx1"/>
              </a:solidFill>
              <a:latin typeface="+mn-lt"/>
            </a:endParaRP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sv-SE" sz="1800" kern="0" spc="3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9A1C249A-1F55-7C47-AF63-B0D0523743B6}"/>
              </a:ext>
            </a:extLst>
          </p:cNvPr>
          <p:cNvSpPr txBox="1">
            <a:spLocks/>
          </p:cNvSpPr>
          <p:nvPr/>
        </p:nvSpPr>
        <p:spPr bwMode="auto">
          <a:xfrm>
            <a:off x="2046890" y="2485462"/>
            <a:ext cx="5578276" cy="3638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130000"/>
              </a:lnSpc>
              <a:spcBef>
                <a:spcPts val="500"/>
              </a:spcBef>
              <a:spcAft>
                <a:spcPts val="200"/>
              </a:spcAft>
              <a:buFont typeface="Wingdings" pitchFamily="2" charset="2"/>
              <a:buChar char="§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0955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sv-SE" sz="1400" b="1" dirty="0">
                <a:ea typeface="Verdana" panose="020B0604030504040204" pitchFamily="34" charset="0"/>
                <a:cs typeface="Verdana" panose="020B0604030504040204" pitchFamily="34" charset="0"/>
              </a:rPr>
              <a:t>DRG (Diagnos-relaterade grupper) ger en systematik </a:t>
            </a:r>
            <a:r>
              <a:rPr lang="sv-SE" sz="1400" dirty="0">
                <a:ea typeface="Verdana" panose="020B0604030504040204" pitchFamily="34" charset="0"/>
                <a:cs typeface="Verdana" panose="020B0604030504040204" pitchFamily="34" charset="0"/>
              </a:rPr>
              <a:t>där medicinskt likartade och lika resurskrävande diagnoskombinationer sorteras in i samma DRG.</a:t>
            </a:r>
            <a:endParaRPr lang="sv-SE" sz="12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sv-SE" sz="1400" b="1" dirty="0">
                <a:ea typeface="Verdana" panose="020B0604030504040204" pitchFamily="34" charset="0"/>
                <a:cs typeface="Verdana" panose="020B0604030504040204" pitchFamily="34" charset="0"/>
              </a:rPr>
              <a:t>Jämfört med andra regioner är kostnaden per DRG-poäng i Region Stockholm den 11e högsta i landet</a:t>
            </a:r>
            <a:r>
              <a:rPr lang="sv-SE" sz="1400" dirty="0"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r>
              <a:rPr lang="sv-SE" sz="1400" b="1" dirty="0">
                <a:ea typeface="Verdana" panose="020B0604030504040204" pitchFamily="34" charset="0"/>
                <a:cs typeface="Verdana" panose="020B0604030504040204" pitchFamily="34" charset="0"/>
              </a:rPr>
              <a:t>Jämfört med de övriga sex regionerna med universitetssjukhus </a:t>
            </a:r>
            <a:r>
              <a:rPr lang="sv-SE" sz="1400" dirty="0">
                <a:ea typeface="Verdana" panose="020B0604030504040204" pitchFamily="34" charset="0"/>
                <a:cs typeface="Verdana" panose="020B0604030504040204" pitchFamily="34" charset="0"/>
              </a:rPr>
              <a:t>har fem av dessa en högre kostnad per DRG-poäng än Region Stockholm. </a:t>
            </a:r>
          </a:p>
          <a:p>
            <a:endParaRPr lang="sv-SE" sz="14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sv-SE" sz="14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sv-SE" sz="14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sv-SE" sz="14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sv-SE" sz="1400" kern="1200" dirty="0">
              <a:ea typeface="Geneva" pitchFamily="1" charset="-128"/>
            </a:endParaRP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936B7460-54D5-6845-A45F-67F90A48F2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26" y="1476013"/>
            <a:ext cx="1211467" cy="1211467"/>
          </a:xfrm>
          <a:prstGeom prst="rect">
            <a:avLst/>
          </a:prstGeom>
        </p:spPr>
      </p:pic>
      <p:pic>
        <p:nvPicPr>
          <p:cNvPr id="13" name="Bildobjekt 12" descr="En bild som visar text, person, inomhus, elektronik&#10;&#10;Automatiskt genererad beskrivning">
            <a:extLst>
              <a:ext uri="{FF2B5EF4-FFF2-40B4-BE49-F238E27FC236}">
                <a16:creationId xmlns:a16="http://schemas.microsoft.com/office/drawing/2014/main" id="{12E665DB-6773-414A-98D6-CA08F03DE16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56"/>
          <a:stretch/>
        </p:blipFill>
        <p:spPr>
          <a:xfrm>
            <a:off x="8344193" y="2212719"/>
            <a:ext cx="3549359" cy="3529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106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79662A0-EB4B-904F-B25D-A44A836C6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Hälso- och sjukvårdsförvaltningen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EF2CA90-794F-934C-B42F-15D7342AF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BB44-B4B5-45AD-87A9-3B8A569A17F0}" type="slidenum">
              <a:rPr lang="sv-SE" smtClean="0"/>
              <a:pPr/>
              <a:t>14</a:t>
            </a:fld>
            <a:endParaRPr lang="sv-SE" dirty="0"/>
          </a:p>
        </p:txBody>
      </p:sp>
      <p:sp>
        <p:nvSpPr>
          <p:cNvPr id="8" name="Title 6">
            <a:extLst>
              <a:ext uri="{FF2B5EF4-FFF2-40B4-BE49-F238E27FC236}">
                <a16:creationId xmlns:a16="http://schemas.microsoft.com/office/drawing/2014/main" id="{1B468814-0E80-814C-B994-C46DA6D5F953}"/>
              </a:ext>
            </a:extLst>
          </p:cNvPr>
          <p:cNvSpPr txBox="1">
            <a:spLocks/>
          </p:cNvSpPr>
          <p:nvPr/>
        </p:nvSpPr>
        <p:spPr bwMode="auto">
          <a:xfrm>
            <a:off x="2046890" y="1583436"/>
            <a:ext cx="9733108" cy="711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000" b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9pPr>
          </a:lstStyle>
          <a:p>
            <a:pPr algn="l">
              <a:lnSpc>
                <a:spcPct val="90000"/>
              </a:lnSpc>
            </a:pPr>
            <a:endParaRPr lang="sv-SE" sz="1000" kern="0" spc="300" dirty="0"/>
          </a:p>
          <a:p>
            <a:pPr algn="l">
              <a:lnSpc>
                <a:spcPct val="150000"/>
              </a:lnSpc>
            </a:pPr>
            <a:r>
              <a:rPr lang="sv-SE" sz="1800" kern="0" spc="300" dirty="0"/>
              <a:t>HISTORIK – EFFEKTIVITETSMÅTT</a:t>
            </a:r>
          </a:p>
          <a:p>
            <a:pPr algn="l">
              <a:lnSpc>
                <a:spcPct val="90000"/>
              </a:lnSpc>
            </a:pPr>
            <a:r>
              <a:rPr lang="sv-SE" dirty="0"/>
              <a:t> </a:t>
            </a:r>
          </a:p>
          <a:p>
            <a:pPr algn="l">
              <a:lnSpc>
                <a:spcPct val="90000"/>
              </a:lnSpc>
            </a:pPr>
            <a:endParaRPr lang="sv-SE" sz="1800" kern="0" spc="300" dirty="0">
              <a:latin typeface="+mn-lt"/>
            </a:endParaRPr>
          </a:p>
          <a:p>
            <a:pPr marL="457200" indent="-457200" algn="l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sv-SE" sz="1800" kern="0" spc="300" dirty="0">
              <a:latin typeface="+mn-lt"/>
            </a:endParaRPr>
          </a:p>
          <a:p>
            <a:pPr algn="l">
              <a:lnSpc>
                <a:spcPct val="90000"/>
              </a:lnSpc>
            </a:pPr>
            <a:endParaRPr lang="sv-SE" sz="1800" kern="0" spc="300" dirty="0">
              <a:solidFill>
                <a:schemeClr val="tx1"/>
              </a:solidFill>
              <a:latin typeface="+mn-lt"/>
            </a:endParaRP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sv-SE" sz="1800" kern="0" spc="3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936B7460-54D5-6845-A45F-67F90A48F2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26" y="1476013"/>
            <a:ext cx="1211467" cy="1211467"/>
          </a:xfrm>
          <a:prstGeom prst="rect">
            <a:avLst/>
          </a:prstGeom>
        </p:spPr>
      </p:pic>
      <p:pic>
        <p:nvPicPr>
          <p:cNvPr id="11" name="Bildobjekt 10" descr="En bild som visar bord&#10;&#10;Automatiskt genererad beskrivning">
            <a:extLst>
              <a:ext uri="{FF2B5EF4-FFF2-40B4-BE49-F238E27FC236}">
                <a16:creationId xmlns:a16="http://schemas.microsoft.com/office/drawing/2014/main" id="{590E4799-D1D0-EC40-AA42-18444BFA29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6890" y="2310164"/>
            <a:ext cx="8633246" cy="3892809"/>
          </a:xfrm>
          <a:prstGeom prst="rect">
            <a:avLst/>
          </a:prstGeom>
        </p:spPr>
      </p:pic>
      <p:sp>
        <p:nvSpPr>
          <p:cNvPr id="14" name="textruta 13">
            <a:extLst>
              <a:ext uri="{FF2B5EF4-FFF2-40B4-BE49-F238E27FC236}">
                <a16:creationId xmlns:a16="http://schemas.microsoft.com/office/drawing/2014/main" id="{598BB150-5AEE-3848-A2A0-DDFE782F9DA0}"/>
              </a:ext>
            </a:extLst>
          </p:cNvPr>
          <p:cNvSpPr txBox="1"/>
          <p:nvPr/>
        </p:nvSpPr>
        <p:spPr>
          <a:xfrm>
            <a:off x="1394848" y="6134497"/>
            <a:ext cx="9322108" cy="55434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/>
            <a:r>
              <a:rPr lang="sv-SE" sz="1400" dirty="0"/>
              <a:t>Resultat för valda väntetidsvariabler, 2019. Region Stockholm klarar sig bra vid jämförelse med andra regioner. I de allra flesta fall tas patienterna om hand inom acceptabel tid enligt Socialstyrelsen. </a:t>
            </a:r>
          </a:p>
          <a:p>
            <a:pPr algn="r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623051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79662A0-EB4B-904F-B25D-A44A836C6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Hälso- och sjukvårdsförvaltningen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EF2CA90-794F-934C-B42F-15D7342AF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BB44-B4B5-45AD-87A9-3B8A569A17F0}" type="slidenum">
              <a:rPr lang="sv-SE" smtClean="0"/>
              <a:pPr/>
              <a:t>15</a:t>
            </a:fld>
            <a:endParaRPr lang="sv-SE" dirty="0"/>
          </a:p>
        </p:txBody>
      </p:sp>
      <p:sp>
        <p:nvSpPr>
          <p:cNvPr id="8" name="Title 6">
            <a:extLst>
              <a:ext uri="{FF2B5EF4-FFF2-40B4-BE49-F238E27FC236}">
                <a16:creationId xmlns:a16="http://schemas.microsoft.com/office/drawing/2014/main" id="{1B468814-0E80-814C-B994-C46DA6D5F953}"/>
              </a:ext>
            </a:extLst>
          </p:cNvPr>
          <p:cNvSpPr txBox="1">
            <a:spLocks/>
          </p:cNvSpPr>
          <p:nvPr/>
        </p:nvSpPr>
        <p:spPr bwMode="auto">
          <a:xfrm>
            <a:off x="2046890" y="1583436"/>
            <a:ext cx="9733108" cy="711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000" b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9pPr>
          </a:lstStyle>
          <a:p>
            <a:pPr algn="l">
              <a:lnSpc>
                <a:spcPct val="90000"/>
              </a:lnSpc>
            </a:pPr>
            <a:endParaRPr lang="sv-SE" sz="1000" kern="0" spc="300" dirty="0"/>
          </a:p>
          <a:p>
            <a:pPr algn="l">
              <a:lnSpc>
                <a:spcPct val="150000"/>
              </a:lnSpc>
            </a:pPr>
            <a:r>
              <a:rPr lang="sv-SE" sz="1800" kern="0" spc="300" dirty="0"/>
              <a:t>FRAMTIDSANALYS – OSÄKERHET I INTÄKTERNA</a:t>
            </a:r>
          </a:p>
          <a:p>
            <a:pPr algn="l">
              <a:lnSpc>
                <a:spcPct val="90000"/>
              </a:lnSpc>
            </a:pPr>
            <a:r>
              <a:rPr lang="sv-SE" dirty="0"/>
              <a:t> </a:t>
            </a:r>
          </a:p>
          <a:p>
            <a:pPr algn="l">
              <a:lnSpc>
                <a:spcPct val="90000"/>
              </a:lnSpc>
            </a:pPr>
            <a:endParaRPr lang="sv-SE" sz="1800" kern="0" spc="300" dirty="0">
              <a:latin typeface="+mn-lt"/>
            </a:endParaRPr>
          </a:p>
          <a:p>
            <a:pPr marL="457200" indent="-457200" algn="l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sv-SE" sz="1800" kern="0" spc="300" dirty="0">
              <a:latin typeface="+mn-lt"/>
            </a:endParaRPr>
          </a:p>
          <a:p>
            <a:pPr algn="l">
              <a:lnSpc>
                <a:spcPct val="90000"/>
              </a:lnSpc>
            </a:pPr>
            <a:endParaRPr lang="sv-SE" sz="1800" kern="0" spc="300" dirty="0">
              <a:solidFill>
                <a:schemeClr val="tx1"/>
              </a:solidFill>
              <a:latin typeface="+mn-lt"/>
            </a:endParaRP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sv-SE" sz="1800" kern="0" spc="3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936B7460-54D5-6845-A45F-67F90A48F2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26" y="1476013"/>
            <a:ext cx="1211467" cy="1211467"/>
          </a:xfrm>
          <a:prstGeom prst="rect">
            <a:avLst/>
          </a:prstGeom>
        </p:spPr>
      </p:pic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2D8D6126-EF40-324D-9462-1FE4B5DA8908}"/>
              </a:ext>
            </a:extLst>
          </p:cNvPr>
          <p:cNvSpPr txBox="1">
            <a:spLocks/>
          </p:cNvSpPr>
          <p:nvPr/>
        </p:nvSpPr>
        <p:spPr bwMode="auto">
          <a:xfrm>
            <a:off x="2046890" y="2485462"/>
            <a:ext cx="5840928" cy="3638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130000"/>
              </a:lnSpc>
              <a:spcBef>
                <a:spcPts val="500"/>
              </a:spcBef>
              <a:spcAft>
                <a:spcPts val="200"/>
              </a:spcAft>
              <a:buFont typeface="Wingdings" pitchFamily="2" charset="2"/>
              <a:buChar char="§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0955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defRPr/>
            </a:pPr>
            <a:r>
              <a:rPr lang="sv-SE" sz="1400" b="1" dirty="0">
                <a:ea typeface="Verdana" panose="020B0604030504040204" pitchFamily="34" charset="0"/>
                <a:cs typeface="Verdana" panose="020B0604030504040204" pitchFamily="34" charset="0"/>
              </a:rPr>
              <a:t>SKR:s rapport från okt 2020 prognostiserar att ekonomin successivt återhämtar sig framåt 2024. </a:t>
            </a:r>
            <a:r>
              <a:rPr lang="sv-SE" sz="1400" dirty="0">
                <a:ea typeface="Verdana" panose="020B0604030504040204" pitchFamily="34" charset="0"/>
                <a:cs typeface="Verdana" panose="020B0604030504040204" pitchFamily="34" charset="0"/>
              </a:rPr>
              <a:t>Sedan dess har ytterligare covid-19 vågor skapat ny osäkerhet i prognoserna. </a:t>
            </a:r>
          </a:p>
          <a:p>
            <a:pPr>
              <a:defRPr/>
            </a:pPr>
            <a:r>
              <a:rPr lang="sv-SE" sz="1400" b="1" dirty="0">
                <a:ea typeface="Verdana" panose="020B0604030504040204" pitchFamily="34" charset="0"/>
                <a:cs typeface="Verdana" panose="020B0604030504040204" pitchFamily="34" charset="0"/>
              </a:rPr>
              <a:t>Långsiktiga besked om den ekonomiska relationen mellan stat och region</a:t>
            </a:r>
            <a:r>
              <a:rPr lang="sv-SE" sz="1400" dirty="0">
                <a:ea typeface="Verdana" panose="020B0604030504040204" pitchFamily="34" charset="0"/>
                <a:cs typeface="Verdana" panose="020B0604030504040204" pitchFamily="34" charset="0"/>
              </a:rPr>
              <a:t> är viktigt för stabilitet i regionens planering.</a:t>
            </a:r>
          </a:p>
          <a:p>
            <a:r>
              <a:rPr lang="sv-SE" sz="1400" b="1" dirty="0">
                <a:ea typeface="Verdana" panose="020B0604030504040204" pitchFamily="34" charset="0"/>
                <a:cs typeface="Verdana" panose="020B0604030504040204" pitchFamily="34" charset="0"/>
              </a:rPr>
              <a:t>Patientavgifter</a:t>
            </a:r>
            <a:r>
              <a:rPr lang="sv-SE" sz="1400" dirty="0">
                <a:ea typeface="Verdana" panose="020B0604030504040204" pitchFamily="34" charset="0"/>
                <a:cs typeface="Verdana" panose="020B0604030504040204" pitchFamily="34" charset="0"/>
              </a:rPr>
              <a:t> är en liten del av intäkterna och används primärt som ett ransoneringsinstrument.  </a:t>
            </a:r>
          </a:p>
          <a:p>
            <a:r>
              <a:rPr lang="sv-SE" sz="1400" b="1" dirty="0">
                <a:ea typeface="Verdana" panose="020B0604030504040204" pitchFamily="34" charset="0"/>
                <a:cs typeface="Verdana" panose="020B0604030504040204" pitchFamily="34" charset="0"/>
              </a:rPr>
              <a:t>Sjukvårdsförsäkringar</a:t>
            </a:r>
            <a:r>
              <a:rPr lang="sv-SE" sz="1400" dirty="0">
                <a:ea typeface="Verdana" panose="020B0604030504040204" pitchFamily="34" charset="0"/>
                <a:cs typeface="Verdana" panose="020B0604030504040204" pitchFamily="34" charset="0"/>
              </a:rPr>
              <a:t> antas i framtiden vara ett begränsat komplement till den offentliga finansieringen av vården. </a:t>
            </a:r>
          </a:p>
          <a:p>
            <a:r>
              <a:rPr lang="sv-SE" sz="1400" b="1" dirty="0">
                <a:ea typeface="Verdana" panose="020B0604030504040204" pitchFamily="34" charset="0"/>
                <a:cs typeface="Verdana" panose="020B0604030504040204" pitchFamily="34" charset="0"/>
              </a:rPr>
              <a:t>Sociala investeringsfonder </a:t>
            </a:r>
            <a:r>
              <a:rPr lang="sv-SE" sz="1400" dirty="0">
                <a:ea typeface="Verdana" panose="020B0604030504040204" pitchFamily="34" charset="0"/>
                <a:cs typeface="Verdana" panose="020B0604030504040204" pitchFamily="34" charset="0"/>
              </a:rPr>
              <a:t>kan ge viktiga, om än begränsade, bidrag till hälso- och sjukvårdens ekonomi.</a:t>
            </a:r>
          </a:p>
          <a:p>
            <a:pPr>
              <a:defRPr/>
            </a:pPr>
            <a:endParaRPr lang="sv-SE" sz="14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defRPr/>
            </a:pPr>
            <a:endParaRPr lang="sv-SE" sz="1400" b="1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sv-SE" sz="14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sv-SE" sz="14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sv-SE" sz="14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sv-SE" sz="14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sv-SE" sz="14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sv-SE" sz="1400" kern="1200" dirty="0">
              <a:ea typeface="Geneva" pitchFamily="1" charset="-128"/>
            </a:endParaRP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713BF0E0-E7E1-D44A-940A-59F93294B24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03" r="16403"/>
          <a:stretch/>
        </p:blipFill>
        <p:spPr>
          <a:xfrm>
            <a:off x="8287415" y="2212719"/>
            <a:ext cx="3549360" cy="3521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1415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79662A0-EB4B-904F-B25D-A44A836C6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Hälso- och sjukvårdsförvaltningen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EF2CA90-794F-934C-B42F-15D7342AF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BB44-B4B5-45AD-87A9-3B8A569A17F0}" type="slidenum">
              <a:rPr lang="sv-SE" smtClean="0"/>
              <a:pPr/>
              <a:t>16</a:t>
            </a:fld>
            <a:endParaRPr lang="sv-SE" dirty="0"/>
          </a:p>
        </p:txBody>
      </p:sp>
      <p:sp>
        <p:nvSpPr>
          <p:cNvPr id="8" name="Title 6">
            <a:extLst>
              <a:ext uri="{FF2B5EF4-FFF2-40B4-BE49-F238E27FC236}">
                <a16:creationId xmlns:a16="http://schemas.microsoft.com/office/drawing/2014/main" id="{1B468814-0E80-814C-B994-C46DA6D5F953}"/>
              </a:ext>
            </a:extLst>
          </p:cNvPr>
          <p:cNvSpPr txBox="1">
            <a:spLocks/>
          </p:cNvSpPr>
          <p:nvPr/>
        </p:nvSpPr>
        <p:spPr bwMode="auto">
          <a:xfrm>
            <a:off x="2046890" y="1583436"/>
            <a:ext cx="9733108" cy="711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000" b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9pPr>
          </a:lstStyle>
          <a:p>
            <a:pPr algn="l">
              <a:lnSpc>
                <a:spcPct val="90000"/>
              </a:lnSpc>
            </a:pPr>
            <a:endParaRPr lang="sv-SE" sz="1000" kern="0" spc="300" dirty="0"/>
          </a:p>
          <a:p>
            <a:pPr algn="l">
              <a:lnSpc>
                <a:spcPct val="150000"/>
              </a:lnSpc>
            </a:pPr>
            <a:r>
              <a:rPr lang="sv-SE" sz="1800" kern="0" spc="300" dirty="0"/>
              <a:t>FRAMTIDSANALYS – BEFOLKNING OCH ARBETSKRAFT</a:t>
            </a:r>
          </a:p>
          <a:p>
            <a:pPr algn="l">
              <a:lnSpc>
                <a:spcPct val="90000"/>
              </a:lnSpc>
            </a:pPr>
            <a:r>
              <a:rPr lang="sv-SE" dirty="0"/>
              <a:t> </a:t>
            </a:r>
          </a:p>
          <a:p>
            <a:pPr algn="l">
              <a:lnSpc>
                <a:spcPct val="90000"/>
              </a:lnSpc>
            </a:pPr>
            <a:endParaRPr lang="sv-SE" sz="1800" kern="0" spc="300" dirty="0">
              <a:latin typeface="+mn-lt"/>
            </a:endParaRPr>
          </a:p>
          <a:p>
            <a:pPr marL="457200" indent="-457200" algn="l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sv-SE" sz="1800" kern="0" spc="300" dirty="0">
              <a:latin typeface="+mn-lt"/>
            </a:endParaRPr>
          </a:p>
          <a:p>
            <a:pPr algn="l">
              <a:lnSpc>
                <a:spcPct val="90000"/>
              </a:lnSpc>
            </a:pPr>
            <a:endParaRPr lang="sv-SE" sz="1800" kern="0" spc="300" dirty="0">
              <a:solidFill>
                <a:schemeClr val="tx1"/>
              </a:solidFill>
              <a:latin typeface="+mn-lt"/>
            </a:endParaRP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sv-SE" sz="1800" kern="0" spc="3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936B7460-54D5-6845-A45F-67F90A48F2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26" y="1476013"/>
            <a:ext cx="1211467" cy="1211467"/>
          </a:xfrm>
          <a:prstGeom prst="rect">
            <a:avLst/>
          </a:prstGeom>
        </p:spPr>
      </p:pic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2D8D6126-EF40-324D-9462-1FE4B5DA8908}"/>
              </a:ext>
            </a:extLst>
          </p:cNvPr>
          <p:cNvSpPr txBox="1">
            <a:spLocks/>
          </p:cNvSpPr>
          <p:nvPr/>
        </p:nvSpPr>
        <p:spPr bwMode="auto">
          <a:xfrm>
            <a:off x="2046890" y="2485462"/>
            <a:ext cx="5578276" cy="3638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130000"/>
              </a:lnSpc>
              <a:spcBef>
                <a:spcPts val="500"/>
              </a:spcBef>
              <a:spcAft>
                <a:spcPts val="200"/>
              </a:spcAft>
              <a:buFont typeface="Wingdings" pitchFamily="2" charset="2"/>
              <a:buChar char="§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0955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sv-SE" sz="1400" b="1" dirty="0">
                <a:ea typeface="Verdana" panose="020B0604030504040204" pitchFamily="34" charset="0"/>
                <a:cs typeface="Verdana" panose="020B0604030504040204" pitchFamily="34" charset="0"/>
              </a:rPr>
              <a:t>Regionens intäkter beror till stor del på den ekonomiska utvecklingen i länet</a:t>
            </a:r>
            <a:r>
              <a:rPr lang="sv-SE" sz="1400" dirty="0">
                <a:ea typeface="Verdana" panose="020B0604030504040204" pitchFamily="34" charset="0"/>
                <a:cs typeface="Verdana" panose="020B0604030504040204" pitchFamily="34" charset="0"/>
              </a:rPr>
              <a:t>, vilken också har betydelse för sysselsättningsgraden.</a:t>
            </a:r>
          </a:p>
          <a:p>
            <a:r>
              <a:rPr lang="sv-SE" sz="1400" b="1" dirty="0">
                <a:ea typeface="Verdana" panose="020B0604030504040204" pitchFamily="34" charset="0"/>
                <a:cs typeface="Verdana" panose="020B0604030504040204" pitchFamily="34" charset="0"/>
              </a:rPr>
              <a:t>Dagens befolkning har en hög medelålder och den förskjuts ytterligare uppåt.</a:t>
            </a:r>
          </a:p>
          <a:p>
            <a:r>
              <a:rPr lang="sv-SE" sz="1400" b="1" dirty="0">
                <a:ea typeface="Verdana" panose="020B0604030504040204" pitchFamily="34" charset="0"/>
                <a:cs typeface="Verdana" panose="020B0604030504040204" pitchFamily="34" charset="0"/>
              </a:rPr>
              <a:t>Brist på arbetskraft förutspås inom vård- och omsorgssektorn</a:t>
            </a:r>
            <a:r>
              <a:rPr lang="sv-SE" sz="1400" dirty="0">
                <a:ea typeface="Verdana" panose="020B0604030504040204" pitchFamily="34" charset="0"/>
                <a:cs typeface="Verdana" panose="020B0604030504040204" pitchFamily="34" charset="0"/>
              </a:rPr>
              <a:t>. Utan kontinuerligt inflöde av ny arbetskraft till regionen, blir det svårt att leva upp till åtagandena inom dessa sektorer. </a:t>
            </a:r>
          </a:p>
          <a:p>
            <a:endParaRPr lang="sv-SE" sz="14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sv-SE" sz="14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sv-SE" sz="14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sv-SE" sz="14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sv-SE" sz="14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sv-SE" sz="1400" kern="1200" dirty="0">
              <a:ea typeface="Geneva" pitchFamily="1" charset="-128"/>
            </a:endParaRPr>
          </a:p>
        </p:txBody>
      </p:sp>
      <p:pic>
        <p:nvPicPr>
          <p:cNvPr id="17" name="Bildobjekt 16" descr="En bild som visar person, inomhus, kök, förbereder&#10;&#10;Automatiskt genererad beskrivning">
            <a:extLst>
              <a:ext uri="{FF2B5EF4-FFF2-40B4-BE49-F238E27FC236}">
                <a16:creationId xmlns:a16="http://schemas.microsoft.com/office/drawing/2014/main" id="{6CCB6B30-194E-EB4B-AF81-DB565C04907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0" r="14711"/>
          <a:stretch/>
        </p:blipFill>
        <p:spPr>
          <a:xfrm>
            <a:off x="8259027" y="2212719"/>
            <a:ext cx="3549359" cy="3718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7888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79662A0-EB4B-904F-B25D-A44A836C6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Hälso- och sjukvårdsförvaltningen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EF2CA90-794F-934C-B42F-15D7342AF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BB44-B4B5-45AD-87A9-3B8A569A17F0}" type="slidenum">
              <a:rPr lang="sv-SE" smtClean="0"/>
              <a:pPr/>
              <a:t>17</a:t>
            </a:fld>
            <a:endParaRPr lang="sv-SE" dirty="0"/>
          </a:p>
        </p:txBody>
      </p:sp>
      <p:sp>
        <p:nvSpPr>
          <p:cNvPr id="8" name="Title 6">
            <a:extLst>
              <a:ext uri="{FF2B5EF4-FFF2-40B4-BE49-F238E27FC236}">
                <a16:creationId xmlns:a16="http://schemas.microsoft.com/office/drawing/2014/main" id="{1B468814-0E80-814C-B994-C46DA6D5F953}"/>
              </a:ext>
            </a:extLst>
          </p:cNvPr>
          <p:cNvSpPr txBox="1">
            <a:spLocks/>
          </p:cNvSpPr>
          <p:nvPr/>
        </p:nvSpPr>
        <p:spPr bwMode="auto">
          <a:xfrm>
            <a:off x="2046890" y="1583436"/>
            <a:ext cx="9733108" cy="711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000" b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9pPr>
          </a:lstStyle>
          <a:p>
            <a:pPr algn="l">
              <a:lnSpc>
                <a:spcPct val="90000"/>
              </a:lnSpc>
            </a:pPr>
            <a:endParaRPr lang="sv-SE" sz="1000" kern="0" spc="300" dirty="0"/>
          </a:p>
          <a:p>
            <a:pPr algn="l">
              <a:lnSpc>
                <a:spcPct val="150000"/>
              </a:lnSpc>
            </a:pPr>
            <a:r>
              <a:rPr lang="sv-SE" sz="1800" kern="0" spc="300" dirty="0"/>
              <a:t>FRAMTIDSANALYS – KOSTNADSUTVECKLING</a:t>
            </a:r>
          </a:p>
          <a:p>
            <a:pPr algn="l">
              <a:lnSpc>
                <a:spcPct val="90000"/>
              </a:lnSpc>
            </a:pPr>
            <a:r>
              <a:rPr lang="sv-SE" dirty="0"/>
              <a:t> </a:t>
            </a:r>
          </a:p>
          <a:p>
            <a:pPr algn="l">
              <a:lnSpc>
                <a:spcPct val="90000"/>
              </a:lnSpc>
            </a:pPr>
            <a:endParaRPr lang="sv-SE" sz="1800" kern="0" spc="300" dirty="0">
              <a:latin typeface="+mn-lt"/>
            </a:endParaRPr>
          </a:p>
          <a:p>
            <a:pPr marL="457200" indent="-457200" algn="l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sv-SE" sz="1800" kern="0" spc="300" dirty="0">
              <a:latin typeface="+mn-lt"/>
            </a:endParaRPr>
          </a:p>
          <a:p>
            <a:pPr algn="l">
              <a:lnSpc>
                <a:spcPct val="90000"/>
              </a:lnSpc>
            </a:pPr>
            <a:endParaRPr lang="sv-SE" sz="1800" kern="0" spc="300" dirty="0">
              <a:solidFill>
                <a:schemeClr val="tx1"/>
              </a:solidFill>
              <a:latin typeface="+mn-lt"/>
            </a:endParaRP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sv-SE" sz="1800" kern="0" spc="3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936B7460-54D5-6845-A45F-67F90A48F2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26" y="1476013"/>
            <a:ext cx="1211467" cy="1211467"/>
          </a:xfrm>
          <a:prstGeom prst="rect">
            <a:avLst/>
          </a:prstGeom>
        </p:spPr>
      </p:pic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2D8D6126-EF40-324D-9462-1FE4B5DA8908}"/>
              </a:ext>
            </a:extLst>
          </p:cNvPr>
          <p:cNvSpPr txBox="1">
            <a:spLocks/>
          </p:cNvSpPr>
          <p:nvPr/>
        </p:nvSpPr>
        <p:spPr bwMode="auto">
          <a:xfrm>
            <a:off x="2046888" y="2485462"/>
            <a:ext cx="6182712" cy="3638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130000"/>
              </a:lnSpc>
              <a:spcBef>
                <a:spcPts val="500"/>
              </a:spcBef>
              <a:spcAft>
                <a:spcPts val="200"/>
              </a:spcAft>
              <a:buFont typeface="Wingdings" pitchFamily="2" charset="2"/>
              <a:buChar char="§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0955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sv-SE" sz="1400" b="1" dirty="0">
                <a:ea typeface="Verdana" panose="020B0604030504040204" pitchFamily="34" charset="0"/>
                <a:cs typeface="Verdana" panose="020B0604030504040204" pitchFamily="34" charset="0"/>
              </a:rPr>
              <a:t>Kostnaderna 2040 kan komma att öka med 40 % </a:t>
            </a:r>
            <a:r>
              <a:rPr lang="sv-SE" sz="1400" dirty="0">
                <a:ea typeface="Verdana" panose="020B0604030504040204" pitchFamily="34" charset="0"/>
                <a:cs typeface="Verdana" panose="020B0604030504040204" pitchFamily="34" charset="0"/>
              </a:rPr>
              <a:t>i fasta priser. Beräkningarna tar inte med möjliga förändringar i åldersgruppernas  vårdkonsumtionen eller medicinsk-teknisk utveckling. De kan båda öka eller minska kostnaderna och skapar osäkerhet i prognoserna. </a:t>
            </a:r>
          </a:p>
          <a:p>
            <a:r>
              <a:rPr lang="sv-SE" sz="1400" b="1" dirty="0">
                <a:ea typeface="Verdana" panose="020B0604030504040204" pitchFamily="34" charset="0"/>
                <a:cs typeface="Verdana" panose="020B0604030504040204" pitchFamily="34" charset="0"/>
              </a:rPr>
              <a:t>Den</a:t>
            </a:r>
            <a:r>
              <a:rPr lang="sv-SE" sz="1400" dirty="0"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sv-SE" sz="1400" b="1" dirty="0">
                <a:ea typeface="Verdana" panose="020B0604030504040204" pitchFamily="34" charset="0"/>
                <a:cs typeface="Verdana" panose="020B0604030504040204" pitchFamily="34" charset="0"/>
              </a:rPr>
              <a:t>långsiktiga utgiftsutveckling påverkas mer av ökningar i befolkningens storlek </a:t>
            </a:r>
            <a:r>
              <a:rPr lang="sv-SE" sz="1400" dirty="0">
                <a:ea typeface="Verdana" panose="020B0604030504040204" pitchFamily="34" charset="0"/>
                <a:cs typeface="Verdana" panose="020B0604030504040204" pitchFamily="34" charset="0"/>
              </a:rPr>
              <a:t>än av förändringar i </a:t>
            </a:r>
            <a:br>
              <a:rPr lang="sv-SE" sz="1400" dirty="0"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sv-SE" sz="1400" dirty="0">
                <a:ea typeface="Verdana" panose="020B0604030504040204" pitchFamily="34" charset="0"/>
                <a:cs typeface="Verdana" panose="020B0604030504040204" pitchFamily="34" charset="0"/>
              </a:rPr>
              <a:t>åldersstrukturen.</a:t>
            </a:r>
          </a:p>
          <a:p>
            <a:pPr marL="323850" lvl="1" indent="-309563">
              <a:buFont typeface="Wingdings" pitchFamily="2" charset="2"/>
              <a:buChar char="§"/>
            </a:pPr>
            <a:r>
              <a:rPr lang="sv-SE" sz="1400" b="1" dirty="0">
                <a:ea typeface="Verdana" panose="020B0604030504040204" pitchFamily="34" charset="0"/>
                <a:cs typeface="Verdana" panose="020B0604030504040204" pitchFamily="34" charset="0"/>
              </a:rPr>
              <a:t>Bristen på vårdpersonal gör att lönerna sannolikt ökar </a:t>
            </a:r>
            <a:r>
              <a:rPr lang="sv-SE" sz="1400" dirty="0">
                <a:ea typeface="Verdana" panose="020B0604030504040204" pitchFamily="34" charset="0"/>
                <a:cs typeface="Verdana" panose="020B0604030504040204" pitchFamily="34" charset="0"/>
              </a:rPr>
              <a:t>proportionellt mer än för många andra grupper i samhället.</a:t>
            </a:r>
          </a:p>
          <a:p>
            <a:r>
              <a:rPr lang="sv-SE" sz="1400" b="1" dirty="0">
                <a:ea typeface="Verdana" panose="020B0604030504040204" pitchFamily="34" charset="0"/>
                <a:cs typeface="Verdana" panose="020B0604030504040204" pitchFamily="34" charset="0"/>
              </a:rPr>
              <a:t>Effekterna av pandemin på kostnadsutvecklingen </a:t>
            </a:r>
            <a:r>
              <a:rPr lang="sv-SE" sz="1400" dirty="0">
                <a:ea typeface="Verdana" panose="020B0604030504040204" pitchFamily="34" charset="0"/>
                <a:cs typeface="Verdana" panose="020B0604030504040204" pitchFamily="34" charset="0"/>
              </a:rPr>
              <a:t>är </a:t>
            </a:r>
            <a:br>
              <a:rPr lang="sv-SE" sz="1400" dirty="0"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sv-SE" sz="1400" dirty="0">
                <a:ea typeface="Verdana" panose="020B0604030504040204" pitchFamily="34" charset="0"/>
                <a:cs typeface="Verdana" panose="020B0604030504040204" pitchFamily="34" charset="0"/>
              </a:rPr>
              <a:t>svåra att prognostisera i rådande situation.</a:t>
            </a:r>
          </a:p>
          <a:p>
            <a:endParaRPr lang="sv-SE" sz="14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sv-SE" sz="14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sv-SE" sz="14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sv-SE" sz="14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sv-SE" sz="1400" kern="1200" dirty="0">
              <a:ea typeface="Geneva" pitchFamily="1" charset="-128"/>
            </a:endParaRPr>
          </a:p>
        </p:txBody>
      </p:sp>
      <p:pic>
        <p:nvPicPr>
          <p:cNvPr id="10" name="Bildobjekt 9" descr="En bild som visar person, inomhus, vägg&#10;&#10;Automatiskt genererad beskrivning">
            <a:extLst>
              <a:ext uri="{FF2B5EF4-FFF2-40B4-BE49-F238E27FC236}">
                <a16:creationId xmlns:a16="http://schemas.microsoft.com/office/drawing/2014/main" id="{02757367-D29B-584D-A412-D51128C64B0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6" r="23506"/>
          <a:stretch/>
        </p:blipFill>
        <p:spPr>
          <a:xfrm>
            <a:off x="8439296" y="2212718"/>
            <a:ext cx="3549359" cy="3720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7807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79662A0-EB4B-904F-B25D-A44A836C6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Hälso- och sjukvårdsförvaltningen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EF2CA90-794F-934C-B42F-15D7342AF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BB44-B4B5-45AD-87A9-3B8A569A17F0}" type="slidenum">
              <a:rPr lang="sv-SE" smtClean="0"/>
              <a:pPr/>
              <a:t>18</a:t>
            </a:fld>
            <a:endParaRPr lang="sv-SE" dirty="0"/>
          </a:p>
        </p:txBody>
      </p:sp>
      <p:sp>
        <p:nvSpPr>
          <p:cNvPr id="8" name="Title 6">
            <a:extLst>
              <a:ext uri="{FF2B5EF4-FFF2-40B4-BE49-F238E27FC236}">
                <a16:creationId xmlns:a16="http://schemas.microsoft.com/office/drawing/2014/main" id="{1B468814-0E80-814C-B994-C46DA6D5F953}"/>
              </a:ext>
            </a:extLst>
          </p:cNvPr>
          <p:cNvSpPr txBox="1">
            <a:spLocks/>
          </p:cNvSpPr>
          <p:nvPr/>
        </p:nvSpPr>
        <p:spPr bwMode="auto">
          <a:xfrm>
            <a:off x="2046890" y="1583436"/>
            <a:ext cx="9733108" cy="711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000" b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9pPr>
          </a:lstStyle>
          <a:p>
            <a:pPr algn="l">
              <a:lnSpc>
                <a:spcPct val="90000"/>
              </a:lnSpc>
            </a:pPr>
            <a:endParaRPr lang="sv-SE" sz="1000" kern="0" spc="300" dirty="0"/>
          </a:p>
          <a:p>
            <a:pPr algn="l">
              <a:lnSpc>
                <a:spcPct val="150000"/>
              </a:lnSpc>
            </a:pPr>
            <a:r>
              <a:rPr lang="sv-SE" sz="1800" kern="0" spc="300" dirty="0"/>
              <a:t>REKOMMENDATIONER</a:t>
            </a:r>
          </a:p>
          <a:p>
            <a:pPr algn="l">
              <a:lnSpc>
                <a:spcPct val="90000"/>
              </a:lnSpc>
            </a:pPr>
            <a:r>
              <a:rPr lang="sv-SE" dirty="0"/>
              <a:t> </a:t>
            </a:r>
          </a:p>
          <a:p>
            <a:pPr algn="l">
              <a:lnSpc>
                <a:spcPct val="90000"/>
              </a:lnSpc>
            </a:pPr>
            <a:endParaRPr lang="sv-SE" sz="1800" kern="0" spc="300" dirty="0">
              <a:latin typeface="+mn-lt"/>
            </a:endParaRPr>
          </a:p>
          <a:p>
            <a:pPr marL="457200" indent="-457200" algn="l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sv-SE" sz="1800" kern="0" spc="300" dirty="0">
              <a:latin typeface="+mn-lt"/>
            </a:endParaRPr>
          </a:p>
          <a:p>
            <a:pPr algn="l">
              <a:lnSpc>
                <a:spcPct val="90000"/>
              </a:lnSpc>
            </a:pPr>
            <a:endParaRPr lang="sv-SE" sz="1800" kern="0" spc="300" dirty="0">
              <a:solidFill>
                <a:schemeClr val="tx1"/>
              </a:solidFill>
              <a:latin typeface="+mn-lt"/>
            </a:endParaRPr>
          </a:p>
          <a:p>
            <a:pPr marL="914400" lvl="1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sv-SE" sz="1800" kern="0" spc="3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936B7460-54D5-6845-A45F-67F90A48F2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26" y="1476013"/>
            <a:ext cx="1211467" cy="1211467"/>
          </a:xfrm>
          <a:prstGeom prst="rect">
            <a:avLst/>
          </a:prstGeom>
        </p:spPr>
      </p:pic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2D8D6126-EF40-324D-9462-1FE4B5DA8908}"/>
              </a:ext>
            </a:extLst>
          </p:cNvPr>
          <p:cNvSpPr txBox="1">
            <a:spLocks/>
          </p:cNvSpPr>
          <p:nvPr/>
        </p:nvSpPr>
        <p:spPr bwMode="auto">
          <a:xfrm>
            <a:off x="2046888" y="2485462"/>
            <a:ext cx="5992811" cy="3638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130000"/>
              </a:lnSpc>
              <a:spcBef>
                <a:spcPts val="500"/>
              </a:spcBef>
              <a:spcAft>
                <a:spcPts val="200"/>
              </a:spcAft>
              <a:buFont typeface="Wingdings" pitchFamily="2" charset="2"/>
              <a:buChar char="§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0955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Font typeface="Wingdings" pitchFamily="2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lnSpc>
                <a:spcPct val="120000"/>
              </a:lnSpc>
              <a:spcBef>
                <a:spcPts val="400"/>
              </a:spcBef>
              <a:spcAft>
                <a:spcPts val="10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sv-SE" sz="1400" b="1" dirty="0">
                <a:ea typeface="Verdana" panose="020B0604030504040204" pitchFamily="34" charset="0"/>
                <a:cs typeface="Verdana" panose="020B0604030504040204" pitchFamily="34" charset="0"/>
              </a:rPr>
              <a:t>Region Stockholm behöver arbeta för en ökad sam-verkan </a:t>
            </a:r>
            <a:r>
              <a:rPr lang="sv-SE" sz="1400" dirty="0">
                <a:ea typeface="Verdana" panose="020B0604030504040204" pitchFamily="34" charset="0"/>
                <a:cs typeface="Verdana" panose="020B0604030504040204" pitchFamily="34" charset="0"/>
              </a:rPr>
              <a:t>mellan alla aktörer i syfte att säkra en kostnads-effektiv vård av hög kvalitet. </a:t>
            </a:r>
          </a:p>
          <a:p>
            <a:r>
              <a:rPr lang="sv-SE" sz="1400" b="1" dirty="0">
                <a:ea typeface="Verdana" panose="020B0604030504040204" pitchFamily="34" charset="0"/>
                <a:cs typeface="Verdana" panose="020B0604030504040204" pitchFamily="34" charset="0"/>
              </a:rPr>
              <a:t>Personalens kompetens och engagemang måste tas till vara </a:t>
            </a:r>
            <a:r>
              <a:rPr lang="sv-SE" sz="1400" dirty="0">
                <a:ea typeface="Verdana" panose="020B0604030504040204" pitchFamily="34" charset="0"/>
                <a:cs typeface="Verdana" panose="020B0604030504040204" pitchFamily="34" charset="0"/>
              </a:rPr>
              <a:t>i förändringsprocesserna för en förbättrad och effektivare vård. </a:t>
            </a:r>
          </a:p>
          <a:p>
            <a:r>
              <a:rPr lang="sv-SE" sz="1400" b="1" dirty="0">
                <a:ea typeface="Verdana" panose="020B0604030504040204" pitchFamily="34" charset="0"/>
                <a:cs typeface="Verdana" panose="020B0604030504040204" pitchFamily="34" charset="0"/>
              </a:rPr>
              <a:t>Region Stockholm måste arbeta aktivt för att minska vårdbehoven </a:t>
            </a:r>
            <a:r>
              <a:rPr lang="sv-SE" sz="1400" dirty="0">
                <a:ea typeface="Verdana" panose="020B0604030504040204" pitchFamily="34" charset="0"/>
                <a:cs typeface="Verdana" panose="020B0604030504040204" pitchFamily="34" charset="0"/>
              </a:rPr>
              <a:t>med satsningar på hälsofrämjande och prevention. </a:t>
            </a:r>
          </a:p>
          <a:p>
            <a:r>
              <a:rPr lang="sv-SE" sz="1400" b="1" dirty="0">
                <a:ea typeface="Verdana" panose="020B0604030504040204" pitchFamily="34" charset="0"/>
                <a:cs typeface="Verdana" panose="020B0604030504040204" pitchFamily="34" charset="0"/>
              </a:rPr>
              <a:t>Efterfrågan på vård kan påverkas genom information till invånarna om god egenvård</a:t>
            </a:r>
            <a:r>
              <a:rPr lang="sv-SE" sz="1400" dirty="0">
                <a:ea typeface="Verdana" panose="020B0604030504040204" pitchFamily="34" charset="0"/>
                <a:cs typeface="Verdana" panose="020B0604030504040204" pitchFamily="34" charset="0"/>
              </a:rPr>
              <a:t>. Vårdens resurser ska användas där de bäst behövs utifrån varje enskild person.</a:t>
            </a:r>
          </a:p>
          <a:p>
            <a:endParaRPr lang="sv-SE" sz="140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sv-SE" sz="1400" b="1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sv-SE" sz="1400" b="1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sv-SE" sz="1400" b="1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sv-SE" sz="1400" kern="1200" dirty="0">
              <a:ea typeface="Geneva" pitchFamily="1" charset="-128"/>
            </a:endParaRPr>
          </a:p>
        </p:txBody>
      </p:sp>
      <p:pic>
        <p:nvPicPr>
          <p:cNvPr id="11" name="Bildobjekt 10" descr="En bild som visar person, vägg, inomhus, stående&#10;&#10;Automatiskt genererad beskrivning">
            <a:extLst>
              <a:ext uri="{FF2B5EF4-FFF2-40B4-BE49-F238E27FC236}">
                <a16:creationId xmlns:a16="http://schemas.microsoft.com/office/drawing/2014/main" id="{83A64E2B-2687-3C43-A558-783DCA8C723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70" r="17304"/>
          <a:stretch/>
        </p:blipFill>
        <p:spPr>
          <a:xfrm>
            <a:off x="8439296" y="2212717"/>
            <a:ext cx="3549359" cy="3720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1074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D0F702EB-4341-7941-AA37-A713BB89447A}"/>
              </a:ext>
            </a:extLst>
          </p:cNvPr>
          <p:cNvSpPr txBox="1">
            <a:spLocks/>
          </p:cNvSpPr>
          <p:nvPr/>
        </p:nvSpPr>
        <p:spPr bwMode="auto">
          <a:xfrm>
            <a:off x="8534401" y="237635"/>
            <a:ext cx="3359151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sv-SE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1pPr>
            <a:lvl2pPr marL="4572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2pPr>
            <a:lvl3pPr marL="9144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3pPr>
            <a:lvl4pPr marL="13716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4pPr>
            <a:lvl5pPr marL="18288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9pPr>
          </a:lstStyle>
          <a:p>
            <a:fld id="{B994E8D3-EB01-4B97-B7C9-9BC7CD4011D7}" type="datetime1">
              <a:rPr lang="sv-SE" smtClean="0"/>
              <a:pPr/>
              <a:t>2021-04-13</a:t>
            </a:fld>
            <a:endParaRPr lang="sv-SE" dirty="0"/>
          </a:p>
        </p:txBody>
      </p:sp>
      <p:sp>
        <p:nvSpPr>
          <p:cNvPr id="25" name="Footer Placeholder 4">
            <a:extLst>
              <a:ext uri="{FF2B5EF4-FFF2-40B4-BE49-F238E27FC236}">
                <a16:creationId xmlns:a16="http://schemas.microsoft.com/office/drawing/2014/main" id="{3CB16122-3FA7-2C43-A01E-41657C2E4897}"/>
              </a:ext>
            </a:extLst>
          </p:cNvPr>
          <p:cNvSpPr txBox="1">
            <a:spLocks/>
          </p:cNvSpPr>
          <p:nvPr/>
        </p:nvSpPr>
        <p:spPr bwMode="auto">
          <a:xfrm>
            <a:off x="8534401" y="655027"/>
            <a:ext cx="3359151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sv-SE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1pPr>
            <a:lvl2pPr marL="4572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2pPr>
            <a:lvl3pPr marL="9144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3pPr>
            <a:lvl4pPr marL="13716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4pPr>
            <a:lvl5pPr marL="18288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9pPr>
          </a:lstStyle>
          <a:p>
            <a:r>
              <a:rPr lang="sv-SE" dirty="0"/>
              <a:t>Organisation/Namn</a:t>
            </a:r>
          </a:p>
        </p:txBody>
      </p:sp>
      <p:sp>
        <p:nvSpPr>
          <p:cNvPr id="26" name="Slide Number Placeholder 5">
            <a:extLst>
              <a:ext uri="{FF2B5EF4-FFF2-40B4-BE49-F238E27FC236}">
                <a16:creationId xmlns:a16="http://schemas.microsoft.com/office/drawing/2014/main" id="{FEF90D2B-710D-6348-A888-21FBAC547DF8}"/>
              </a:ext>
            </a:extLst>
          </p:cNvPr>
          <p:cNvSpPr txBox="1">
            <a:spLocks/>
          </p:cNvSpPr>
          <p:nvPr/>
        </p:nvSpPr>
        <p:spPr bwMode="auto">
          <a:xfrm>
            <a:off x="8534401" y="446332"/>
            <a:ext cx="3359151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sv-SE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1pPr>
            <a:lvl2pPr marL="4572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2pPr>
            <a:lvl3pPr marL="9144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3pPr>
            <a:lvl4pPr marL="13716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4pPr>
            <a:lvl5pPr marL="18288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9pPr>
          </a:lstStyle>
          <a:p>
            <a:fld id="{DDBEBB44-B4B5-45AD-87A9-3B8A569A17F0}" type="slidenum">
              <a:rPr lang="sv-SE" smtClean="0"/>
              <a:pPr/>
              <a:t>19</a:t>
            </a:fld>
            <a:endParaRPr lang="sv-SE" dirty="0"/>
          </a:p>
        </p:txBody>
      </p:sp>
      <p:sp>
        <p:nvSpPr>
          <p:cNvPr id="27" name="Rektangel 1">
            <a:extLst>
              <a:ext uri="{FF2B5EF4-FFF2-40B4-BE49-F238E27FC236}">
                <a16:creationId xmlns:a16="http://schemas.microsoft.com/office/drawing/2014/main" id="{1E5797B6-7456-0641-B8D4-38B263CD81A6}"/>
              </a:ext>
            </a:extLst>
          </p:cNvPr>
          <p:cNvSpPr/>
          <p:nvPr/>
        </p:nvSpPr>
        <p:spPr bwMode="auto">
          <a:xfrm>
            <a:off x="0" y="0"/>
            <a:ext cx="12192000" cy="949234"/>
          </a:xfrm>
          <a:prstGeom prst="rect">
            <a:avLst/>
          </a:prstGeom>
          <a:solidFill>
            <a:srgbClr val="E9E3D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Geneva" pitchFamily="1" charset="-128"/>
            </a:endParaRPr>
          </a:p>
        </p:txBody>
      </p:sp>
      <p:sp>
        <p:nvSpPr>
          <p:cNvPr id="30" name="Rectangle 6">
            <a:extLst>
              <a:ext uri="{FF2B5EF4-FFF2-40B4-BE49-F238E27FC236}">
                <a16:creationId xmlns:a16="http://schemas.microsoft.com/office/drawing/2014/main" id="{2DA67050-5BB9-AB4C-B0F9-1ACFA87922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4401" y="446332"/>
            <a:ext cx="3359151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sv-SE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1pPr>
            <a:lvl2pPr marL="4572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2pPr>
            <a:lvl3pPr marL="9144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3pPr>
            <a:lvl4pPr marL="13716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4pPr>
            <a:lvl5pPr marL="18288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9pPr>
          </a:lstStyle>
          <a:p>
            <a:fld id="{65EAC295-B5BC-4B98-BE11-8B11DB9261CC}" type="slidenum">
              <a:rPr lang="sv-SE" smtClean="0"/>
              <a:pPr/>
              <a:t>19</a:t>
            </a:fld>
            <a:endParaRPr lang="sv-SE" dirty="0"/>
          </a:p>
        </p:txBody>
      </p:sp>
      <p:pic>
        <p:nvPicPr>
          <p:cNvPr id="31" name="Bild 3">
            <a:extLst>
              <a:ext uri="{FF2B5EF4-FFF2-40B4-BE49-F238E27FC236}">
                <a16:creationId xmlns:a16="http://schemas.microsoft.com/office/drawing/2014/main" id="{1A7739AD-431B-6143-9BAD-C82A2BE169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2643" y="287739"/>
            <a:ext cx="1997319" cy="357545"/>
          </a:xfrm>
          <a:prstGeom prst="rect">
            <a:avLst/>
          </a:prstGeom>
        </p:spPr>
      </p:pic>
      <p:grpSp>
        <p:nvGrpSpPr>
          <p:cNvPr id="32" name="Grupp 2">
            <a:extLst>
              <a:ext uri="{FF2B5EF4-FFF2-40B4-BE49-F238E27FC236}">
                <a16:creationId xmlns:a16="http://schemas.microsoft.com/office/drawing/2014/main" id="{67AADB20-BAA8-AB4D-9AAC-61D761480AD5}"/>
              </a:ext>
            </a:extLst>
          </p:cNvPr>
          <p:cNvGrpSpPr/>
          <p:nvPr/>
        </p:nvGrpSpPr>
        <p:grpSpPr>
          <a:xfrm>
            <a:off x="12047537" y="3175"/>
            <a:ext cx="144463" cy="788988"/>
            <a:chOff x="12047537" y="3175"/>
            <a:chExt cx="144463" cy="788988"/>
          </a:xfrm>
        </p:grpSpPr>
        <p:sp>
          <p:nvSpPr>
            <p:cNvPr id="33" name="Rectangle 30">
              <a:extLst>
                <a:ext uri="{FF2B5EF4-FFF2-40B4-BE49-F238E27FC236}">
                  <a16:creationId xmlns:a16="http://schemas.microsoft.com/office/drawing/2014/main" id="{DE120B0D-D818-5D43-A60E-646A67BB09D5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3175"/>
              <a:ext cx="144463" cy="1444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  <p:sp>
          <p:nvSpPr>
            <p:cNvPr id="34" name="Rectangle 31">
              <a:extLst>
                <a:ext uri="{FF2B5EF4-FFF2-40B4-BE49-F238E27FC236}">
                  <a16:creationId xmlns:a16="http://schemas.microsoft.com/office/drawing/2014/main" id="{2D3BA697-F721-D54C-B4F3-FB3159471CDB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222250"/>
              <a:ext cx="144463" cy="1444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  <p:sp>
          <p:nvSpPr>
            <p:cNvPr id="35" name="Rectangle 32">
              <a:extLst>
                <a:ext uri="{FF2B5EF4-FFF2-40B4-BE49-F238E27FC236}">
                  <a16:creationId xmlns:a16="http://schemas.microsoft.com/office/drawing/2014/main" id="{0502076E-816C-1547-9E83-8D713EDB596E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434975"/>
              <a:ext cx="144463" cy="1444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  <p:sp>
          <p:nvSpPr>
            <p:cNvPr id="36" name="Rectangle 33">
              <a:extLst>
                <a:ext uri="{FF2B5EF4-FFF2-40B4-BE49-F238E27FC236}">
                  <a16:creationId xmlns:a16="http://schemas.microsoft.com/office/drawing/2014/main" id="{FADF43E3-36A0-E948-BA7F-33ED8CA64435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647700"/>
              <a:ext cx="144463" cy="1444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</p:grpSp>
      <p:sp>
        <p:nvSpPr>
          <p:cNvPr id="2" name="Rubrik 1">
            <a:extLst>
              <a:ext uri="{FF2B5EF4-FFF2-40B4-BE49-F238E27FC236}">
                <a16:creationId xmlns:a16="http://schemas.microsoft.com/office/drawing/2014/main" id="{C0DF8260-4BE7-4F12-889B-3CCEFDA1AF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3965893"/>
            <a:ext cx="10363200" cy="788101"/>
          </a:xfrm>
        </p:spPr>
        <p:txBody>
          <a:bodyPr/>
          <a:lstStyle/>
          <a:p>
            <a:r>
              <a:rPr lang="sv-SE" sz="4400" b="1" spc="200" dirty="0">
                <a:solidFill>
                  <a:schemeClr val="bg1"/>
                </a:solidFill>
              </a:rPr>
              <a:t>KUNSKAPSSTYRNING</a:t>
            </a:r>
          </a:p>
        </p:txBody>
      </p:sp>
      <p:sp>
        <p:nvSpPr>
          <p:cNvPr id="21" name="Title 6">
            <a:extLst>
              <a:ext uri="{FF2B5EF4-FFF2-40B4-BE49-F238E27FC236}">
                <a16:creationId xmlns:a16="http://schemas.microsoft.com/office/drawing/2014/main" id="{84507F60-DED7-274D-AA71-EABFFD7905E7}"/>
              </a:ext>
            </a:extLst>
          </p:cNvPr>
          <p:cNvSpPr txBox="1">
            <a:spLocks/>
          </p:cNvSpPr>
          <p:nvPr/>
        </p:nvSpPr>
        <p:spPr bwMode="auto">
          <a:xfrm>
            <a:off x="0" y="3775076"/>
            <a:ext cx="12192000" cy="1863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000" b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sv-SE" sz="3200" b="1" kern="0" spc="300" dirty="0"/>
              <a:t>Sammanfattande slutsatser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B516C58-CC73-4C4B-8369-17A78928FA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1A088CD-CCDE-49E5-84E6-67161CD99BDA}" type="slidenum">
              <a:rPr lang="sv-SE" smtClean="0"/>
              <a:pPr/>
              <a:t>19</a:t>
            </a:fld>
            <a:endParaRPr lang="sv-SE" dirty="0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A6A5D68B-F25D-1B43-B772-686D2195F6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sv-SE" dirty="0"/>
              <a:t>Hälso- och sjukvårdsförvaltningen</a:t>
            </a:r>
          </a:p>
        </p:txBody>
      </p:sp>
      <p:pic>
        <p:nvPicPr>
          <p:cNvPr id="19" name="Bildobjekt 18">
            <a:extLst>
              <a:ext uri="{FF2B5EF4-FFF2-40B4-BE49-F238E27FC236}">
                <a16:creationId xmlns:a16="http://schemas.microsoft.com/office/drawing/2014/main" id="{ADF44155-D8EE-6144-A063-5B18BF44731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26" y="1476013"/>
            <a:ext cx="1211467" cy="1211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2549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D0F702EB-4341-7941-AA37-A713BB89447A}"/>
              </a:ext>
            </a:extLst>
          </p:cNvPr>
          <p:cNvSpPr txBox="1">
            <a:spLocks/>
          </p:cNvSpPr>
          <p:nvPr/>
        </p:nvSpPr>
        <p:spPr bwMode="auto">
          <a:xfrm>
            <a:off x="8534401" y="237635"/>
            <a:ext cx="3359151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sv-SE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1pPr>
            <a:lvl2pPr marL="4572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2pPr>
            <a:lvl3pPr marL="9144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3pPr>
            <a:lvl4pPr marL="13716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4pPr>
            <a:lvl5pPr marL="18288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9pPr>
          </a:lstStyle>
          <a:p>
            <a:fld id="{B994E8D3-EB01-4B97-B7C9-9BC7CD4011D7}" type="datetime1">
              <a:rPr lang="sv-SE" smtClean="0"/>
              <a:pPr/>
              <a:t>2021-04-13</a:t>
            </a:fld>
            <a:endParaRPr lang="sv-SE" dirty="0"/>
          </a:p>
        </p:txBody>
      </p:sp>
      <p:sp>
        <p:nvSpPr>
          <p:cNvPr id="25" name="Footer Placeholder 4">
            <a:extLst>
              <a:ext uri="{FF2B5EF4-FFF2-40B4-BE49-F238E27FC236}">
                <a16:creationId xmlns:a16="http://schemas.microsoft.com/office/drawing/2014/main" id="{3CB16122-3FA7-2C43-A01E-41657C2E4897}"/>
              </a:ext>
            </a:extLst>
          </p:cNvPr>
          <p:cNvSpPr txBox="1">
            <a:spLocks/>
          </p:cNvSpPr>
          <p:nvPr/>
        </p:nvSpPr>
        <p:spPr bwMode="auto">
          <a:xfrm>
            <a:off x="8534401" y="655027"/>
            <a:ext cx="3359151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sv-SE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1pPr>
            <a:lvl2pPr marL="4572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2pPr>
            <a:lvl3pPr marL="9144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3pPr>
            <a:lvl4pPr marL="13716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4pPr>
            <a:lvl5pPr marL="18288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9pPr>
          </a:lstStyle>
          <a:p>
            <a:r>
              <a:rPr lang="sv-SE" dirty="0"/>
              <a:t>Organisation/Namn</a:t>
            </a:r>
          </a:p>
        </p:txBody>
      </p:sp>
      <p:sp>
        <p:nvSpPr>
          <p:cNvPr id="26" name="Slide Number Placeholder 5">
            <a:extLst>
              <a:ext uri="{FF2B5EF4-FFF2-40B4-BE49-F238E27FC236}">
                <a16:creationId xmlns:a16="http://schemas.microsoft.com/office/drawing/2014/main" id="{FEF90D2B-710D-6348-A888-21FBAC547DF8}"/>
              </a:ext>
            </a:extLst>
          </p:cNvPr>
          <p:cNvSpPr txBox="1">
            <a:spLocks/>
          </p:cNvSpPr>
          <p:nvPr/>
        </p:nvSpPr>
        <p:spPr bwMode="auto">
          <a:xfrm>
            <a:off x="8534401" y="446332"/>
            <a:ext cx="3359151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sv-SE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1pPr>
            <a:lvl2pPr marL="4572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2pPr>
            <a:lvl3pPr marL="9144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3pPr>
            <a:lvl4pPr marL="13716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4pPr>
            <a:lvl5pPr marL="18288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9pPr>
          </a:lstStyle>
          <a:p>
            <a:fld id="{DDBEBB44-B4B5-45AD-87A9-3B8A569A17F0}" type="slidenum">
              <a:rPr lang="sv-SE" smtClean="0"/>
              <a:pPr/>
              <a:t>20</a:t>
            </a:fld>
            <a:endParaRPr lang="sv-SE" dirty="0"/>
          </a:p>
        </p:txBody>
      </p:sp>
      <p:sp>
        <p:nvSpPr>
          <p:cNvPr id="27" name="Rektangel 1">
            <a:extLst>
              <a:ext uri="{FF2B5EF4-FFF2-40B4-BE49-F238E27FC236}">
                <a16:creationId xmlns:a16="http://schemas.microsoft.com/office/drawing/2014/main" id="{1E5797B6-7456-0641-B8D4-38B263CD81A6}"/>
              </a:ext>
            </a:extLst>
          </p:cNvPr>
          <p:cNvSpPr/>
          <p:nvPr/>
        </p:nvSpPr>
        <p:spPr bwMode="auto">
          <a:xfrm>
            <a:off x="0" y="0"/>
            <a:ext cx="12192000" cy="949234"/>
          </a:xfrm>
          <a:prstGeom prst="rect">
            <a:avLst/>
          </a:prstGeom>
          <a:solidFill>
            <a:srgbClr val="E9E3D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Geneva" pitchFamily="1" charset="-128"/>
            </a:endParaRPr>
          </a:p>
        </p:txBody>
      </p:sp>
      <p:sp>
        <p:nvSpPr>
          <p:cNvPr id="30" name="Rectangle 6">
            <a:extLst>
              <a:ext uri="{FF2B5EF4-FFF2-40B4-BE49-F238E27FC236}">
                <a16:creationId xmlns:a16="http://schemas.microsoft.com/office/drawing/2014/main" id="{2DA67050-5BB9-AB4C-B0F9-1ACFA87922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4401" y="446332"/>
            <a:ext cx="3359151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sv-SE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1pPr>
            <a:lvl2pPr marL="4572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2pPr>
            <a:lvl3pPr marL="9144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3pPr>
            <a:lvl4pPr marL="13716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4pPr>
            <a:lvl5pPr marL="18288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9pPr>
          </a:lstStyle>
          <a:p>
            <a:fld id="{65EAC295-B5BC-4B98-BE11-8B11DB9261CC}" type="slidenum">
              <a:rPr lang="sv-SE" smtClean="0"/>
              <a:pPr/>
              <a:t>20</a:t>
            </a:fld>
            <a:endParaRPr lang="sv-SE" dirty="0"/>
          </a:p>
        </p:txBody>
      </p:sp>
      <p:pic>
        <p:nvPicPr>
          <p:cNvPr id="31" name="Bild 3">
            <a:extLst>
              <a:ext uri="{FF2B5EF4-FFF2-40B4-BE49-F238E27FC236}">
                <a16:creationId xmlns:a16="http://schemas.microsoft.com/office/drawing/2014/main" id="{1A7739AD-431B-6143-9BAD-C82A2BE169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2643" y="287739"/>
            <a:ext cx="1997319" cy="357545"/>
          </a:xfrm>
          <a:prstGeom prst="rect">
            <a:avLst/>
          </a:prstGeom>
        </p:spPr>
      </p:pic>
      <p:grpSp>
        <p:nvGrpSpPr>
          <p:cNvPr id="32" name="Grupp 2">
            <a:extLst>
              <a:ext uri="{FF2B5EF4-FFF2-40B4-BE49-F238E27FC236}">
                <a16:creationId xmlns:a16="http://schemas.microsoft.com/office/drawing/2014/main" id="{67AADB20-BAA8-AB4D-9AAC-61D761480AD5}"/>
              </a:ext>
            </a:extLst>
          </p:cNvPr>
          <p:cNvGrpSpPr/>
          <p:nvPr/>
        </p:nvGrpSpPr>
        <p:grpSpPr>
          <a:xfrm>
            <a:off x="12047537" y="3175"/>
            <a:ext cx="144463" cy="788988"/>
            <a:chOff x="12047537" y="3175"/>
            <a:chExt cx="144463" cy="788988"/>
          </a:xfrm>
        </p:grpSpPr>
        <p:sp>
          <p:nvSpPr>
            <p:cNvPr id="33" name="Rectangle 30">
              <a:extLst>
                <a:ext uri="{FF2B5EF4-FFF2-40B4-BE49-F238E27FC236}">
                  <a16:creationId xmlns:a16="http://schemas.microsoft.com/office/drawing/2014/main" id="{DE120B0D-D818-5D43-A60E-646A67BB09D5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3175"/>
              <a:ext cx="144463" cy="1444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  <p:sp>
          <p:nvSpPr>
            <p:cNvPr id="34" name="Rectangle 31">
              <a:extLst>
                <a:ext uri="{FF2B5EF4-FFF2-40B4-BE49-F238E27FC236}">
                  <a16:creationId xmlns:a16="http://schemas.microsoft.com/office/drawing/2014/main" id="{2D3BA697-F721-D54C-B4F3-FB3159471CDB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222250"/>
              <a:ext cx="144463" cy="1444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  <p:sp>
          <p:nvSpPr>
            <p:cNvPr id="35" name="Rectangle 32">
              <a:extLst>
                <a:ext uri="{FF2B5EF4-FFF2-40B4-BE49-F238E27FC236}">
                  <a16:creationId xmlns:a16="http://schemas.microsoft.com/office/drawing/2014/main" id="{0502076E-816C-1547-9E83-8D713EDB596E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434975"/>
              <a:ext cx="144463" cy="1444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  <p:sp>
          <p:nvSpPr>
            <p:cNvPr id="36" name="Rectangle 33">
              <a:extLst>
                <a:ext uri="{FF2B5EF4-FFF2-40B4-BE49-F238E27FC236}">
                  <a16:creationId xmlns:a16="http://schemas.microsoft.com/office/drawing/2014/main" id="{FADF43E3-36A0-E948-BA7F-33ED8CA64435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647700"/>
              <a:ext cx="144463" cy="1444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</p:grpSp>
      <p:sp>
        <p:nvSpPr>
          <p:cNvPr id="21" name="Title 6">
            <a:extLst>
              <a:ext uri="{FF2B5EF4-FFF2-40B4-BE49-F238E27FC236}">
                <a16:creationId xmlns:a16="http://schemas.microsoft.com/office/drawing/2014/main" id="{84507F60-DED7-274D-AA71-EABFFD7905E7}"/>
              </a:ext>
            </a:extLst>
          </p:cNvPr>
          <p:cNvSpPr txBox="1">
            <a:spLocks/>
          </p:cNvSpPr>
          <p:nvPr/>
        </p:nvSpPr>
        <p:spPr bwMode="auto">
          <a:xfrm>
            <a:off x="1970690" y="1823594"/>
            <a:ext cx="8706953" cy="477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000" b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9pPr>
          </a:lstStyle>
          <a:p>
            <a:pPr algn="l">
              <a:lnSpc>
                <a:spcPct val="90000"/>
              </a:lnSpc>
            </a:pPr>
            <a:r>
              <a:rPr lang="sv-SE" sz="1800" kern="0" spc="300" dirty="0"/>
              <a:t>SAMMANFATTANDE SLUTSATSER</a:t>
            </a:r>
          </a:p>
          <a:p>
            <a:pPr algn="l">
              <a:lnSpc>
                <a:spcPct val="90000"/>
              </a:lnSpc>
            </a:pPr>
            <a:endParaRPr lang="sv-SE" sz="1800" kern="0" spc="300" dirty="0"/>
          </a:p>
          <a:p>
            <a:pPr marL="457200" indent="-457200" algn="l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sv-SE" sz="1800" kern="0" dirty="0">
              <a:solidFill>
                <a:schemeClr val="tx1"/>
              </a:solidFill>
              <a:latin typeface="+mn-lt"/>
            </a:endParaRPr>
          </a:p>
          <a:p>
            <a:pPr algn="l">
              <a:lnSpc>
                <a:spcPct val="90000"/>
              </a:lnSpc>
            </a:pPr>
            <a:endParaRPr lang="sv-SE" sz="3200" kern="0" spc="300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9B6BBF9-C12F-7144-9E53-BCD068B230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1A088CD-CCDE-49E5-84E6-67161CD99BDA}" type="slidenum">
              <a:rPr lang="sv-SE" smtClean="0"/>
              <a:pPr/>
              <a:t>20</a:t>
            </a:fld>
            <a:endParaRPr lang="sv-SE" dirty="0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FD2EC1B0-F592-7D41-B5FB-B59E0368E8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sv-SE" dirty="0"/>
              <a:t>Hälso- och sjukvårdsförvaltningen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AA3E5697-DC23-CE42-90A3-62552FE74A1E}"/>
              </a:ext>
            </a:extLst>
          </p:cNvPr>
          <p:cNvSpPr txBox="1"/>
          <p:nvPr/>
        </p:nvSpPr>
        <p:spPr>
          <a:xfrm>
            <a:off x="1970690" y="2465181"/>
            <a:ext cx="8273690" cy="37365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sv-SE" sz="1400" b="1" dirty="0"/>
              <a:t>Den ekonomiska utvecklingen i länet har varit god sedan år 2000, men osäkerheten inför framtiden är betydande,</a:t>
            </a:r>
            <a:r>
              <a:rPr lang="sv-SE" sz="1400" dirty="0"/>
              <a:t> särskilt p.g.a. pandemin.</a:t>
            </a:r>
          </a:p>
          <a:p>
            <a:pPr marL="457200" indent="-457200" algn="l">
              <a:buFont typeface="+mj-lt"/>
              <a:buAutoNum type="arabicPeriod"/>
            </a:pPr>
            <a:r>
              <a:rPr lang="sv-SE" sz="1400" b="1" dirty="0"/>
              <a:t>Region Stockholm har under senaste 20 åren gjort stora investeringar i infrastruktur och ökad tillgänglighet</a:t>
            </a:r>
            <a:r>
              <a:rPr lang="sv-SE" sz="1400" dirty="0"/>
              <a:t>. Befolkningstillväxten, förväntningar och den medicin-tekniska utvecklingen kräver fortsatta insatser, oavsett ekonomiskt läge för verksamheten.</a:t>
            </a:r>
          </a:p>
          <a:p>
            <a:pPr marL="457200" indent="-457200" algn="l">
              <a:buFont typeface="+mj-lt"/>
              <a:buAutoNum type="arabicPeriod"/>
            </a:pPr>
            <a:r>
              <a:rPr lang="sv-SE" sz="1400" b="1" dirty="0"/>
              <a:t>Regionskatten har en dominerande ställning som intäktskälla </a:t>
            </a:r>
            <a:r>
              <a:rPr lang="sv-SE" sz="1400" dirty="0"/>
              <a:t>för Region Stockholms verksamhet, nu och inom överskådlig framtid. </a:t>
            </a:r>
          </a:p>
          <a:p>
            <a:pPr marL="457200" indent="-457200" algn="l">
              <a:buFont typeface="+mj-lt"/>
              <a:buAutoNum type="arabicPeriod"/>
            </a:pPr>
            <a:r>
              <a:rPr lang="sv-SE" sz="1400" b="1" dirty="0"/>
              <a:t>Hälso- och sjukvårdens kostnader har ökat mer än den ekonomiska tillväxten i länet de senaste 20 åren.</a:t>
            </a:r>
            <a:r>
              <a:rPr lang="sv-SE" sz="1400" dirty="0"/>
              <a:t> Det finns anledning tro att det blir så även framöver. </a:t>
            </a:r>
          </a:p>
          <a:p>
            <a:pPr marL="457200" indent="-457200" algn="l">
              <a:buFont typeface="+mj-lt"/>
              <a:buAutoNum type="arabicPeriod"/>
            </a:pPr>
            <a:r>
              <a:rPr lang="sv-SE" sz="1400" b="1" dirty="0"/>
              <a:t>Hälso- och sjukvården i Region Stockholm är relativt kostsam jämfört andra regioner, men produktionen är också högre</a:t>
            </a:r>
            <a:r>
              <a:rPr lang="sv-SE" sz="1400" dirty="0"/>
              <a:t>. Det tycks samtidigt finnas potential för att få ut mer av insatta medel.</a:t>
            </a:r>
          </a:p>
          <a:p>
            <a:pPr marL="457200" indent="-457200" algn="l">
              <a:buFont typeface="+mj-lt"/>
              <a:buAutoNum type="arabicPeriod"/>
            </a:pPr>
            <a:endParaRPr lang="sv-SE" sz="1400" b="1" dirty="0"/>
          </a:p>
          <a:p>
            <a:pPr marL="0" indent="0">
              <a:buNone/>
            </a:pPr>
            <a:endParaRPr lang="sv-SE" sz="1100" dirty="0"/>
          </a:p>
        </p:txBody>
      </p:sp>
      <p:pic>
        <p:nvPicPr>
          <p:cNvPr id="20" name="Bildobjekt 19">
            <a:extLst>
              <a:ext uri="{FF2B5EF4-FFF2-40B4-BE49-F238E27FC236}">
                <a16:creationId xmlns:a16="http://schemas.microsoft.com/office/drawing/2014/main" id="{10313381-564C-9B49-80D9-56B078A4438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26" y="1476013"/>
            <a:ext cx="1211467" cy="1211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82798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rdformgivning">
  <a:themeElements>
    <a:clrScheme name="SLL">
      <a:dk1>
        <a:srgbClr val="000000"/>
      </a:dk1>
      <a:lt1>
        <a:srgbClr val="FFFFFF"/>
      </a:lt1>
      <a:dk2>
        <a:srgbClr val="406618"/>
      </a:dk2>
      <a:lt2>
        <a:srgbClr val="78BE00"/>
      </a:lt2>
      <a:accent1>
        <a:srgbClr val="002D5A"/>
      </a:accent1>
      <a:accent2>
        <a:srgbClr val="00AEEF"/>
      </a:accent2>
      <a:accent3>
        <a:srgbClr val="9A0932"/>
      </a:accent3>
      <a:accent4>
        <a:srgbClr val="E1056D"/>
      </a:accent4>
      <a:accent5>
        <a:srgbClr val="EB9100"/>
      </a:accent5>
      <a:accent6>
        <a:srgbClr val="FFD400"/>
      </a:accent6>
      <a:hlink>
        <a:srgbClr val="034EA2"/>
      </a:hlink>
      <a:folHlink>
        <a:srgbClr val="034EA2"/>
      </a:folHlink>
    </a:clrScheme>
    <a:fontScheme name="Standardformgivning">
      <a:majorFont>
        <a:latin typeface="Verdana"/>
        <a:ea typeface="Geneva"/>
        <a:cs typeface=""/>
      </a:majorFont>
      <a:minorFont>
        <a:latin typeface="Verdana"/>
        <a:ea typeface="Geneva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solidFill>
            <a:srgbClr val="00346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  <a:no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2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Verdana" pitchFamily="34" charset="0"/>
            <a:ea typeface="Geneva" pitchFamily="1" charset="-128"/>
          </a:defRPr>
        </a:defPPr>
      </a:lstStyle>
    </a:spDef>
    <a:lnDef>
      <a:spPr bwMode="auto">
        <a:noFill/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rgbClr val="00AEEF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noAutofit/>
      </a:bodyPr>
      <a:lstStyle>
        <a:defPPr algn="l">
          <a:defRPr smtClean="0"/>
        </a:defPPr>
      </a:lstStyle>
    </a:txDef>
  </a:objectDefaults>
  <a:extraClrSchemeLst>
    <a:extraClrScheme>
      <a:clrScheme name="Standardformgivning 1">
        <a:dk1>
          <a:srgbClr val="000000"/>
        </a:dk1>
        <a:lt1>
          <a:srgbClr val="FFFFFF"/>
        </a:lt1>
        <a:dk2>
          <a:srgbClr val="000000"/>
        </a:dk2>
        <a:lt2>
          <a:srgbClr val="BAB0B9"/>
        </a:lt2>
        <a:accent1>
          <a:srgbClr val="003468"/>
        </a:accent1>
        <a:accent2>
          <a:srgbClr val="00AEEF"/>
        </a:accent2>
        <a:accent3>
          <a:srgbClr val="FFFFFF"/>
        </a:accent3>
        <a:accent4>
          <a:srgbClr val="000000"/>
        </a:accent4>
        <a:accent5>
          <a:srgbClr val="AAAEB9"/>
        </a:accent5>
        <a:accent6>
          <a:srgbClr val="009DD9"/>
        </a:accent6>
        <a:hlink>
          <a:srgbClr val="B30538"/>
        </a:hlink>
        <a:folHlink>
          <a:srgbClr val="E2001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owerpoint-mall-bredformat-region-stockholm-vit till jonatan och jerker.potx" id="{80E714A1-7C46-468B-BD52-7CE0E230FD63}" vid="{C7A3CD8E-D63F-4420-AEDB-DE3522D2469C}"/>
    </a:ext>
  </a:ext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Standardformgivning</Template>
  <TotalTime>20706</TotalTime>
  <Words>1576</Words>
  <Application>Microsoft Office PowerPoint</Application>
  <PresentationFormat>Bredbild</PresentationFormat>
  <Paragraphs>344</Paragraphs>
  <Slides>20</Slides>
  <Notes>20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20</vt:i4>
      </vt:variant>
    </vt:vector>
  </HeadingPairs>
  <TitlesOfParts>
    <vt:vector size="24" baseType="lpstr">
      <vt:lpstr>Arial</vt:lpstr>
      <vt:lpstr>Verdana</vt:lpstr>
      <vt:lpstr>Wingdings</vt:lpstr>
      <vt:lpstr>Standardformgivning</vt:lpstr>
      <vt:lpstr>KUNSKAPSSTYRNING</vt:lpstr>
      <vt:lpstr>PowerPoint-presentation</vt:lpstr>
      <vt:lpstr>KUNSKAPSSTYRNING</vt:lpstr>
      <vt:lpstr>KUNSKAPSSTYRNING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KUNSKAPSSTYRNING</vt:lpstr>
      <vt:lpstr>PowerPoint-presentation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Kunskapsstyrning</dc:title>
  <dc:subject/>
  <dc:creator>Region Stockholm</dc:creator>
  <cp:keywords/>
  <dc:description/>
  <cp:lastModifiedBy>Birger Forsberg</cp:lastModifiedBy>
  <cp:revision>489</cp:revision>
  <dcterms:created xsi:type="dcterms:W3CDTF">2019-11-01T08:50:54Z</dcterms:created>
  <dcterms:modified xsi:type="dcterms:W3CDTF">2021-04-14T19:40:26Z</dcterms:modified>
  <cp:category/>
</cp:coreProperties>
</file>