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02" r:id="rId2"/>
    <p:sldMasterId id="2147483682" r:id="rId3"/>
    <p:sldMasterId id="2147483724" r:id="rId4"/>
  </p:sldMasterIdLst>
  <p:notesMasterIdLst>
    <p:notesMasterId r:id="rId63"/>
  </p:notesMasterIdLst>
  <p:sldIdLst>
    <p:sldId id="2134804326" r:id="rId5"/>
    <p:sldId id="2134804290" r:id="rId6"/>
    <p:sldId id="2134804292" r:id="rId7"/>
    <p:sldId id="2134804294" r:id="rId8"/>
    <p:sldId id="2134804296" r:id="rId9"/>
    <p:sldId id="2134804335" r:id="rId10"/>
    <p:sldId id="2134804337" r:id="rId11"/>
    <p:sldId id="2134804298" r:id="rId12"/>
    <p:sldId id="2134804345" r:id="rId13"/>
    <p:sldId id="1260" r:id="rId14"/>
    <p:sldId id="3998" r:id="rId15"/>
    <p:sldId id="2134804346" r:id="rId16"/>
    <p:sldId id="2134804299" r:id="rId17"/>
    <p:sldId id="2134804347" r:id="rId18"/>
    <p:sldId id="2134804336" r:id="rId19"/>
    <p:sldId id="2134804300" r:id="rId20"/>
    <p:sldId id="2134804348" r:id="rId21"/>
    <p:sldId id="2134804217" r:id="rId22"/>
    <p:sldId id="2134804303" r:id="rId23"/>
    <p:sldId id="2134804302" r:id="rId24"/>
    <p:sldId id="2134804357" r:id="rId25"/>
    <p:sldId id="2134804305" r:id="rId26"/>
    <p:sldId id="2134804306" r:id="rId27"/>
    <p:sldId id="2134804307" r:id="rId28"/>
    <p:sldId id="2134804308" r:id="rId29"/>
    <p:sldId id="2134804349" r:id="rId30"/>
    <p:sldId id="1266" r:id="rId31"/>
    <p:sldId id="2134804268" r:id="rId32"/>
    <p:sldId id="2134804310" r:id="rId33"/>
    <p:sldId id="2134804318" r:id="rId34"/>
    <p:sldId id="2134804313" r:id="rId35"/>
    <p:sldId id="2134804314" r:id="rId36"/>
    <p:sldId id="2134804315" r:id="rId37"/>
    <p:sldId id="2134804350" r:id="rId38"/>
    <p:sldId id="2134804344" r:id="rId39"/>
    <p:sldId id="2134804316" r:id="rId40"/>
    <p:sldId id="2134804317" r:id="rId41"/>
    <p:sldId id="2134804319" r:id="rId42"/>
    <p:sldId id="2134804354" r:id="rId43"/>
    <p:sldId id="2134804321" r:id="rId44"/>
    <p:sldId id="2134804355" r:id="rId45"/>
    <p:sldId id="2134804356" r:id="rId46"/>
    <p:sldId id="2134804324" r:id="rId47"/>
    <p:sldId id="2134804351" r:id="rId48"/>
    <p:sldId id="2134804329" r:id="rId49"/>
    <p:sldId id="2134804343" r:id="rId50"/>
    <p:sldId id="2134804331" r:id="rId51"/>
    <p:sldId id="2134804353" r:id="rId52"/>
    <p:sldId id="2134804352" r:id="rId53"/>
    <p:sldId id="3942" r:id="rId54"/>
    <p:sldId id="3947" r:id="rId55"/>
    <p:sldId id="3949" r:id="rId56"/>
    <p:sldId id="3955" r:id="rId57"/>
    <p:sldId id="3950" r:id="rId58"/>
    <p:sldId id="3953" r:id="rId59"/>
    <p:sldId id="3948" r:id="rId60"/>
    <p:sldId id="3952" r:id="rId61"/>
    <p:sldId id="3956" r:id="rId62"/>
  </p:sldIdLst>
  <p:sldSz cx="12192000" cy="6858000"/>
  <p:notesSz cx="6858000" cy="9144000"/>
  <p:defaultTextStyle>
    <a:defPPr>
      <a:defRPr lang="sv-SE"/>
    </a:defPPr>
    <a:lvl1pPr algn="ctr" rtl="0" eaLnBrk="0" fontAlgn="base" hangingPunct="0">
      <a:spcBef>
        <a:spcPct val="50000"/>
      </a:spcBef>
      <a:spcAft>
        <a:spcPct val="0"/>
      </a:spcAft>
      <a:defRPr sz="2200" kern="1200">
        <a:solidFill>
          <a:schemeClr val="tx1"/>
        </a:solidFill>
        <a:latin typeface="Verdana" pitchFamily="34" charset="0"/>
        <a:ea typeface="Geneva" pitchFamily="1" charset="-128"/>
        <a:cs typeface="+mn-cs"/>
      </a:defRPr>
    </a:lvl1pPr>
    <a:lvl2pPr marL="457200" algn="ctr" rtl="0" eaLnBrk="0" fontAlgn="base" hangingPunct="0">
      <a:spcBef>
        <a:spcPct val="50000"/>
      </a:spcBef>
      <a:spcAft>
        <a:spcPct val="0"/>
      </a:spcAft>
      <a:defRPr sz="2200" kern="1200">
        <a:solidFill>
          <a:schemeClr val="tx1"/>
        </a:solidFill>
        <a:latin typeface="Verdana" pitchFamily="34" charset="0"/>
        <a:ea typeface="Geneva" pitchFamily="1" charset="-128"/>
        <a:cs typeface="+mn-cs"/>
      </a:defRPr>
    </a:lvl2pPr>
    <a:lvl3pPr marL="914400" algn="ctr" rtl="0" eaLnBrk="0" fontAlgn="base" hangingPunct="0">
      <a:spcBef>
        <a:spcPct val="50000"/>
      </a:spcBef>
      <a:spcAft>
        <a:spcPct val="0"/>
      </a:spcAft>
      <a:defRPr sz="2200" kern="1200">
        <a:solidFill>
          <a:schemeClr val="tx1"/>
        </a:solidFill>
        <a:latin typeface="Verdana" pitchFamily="34" charset="0"/>
        <a:ea typeface="Geneva" pitchFamily="1" charset="-128"/>
        <a:cs typeface="+mn-cs"/>
      </a:defRPr>
    </a:lvl3pPr>
    <a:lvl4pPr marL="1371600" algn="ctr" rtl="0" eaLnBrk="0" fontAlgn="base" hangingPunct="0">
      <a:spcBef>
        <a:spcPct val="50000"/>
      </a:spcBef>
      <a:spcAft>
        <a:spcPct val="0"/>
      </a:spcAft>
      <a:defRPr sz="2200" kern="1200">
        <a:solidFill>
          <a:schemeClr val="tx1"/>
        </a:solidFill>
        <a:latin typeface="Verdana" pitchFamily="34" charset="0"/>
        <a:ea typeface="Geneva" pitchFamily="1" charset="-128"/>
        <a:cs typeface="+mn-cs"/>
      </a:defRPr>
    </a:lvl4pPr>
    <a:lvl5pPr marL="1828800" algn="ctr" rtl="0" eaLnBrk="0" fontAlgn="base" hangingPunct="0">
      <a:spcBef>
        <a:spcPct val="50000"/>
      </a:spcBef>
      <a:spcAft>
        <a:spcPct val="0"/>
      </a:spcAft>
      <a:defRPr sz="2200" kern="1200">
        <a:solidFill>
          <a:schemeClr val="tx1"/>
        </a:solidFill>
        <a:latin typeface="Verdana" pitchFamily="34" charset="0"/>
        <a:ea typeface="Geneva" pitchFamily="1" charset="-128"/>
        <a:cs typeface="+mn-cs"/>
      </a:defRPr>
    </a:lvl5pPr>
    <a:lvl6pPr marL="2286000" algn="l" defTabSz="914400" rtl="0" eaLnBrk="1" latinLnBrk="0" hangingPunct="1">
      <a:defRPr sz="2200" kern="1200">
        <a:solidFill>
          <a:schemeClr val="tx1"/>
        </a:solidFill>
        <a:latin typeface="Verdana" pitchFamily="34" charset="0"/>
        <a:ea typeface="Geneva" pitchFamily="1" charset="-128"/>
        <a:cs typeface="+mn-cs"/>
      </a:defRPr>
    </a:lvl6pPr>
    <a:lvl7pPr marL="2743200" algn="l" defTabSz="914400" rtl="0" eaLnBrk="1" latinLnBrk="0" hangingPunct="1">
      <a:defRPr sz="2200" kern="1200">
        <a:solidFill>
          <a:schemeClr val="tx1"/>
        </a:solidFill>
        <a:latin typeface="Verdana" pitchFamily="34" charset="0"/>
        <a:ea typeface="Geneva" pitchFamily="1" charset="-128"/>
        <a:cs typeface="+mn-cs"/>
      </a:defRPr>
    </a:lvl7pPr>
    <a:lvl8pPr marL="3200400" algn="l" defTabSz="914400" rtl="0" eaLnBrk="1" latinLnBrk="0" hangingPunct="1">
      <a:defRPr sz="2200" kern="1200">
        <a:solidFill>
          <a:schemeClr val="tx1"/>
        </a:solidFill>
        <a:latin typeface="Verdana" pitchFamily="34" charset="0"/>
        <a:ea typeface="Geneva" pitchFamily="1" charset="-128"/>
        <a:cs typeface="+mn-cs"/>
      </a:defRPr>
    </a:lvl8pPr>
    <a:lvl9pPr marL="3657600" algn="l" defTabSz="914400" rtl="0" eaLnBrk="1" latinLnBrk="0" hangingPunct="1">
      <a:defRPr sz="2200" kern="1200">
        <a:solidFill>
          <a:schemeClr val="tx1"/>
        </a:solidFill>
        <a:latin typeface="Verdana" pitchFamily="34" charset="0"/>
        <a:ea typeface="Geneva" pitchFamily="1" charset="-128"/>
        <a:cs typeface="+mn-cs"/>
      </a:defRPr>
    </a:lvl9pPr>
  </p:defaultTextStyle>
  <p:extLst>
    <p:ext uri="{521415D9-36F7-43E2-AB2F-B90AF26B5E84}">
      <p14:sectionLst xmlns:p14="http://schemas.microsoft.com/office/powerpoint/2010/main">
        <p14:section name="Standardavsnitt" id="{92748836-2487-46E1-90BC-59A92C009F92}">
          <p14:sldIdLst>
            <p14:sldId id="2134804326"/>
            <p14:sldId id="2134804290"/>
          </p14:sldIdLst>
        </p14:section>
        <p14:section name="Om utredningen" id="{BB8E7620-5C96-46B0-98EF-66FB30B96F18}">
          <p14:sldIdLst>
            <p14:sldId id="2134804292"/>
            <p14:sldId id="2134804294"/>
            <p14:sldId id="2134804296"/>
            <p14:sldId id="2134804335"/>
            <p14:sldId id="2134804337"/>
            <p14:sldId id="2134804298"/>
            <p14:sldId id="2134804345"/>
          </p14:sldIdLst>
        </p14:section>
        <p14:section name="Hälso- och sjukvård i samhälle och omvärld" id="{30D5006E-8CE5-449D-BF7A-C5E0B3C4CF18}">
          <p14:sldIdLst>
            <p14:sldId id="1260"/>
            <p14:sldId id="3998"/>
          </p14:sldIdLst>
        </p14:section>
        <p14:section name="Hållbarhet inom hälso- och sjukvården" id="{F5783ED2-6BA3-4D32-8F35-7BD8968FC36B}">
          <p14:sldIdLst>
            <p14:sldId id="2134804346"/>
            <p14:sldId id="2134804299"/>
          </p14:sldIdLst>
        </p14:section>
        <p14:section name="Folkhälsa inom hälso- och sjukvården" id="{D6ACBF0D-9C0F-4203-B0D5-A89F636A7C3D}">
          <p14:sldIdLst>
            <p14:sldId id="2134804347"/>
            <p14:sldId id="2134804336"/>
            <p14:sldId id="2134804300"/>
          </p14:sldIdLst>
        </p14:section>
        <p14:section name="Åt det här hållet går utvecklingen mot 2040" id="{BD624B57-CA78-43DB-86A6-39349DEE039A}">
          <p14:sldIdLst>
            <p14:sldId id="2134804348"/>
            <p14:sldId id="2134804217"/>
            <p14:sldId id="2134804303"/>
            <p14:sldId id="2134804302"/>
            <p14:sldId id="2134804357"/>
            <p14:sldId id="2134804305"/>
            <p14:sldId id="2134804306"/>
            <p14:sldId id="2134804307"/>
            <p14:sldId id="2134804308"/>
          </p14:sldIdLst>
        </p14:section>
        <p14:section name="Scenarier ger olika framtidsbilder 2040" id="{C9F77D76-D7AE-4FBE-B265-FFE7BFF1D270}">
          <p14:sldIdLst>
            <p14:sldId id="2134804349"/>
            <p14:sldId id="1266"/>
            <p14:sldId id="2134804268"/>
            <p14:sldId id="2134804310"/>
            <p14:sldId id="2134804318"/>
            <p14:sldId id="2134804313"/>
            <p14:sldId id="2134804314"/>
            <p14:sldId id="2134804315"/>
          </p14:sldIdLst>
        </p14:section>
        <p14:section name="Fokusområden för att möta framtida utmaningar" id="{A4B11BAF-D231-4076-A7DD-7CEC179CE8D5}">
          <p14:sldIdLst>
            <p14:sldId id="2134804350"/>
            <p14:sldId id="2134804344"/>
            <p14:sldId id="2134804316"/>
            <p14:sldId id="2134804317"/>
            <p14:sldId id="2134804319"/>
            <p14:sldId id="2134804354"/>
            <p14:sldId id="2134804321"/>
            <p14:sldId id="2134804355"/>
            <p14:sldId id="2134804356"/>
            <p14:sldId id="2134804324"/>
          </p14:sldIdLst>
        </p14:section>
        <p14:section name="Nu återstår beslut och förändringsarbete" id="{254C38DF-A037-404B-B73B-174C34975931}">
          <p14:sldIdLst>
            <p14:sldId id="2134804351"/>
            <p14:sldId id="2134804329"/>
            <p14:sldId id="2134804343"/>
            <p14:sldId id="2134804331"/>
            <p14:sldId id="2134804353"/>
          </p14:sldIdLst>
        </p14:section>
        <p14:section name="Appendix - perspektivrapporter" id="{4E7A56AA-A2CB-4987-98BA-F7CCF610895B}">
          <p14:sldIdLst>
            <p14:sldId id="2134804352"/>
            <p14:sldId id="3942"/>
            <p14:sldId id="3947"/>
            <p14:sldId id="3949"/>
            <p14:sldId id="3955"/>
            <p14:sldId id="3950"/>
            <p14:sldId id="3953"/>
            <p14:sldId id="3948"/>
            <p14:sldId id="3952"/>
            <p14:sldId id="395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Andersson" initials="JA" lastIdx="10" clrIdx="0">
    <p:extLst>
      <p:ext uri="{19B8F6BF-5375-455C-9EA6-DF929625EA0E}">
        <p15:presenceInfo xmlns:p15="http://schemas.microsoft.com/office/powerpoint/2012/main" userId="S::jan.p.andersson@sll.se::ad95f8c1-75cd-469d-a67b-c755eac2721c" providerId="AD"/>
      </p:ext>
    </p:extLst>
  </p:cmAuthor>
  <p:cmAuthor id="2" name="Peter Andersson" initials="PA" lastIdx="4" clrIdx="1">
    <p:extLst>
      <p:ext uri="{19B8F6BF-5375-455C-9EA6-DF929625EA0E}">
        <p15:presenceInfo xmlns:p15="http://schemas.microsoft.com/office/powerpoint/2012/main" userId="S-1-5-21-613775786-3661600701-2283250920-354440" providerId="AD"/>
      </p:ext>
    </p:extLst>
  </p:cmAuthor>
  <p:cmAuthor id="3" name="Ann-Christine Berg" initials="AB" lastIdx="172" clrIdx="2">
    <p:extLst>
      <p:ext uri="{19B8F6BF-5375-455C-9EA6-DF929625EA0E}">
        <p15:presenceInfo xmlns:p15="http://schemas.microsoft.com/office/powerpoint/2012/main" userId="S::ann-christine.berg@sll.se::082aa28a-2a5e-415d-8bdc-29b8bfe1f0ad" providerId="AD"/>
      </p:ext>
    </p:extLst>
  </p:cmAuthor>
  <p:cmAuthor id="4" name="Katja Ulvstedt-Stadius" initials="KU" lastIdx="13" clrIdx="3">
    <p:extLst>
      <p:ext uri="{19B8F6BF-5375-455C-9EA6-DF929625EA0E}">
        <p15:presenceInfo xmlns:p15="http://schemas.microsoft.com/office/powerpoint/2012/main" userId="S::katja.ulvstedt-stadius@sll.se::354fc797-8b5a-4b75-a7c1-ee7087f37c9b" providerId="AD"/>
      </p:ext>
    </p:extLst>
  </p:cmAuthor>
  <p:cmAuthor id="5" name="Marie Hellström" initials="MH" lastIdx="9" clrIdx="4">
    <p:extLst>
      <p:ext uri="{19B8F6BF-5375-455C-9EA6-DF929625EA0E}">
        <p15:presenceInfo xmlns:p15="http://schemas.microsoft.com/office/powerpoint/2012/main" userId="S::marie.hellstrom@regionstockholm.se::2a20c7c6-3090-4c28-ada1-d4897ecec291" providerId="AD"/>
      </p:ext>
    </p:extLst>
  </p:cmAuthor>
  <p:cmAuthor id="6" name="Yvonne Lettermark" initials="YL" lastIdx="63" clrIdx="5">
    <p:extLst>
      <p:ext uri="{19B8F6BF-5375-455C-9EA6-DF929625EA0E}">
        <p15:presenceInfo xmlns:p15="http://schemas.microsoft.com/office/powerpoint/2012/main" userId="S::yvonne.lettermark@regionstockholm.se::942919e8-da55-4fe9-be18-0e1e35b24b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C8"/>
    <a:srgbClr val="891D2D"/>
    <a:srgbClr val="FFFFFF"/>
    <a:srgbClr val="000000"/>
    <a:srgbClr val="E9E3DC"/>
    <a:srgbClr val="C80000"/>
    <a:srgbClr val="E66400"/>
    <a:srgbClr val="003468"/>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38" autoAdjust="0"/>
    <p:restoredTop sz="69366" autoAdjust="0"/>
  </p:normalViewPr>
  <p:slideViewPr>
    <p:cSldViewPr snapToGrid="0">
      <p:cViewPr varScale="1">
        <p:scale>
          <a:sx n="46" d="100"/>
          <a:sy n="46" d="100"/>
        </p:scale>
        <p:origin x="1660" y="4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0"/>
              </a:spcBef>
              <a:defRPr sz="1200">
                <a:latin typeface="Arial" charset="0"/>
              </a:defRPr>
            </a:lvl1pPr>
          </a:lstStyle>
          <a:p>
            <a:endParaRPr lang="sv-SE"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0"/>
              </a:spcBef>
              <a:defRPr sz="1200">
                <a:latin typeface="Arial" charset="0"/>
              </a:defRPr>
            </a:lvl1pPr>
          </a:lstStyle>
          <a:p>
            <a:endParaRPr lang="sv-SE" dirty="0"/>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a:spcBef>
                <a:spcPct val="0"/>
              </a:spcBef>
              <a:defRPr sz="1200">
                <a:latin typeface="Arial" charset="0"/>
              </a:defRPr>
            </a:lvl1pPr>
          </a:lstStyle>
          <a:p>
            <a:endParaRPr lang="sv-SE"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0"/>
              </a:spcBef>
              <a:defRPr sz="1200">
                <a:latin typeface="Arial" charset="0"/>
              </a:defRPr>
            </a:lvl1pPr>
          </a:lstStyle>
          <a:p>
            <a:fld id="{39F56C83-3508-4DF3-A02B-BBBCC8BE3867}" type="slidenum">
              <a:rPr lang="sv-SE"/>
              <a:pPr/>
              <a:t>‹#›</a:t>
            </a:fld>
            <a:endParaRPr lang="sv-SE" dirty="0"/>
          </a:p>
        </p:txBody>
      </p:sp>
    </p:spTree>
    <p:extLst>
      <p:ext uri="{BB962C8B-B14F-4D97-AF65-F5344CB8AC3E}">
        <p14:creationId xmlns:p14="http://schemas.microsoft.com/office/powerpoint/2010/main" val="39648365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Geneva" pitchFamily="1" charset="-128"/>
        <a:cs typeface="+mn-cs"/>
      </a:defRPr>
    </a:lvl1pPr>
    <a:lvl2pPr marL="457200" algn="l" rtl="0" fontAlgn="base">
      <a:spcBef>
        <a:spcPct val="30000"/>
      </a:spcBef>
      <a:spcAft>
        <a:spcPct val="0"/>
      </a:spcAft>
      <a:defRPr sz="1200" kern="1200">
        <a:solidFill>
          <a:schemeClr val="tx1"/>
        </a:solidFill>
        <a:latin typeface="Arial" charset="0"/>
        <a:ea typeface="Geneva" pitchFamily="1" charset="-128"/>
        <a:cs typeface="+mn-cs"/>
      </a:defRPr>
    </a:lvl2pPr>
    <a:lvl3pPr marL="914400" algn="l" rtl="0" fontAlgn="base">
      <a:spcBef>
        <a:spcPct val="30000"/>
      </a:spcBef>
      <a:spcAft>
        <a:spcPct val="0"/>
      </a:spcAft>
      <a:defRPr sz="1200" kern="1200">
        <a:solidFill>
          <a:schemeClr val="tx1"/>
        </a:solidFill>
        <a:latin typeface="Arial" charset="0"/>
        <a:ea typeface="Geneva" pitchFamily="1" charset="-128"/>
        <a:cs typeface="+mn-cs"/>
      </a:defRPr>
    </a:lvl3pPr>
    <a:lvl4pPr marL="1371600" algn="l" rtl="0" fontAlgn="base">
      <a:spcBef>
        <a:spcPct val="30000"/>
      </a:spcBef>
      <a:spcAft>
        <a:spcPct val="0"/>
      </a:spcAft>
      <a:defRPr sz="1200" kern="1200">
        <a:solidFill>
          <a:schemeClr val="tx1"/>
        </a:solidFill>
        <a:latin typeface="Arial" charset="0"/>
        <a:ea typeface="Geneva" pitchFamily="1" charset="-128"/>
        <a:cs typeface="+mn-cs"/>
      </a:defRPr>
    </a:lvl4pPr>
    <a:lvl5pPr marL="1828800" algn="l" rtl="0" fontAlgn="base">
      <a:spcBef>
        <a:spcPct val="30000"/>
      </a:spcBef>
      <a:spcAft>
        <a:spcPct val="0"/>
      </a:spcAft>
      <a:defRPr sz="1200" kern="1200">
        <a:solidFill>
          <a:schemeClr val="tx1"/>
        </a:solidFill>
        <a:latin typeface="Arial" charset="0"/>
        <a:ea typeface="Geneva"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a:t>
            </a:fld>
            <a:endParaRPr lang="sv-SE" dirty="0"/>
          </a:p>
        </p:txBody>
      </p:sp>
    </p:spTree>
    <p:extLst>
      <p:ext uri="{BB962C8B-B14F-4D97-AF65-F5344CB8AC3E}">
        <p14:creationId xmlns:p14="http://schemas.microsoft.com/office/powerpoint/2010/main" val="303876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12</a:t>
            </a:fld>
            <a:endParaRPr lang="sv-SE" dirty="0"/>
          </a:p>
        </p:txBody>
      </p:sp>
    </p:spTree>
    <p:extLst>
      <p:ext uri="{BB962C8B-B14F-4D97-AF65-F5344CB8AC3E}">
        <p14:creationId xmlns:p14="http://schemas.microsoft.com/office/powerpoint/2010/main" val="2915931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dirty="0"/>
              <a:t>Region Stockholm är en viktig aktör i att upprätthålla ett samhälle som är hållbart för såväl dagens invånare som framtida generationer.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dirty="0">
                <a:latin typeface="Arial" charset="0"/>
                <a:ea typeface="Geneva" pitchFamily="1" charset="-128"/>
              </a:rPr>
              <a:t>Region Stockholms hållbarhetsstrategi omfattar miljöeffekter där social, miljömässig och ekonomisk hållbarhet integreras med varandra. Den ska bidra till målen i RUFS 2050 (</a:t>
            </a:r>
            <a:r>
              <a:rPr lang="sv-SE" dirty="0"/>
              <a:t>regional utvecklingsplan för Stockholmsregionen),</a:t>
            </a:r>
            <a:r>
              <a:rPr lang="sv-SE" sz="1200" dirty="0">
                <a:latin typeface="Arial" charset="0"/>
                <a:ea typeface="Geneva" pitchFamily="1" charset="-128"/>
              </a:rPr>
              <a:t> de globala målen i Agenda 2030 och Parisavtalet.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13</a:t>
            </a:fld>
            <a:endParaRPr lang="sv-SE" dirty="0"/>
          </a:p>
        </p:txBody>
      </p:sp>
    </p:spTree>
    <p:extLst>
      <p:ext uri="{BB962C8B-B14F-4D97-AF65-F5344CB8AC3E}">
        <p14:creationId xmlns:p14="http://schemas.microsoft.com/office/powerpoint/2010/main" val="3262530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Modell över hälsans bestämningsfaktorer. Källa: Folkhälsomyndigheten.</a:t>
            </a:r>
          </a:p>
        </p:txBody>
      </p:sp>
      <p:sp>
        <p:nvSpPr>
          <p:cNvPr id="4" name="Platshållare för bildnummer 3"/>
          <p:cNvSpPr>
            <a:spLocks noGrp="1"/>
          </p:cNvSpPr>
          <p:nvPr>
            <p:ph type="sldNum" sz="quarter" idx="5"/>
          </p:nvPr>
        </p:nvSpPr>
        <p:spPr/>
        <p:txBody>
          <a:bodyPr/>
          <a:lstStyle/>
          <a:p>
            <a:fld id="{39F56C83-3508-4DF3-A02B-BBBCC8BE3867}" type="slidenum">
              <a:rPr lang="sv-SE" smtClean="0"/>
              <a:pPr/>
              <a:t>15</a:t>
            </a:fld>
            <a:endParaRPr lang="sv-SE" dirty="0"/>
          </a:p>
        </p:txBody>
      </p:sp>
    </p:spTree>
    <p:extLst>
      <p:ext uri="{BB962C8B-B14F-4D97-AF65-F5344CB8AC3E}">
        <p14:creationId xmlns:p14="http://schemas.microsoft.com/office/powerpoint/2010/main" val="1855540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dirty="0"/>
              <a:t>Sambanden mellan hälsans bestämningsfaktorer, hälsa och ohälsa samt behov och efterfrågan på vård visas i bilden.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kern="1200" dirty="0">
                <a:solidFill>
                  <a:schemeClr val="tx1"/>
                </a:solidFill>
                <a:effectLst/>
                <a:latin typeface="Arial" charset="0"/>
                <a:ea typeface="Geneva" pitchFamily="1" charset="-128"/>
                <a:cs typeface="+mn-cs"/>
              </a:rPr>
              <a:t>Region Stockholms folkhälsopolicy fastlägger att ”en god hälsa, både fysisk och psykisk, är en viktig förutsättning för att människor ska kunna göra det de vill i livet.” En hälsofrämjande hälso- och sjukvård har ett ansvar att förmedla kunskap till patienter och befolkning om hur faktorer, som exempelvis tobaksbruk, matvanor, alkoholbruk etc. påverkar hälsan.</a:t>
            </a:r>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16</a:t>
            </a:fld>
            <a:endParaRPr lang="sv-SE" dirty="0"/>
          </a:p>
        </p:txBody>
      </p:sp>
    </p:spTree>
    <p:extLst>
      <p:ext uri="{BB962C8B-B14F-4D97-AF65-F5344CB8AC3E}">
        <p14:creationId xmlns:p14="http://schemas.microsoft.com/office/powerpoint/2010/main" val="296757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Arial" charset="0"/>
                <a:ea typeface="Geneva" pitchFamily="1" charset="-128"/>
                <a:cs typeface="+mn-cs"/>
              </a:rPr>
              <a:t>Framtidsprognoserna utgör sammantaget </a:t>
            </a:r>
            <a:r>
              <a:rPr lang="sv-SE" sz="1200" kern="1200" dirty="0">
                <a:solidFill>
                  <a:schemeClr val="tx1"/>
                </a:solidFill>
                <a:effectLst/>
                <a:latin typeface="Arial" charset="0"/>
                <a:ea typeface="Geneva" pitchFamily="1" charset="-128"/>
                <a:cs typeface="+mn-cs"/>
              </a:rPr>
              <a:t>underlag för den fortsatta </a:t>
            </a:r>
            <a:r>
              <a:rPr lang="sv-SE" sz="1200" kern="1200" dirty="0">
                <a:solidFill>
                  <a:schemeClr val="accent1">
                    <a:lumMod val="75000"/>
                    <a:lumOff val="25000"/>
                  </a:schemeClr>
                </a:solidFill>
                <a:effectLst/>
                <a:latin typeface="Arial" charset="0"/>
                <a:ea typeface="Geneva" pitchFamily="1" charset="-128"/>
                <a:cs typeface="+mn-cs"/>
              </a:rPr>
              <a:t>utvecklingen</a:t>
            </a:r>
            <a:r>
              <a:rPr lang="sv-SE" sz="1200" kern="1200" dirty="0">
                <a:solidFill>
                  <a:schemeClr val="tx1"/>
                </a:solidFill>
                <a:effectLst/>
                <a:latin typeface="Arial" charset="0"/>
                <a:ea typeface="Geneva" pitchFamily="1" charset="-128"/>
                <a:cs typeface="+mn-cs"/>
              </a:rPr>
              <a:t> för hälso- och sjukvården. De kan också peka på osäkra faktorer som är relevanta och som kan påverka framtidsbilden. </a:t>
            </a:r>
          </a:p>
          <a:p>
            <a:endParaRPr lang="sv-SE" sz="1200" b="1" kern="1200" dirty="0">
              <a:solidFill>
                <a:schemeClr val="tx1"/>
              </a:solidFill>
              <a:effectLst/>
              <a:latin typeface="Arial" charset="0"/>
              <a:ea typeface="Geneva" pitchFamily="1" charset="-128"/>
              <a:cs typeface="+mn-cs"/>
            </a:endParaRPr>
          </a:p>
          <a:p>
            <a:r>
              <a:rPr lang="sv-SE" sz="1200" b="1" kern="1200" dirty="0">
                <a:solidFill>
                  <a:schemeClr val="tx1"/>
                </a:solidFill>
                <a:effectLst/>
                <a:latin typeface="Arial" charset="0"/>
                <a:ea typeface="Geneva" pitchFamily="1" charset="-128"/>
                <a:cs typeface="+mn-cs"/>
              </a:rPr>
              <a:t>Arbetsmodell för framtidsprognoserna: </a:t>
            </a:r>
            <a:r>
              <a:rPr lang="sv-SE" sz="1200" kern="1200" dirty="0">
                <a:solidFill>
                  <a:schemeClr val="tx1"/>
                </a:solidFill>
                <a:effectLst/>
                <a:latin typeface="Arial" charset="0"/>
                <a:ea typeface="Geneva" pitchFamily="1" charset="-128"/>
                <a:cs typeface="+mn-cs"/>
              </a:rPr>
              <a:t>Utredningen har använt en arbetsmodell som utgår från en faktabaserad grundplattform, vilken är byggd på data och historik från de senaste två decennierna fram till nuläget. </a:t>
            </a:r>
            <a:r>
              <a:rPr lang="sv-SE" sz="1200" dirty="0"/>
              <a:t>De följande prognoserna om vårdens utveckling framgår vilken slags påverkan dessa trender kan ha på hälso- och sjukvårdens utveckling till 2040. </a:t>
            </a:r>
            <a:r>
              <a:rPr lang="sv-SE" sz="1200" kern="1200" dirty="0">
                <a:solidFill>
                  <a:schemeClr val="tx1"/>
                </a:solidFill>
                <a:effectLst/>
                <a:latin typeface="Arial" charset="0"/>
                <a:ea typeface="Geneva" pitchFamily="1" charset="-128"/>
                <a:cs typeface="+mn-cs"/>
              </a:rPr>
              <a:t>Grundmaterialet till framtidsprognoserna finns i utredningens åtta faktabaserade perspektivrapporter</a:t>
            </a:r>
          </a:p>
          <a:p>
            <a:endParaRPr lang="sv-SE" sz="1200" kern="1200" dirty="0">
              <a:solidFill>
                <a:schemeClr val="tx1"/>
              </a:solidFill>
              <a:effectLst/>
              <a:latin typeface="Arial" charset="0"/>
              <a:ea typeface="Geneva" pitchFamily="1" charset="-128"/>
              <a:cs typeface="+mn-cs"/>
            </a:endParaRPr>
          </a:p>
          <a:p>
            <a:r>
              <a:rPr lang="sv-SE" sz="1200" b="1" kern="1200" dirty="0">
                <a:solidFill>
                  <a:schemeClr val="tx1"/>
                </a:solidFill>
                <a:effectLst/>
                <a:latin typeface="Arial" charset="0"/>
                <a:ea typeface="Geneva" pitchFamily="1" charset="-128"/>
                <a:cs typeface="+mn-cs"/>
              </a:rPr>
              <a:t>Förutsättningarna för utredningens prognosarbete har förändrats flera gånger </a:t>
            </a:r>
            <a:r>
              <a:rPr lang="sv-SE" sz="1200" kern="1200" dirty="0">
                <a:solidFill>
                  <a:schemeClr val="tx1"/>
                </a:solidFill>
                <a:effectLst/>
                <a:latin typeface="Arial" charset="0"/>
                <a:ea typeface="Geneva" pitchFamily="1" charset="-128"/>
                <a:cs typeface="+mn-cs"/>
              </a:rPr>
              <a:t>under arbetets gång och osäkerheter inför framtiden kan kännas större än på länge. Osäkerheterna påverkas praktiskt taget varje dag av händelser i världen och i Sveriges närområde. Detta kräver ödmjukhet och bör hållas i åtanke vid bedömning av utredningens prognoser.</a:t>
            </a:r>
          </a:p>
          <a:p>
            <a:endParaRPr lang="sv-SE"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17</a:t>
            </a:fld>
            <a:endParaRPr lang="sv-SE" dirty="0"/>
          </a:p>
        </p:txBody>
      </p:sp>
    </p:spTree>
    <p:extLst>
      <p:ext uri="{BB962C8B-B14F-4D97-AF65-F5344CB8AC3E}">
        <p14:creationId xmlns:p14="http://schemas.microsoft.com/office/powerpoint/2010/main" val="147550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F56C83-3508-4DF3-A02B-BBBCC8BE3867}" type="slidenum">
              <a:rPr kumimoji="0" lang="sv-SE" sz="1200" b="0" i="0" u="none" strike="noStrike" kern="1200" cap="none" spc="0" normalizeH="0" baseline="0" noProof="0" smtClean="0">
                <a:ln>
                  <a:noFill/>
                </a:ln>
                <a:solidFill>
                  <a:srgbClr val="000000"/>
                </a:solidFill>
                <a:effectLst/>
                <a:uLnTx/>
                <a:uFillTx/>
                <a:latin typeface="Arial" charset="0"/>
                <a:ea typeface="Geneva"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sv-SE" sz="1200" b="0" i="0" u="none" strike="noStrike" kern="1200" cap="none" spc="0" normalizeH="0" baseline="0" noProof="0">
              <a:ln>
                <a:noFill/>
              </a:ln>
              <a:solidFill>
                <a:srgbClr val="000000"/>
              </a:solidFill>
              <a:effectLst/>
              <a:uLnTx/>
              <a:uFillTx/>
              <a:latin typeface="Arial" charset="0"/>
              <a:ea typeface="Geneva" pitchFamily="1" charset="-128"/>
              <a:cs typeface="+mn-cs"/>
            </a:endParaRPr>
          </a:p>
        </p:txBody>
      </p:sp>
    </p:spTree>
    <p:extLst>
      <p:ext uri="{BB962C8B-B14F-4D97-AF65-F5344CB8AC3E}">
        <p14:creationId xmlns:p14="http://schemas.microsoft.com/office/powerpoint/2010/main" val="2461803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19</a:t>
            </a:fld>
            <a:endParaRPr lang="sv-SE" dirty="0"/>
          </a:p>
        </p:txBody>
      </p:sp>
    </p:spTree>
    <p:extLst>
      <p:ext uri="{BB962C8B-B14F-4D97-AF65-F5344CB8AC3E}">
        <p14:creationId xmlns:p14="http://schemas.microsoft.com/office/powerpoint/2010/main" val="799112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20</a:t>
            </a:fld>
            <a:endParaRPr lang="sv-SE" dirty="0"/>
          </a:p>
        </p:txBody>
      </p:sp>
    </p:spTree>
    <p:extLst>
      <p:ext uri="{BB962C8B-B14F-4D97-AF65-F5344CB8AC3E}">
        <p14:creationId xmlns:p14="http://schemas.microsoft.com/office/powerpoint/2010/main" val="2017596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dirty="0"/>
              <a:t>Infrastrukturen för information utvecklas och tillämpningen av digitala verktyg ökar.</a:t>
            </a:r>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21</a:t>
            </a:fld>
            <a:endParaRPr lang="sv-SE" dirty="0"/>
          </a:p>
        </p:txBody>
      </p:sp>
    </p:spTree>
    <p:extLst>
      <p:ext uri="{BB962C8B-B14F-4D97-AF65-F5344CB8AC3E}">
        <p14:creationId xmlns:p14="http://schemas.microsoft.com/office/powerpoint/2010/main" val="2664253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 Dagens arbetsmarknadsläge är baserat på arbetsgivarnas bedömningar om tillgång till  nyexaminerad arbetskraft utifrån Arbetskraftsbarometern 2020.</a:t>
            </a:r>
          </a:p>
          <a:p>
            <a:pPr marL="0" indent="0">
              <a:buFont typeface="Arial" panose="020B0604020202020204" pitchFamily="34" charset="0"/>
              <a:buNone/>
            </a:pPr>
            <a:r>
              <a:rPr lang="sv-SE" dirty="0"/>
              <a:t>** Ett varierat arbetsmarknadsläge kan tolkas som en situation där arbetsgivarnas bedömningar om tillgång till  arbetskraft varierar starkt. Fyra av tio arbetsgivare angav i Arbetskraftsbarometern 2020 att det är brist på nyutexaminerade läkare och sju av tio uppgav brist på yrkeserfarna.</a:t>
            </a:r>
          </a:p>
        </p:txBody>
      </p:sp>
      <p:sp>
        <p:nvSpPr>
          <p:cNvPr id="4" name="Platshållare för bildnummer 3"/>
          <p:cNvSpPr>
            <a:spLocks noGrp="1"/>
          </p:cNvSpPr>
          <p:nvPr>
            <p:ph type="sldNum" sz="quarter" idx="5"/>
          </p:nvPr>
        </p:nvSpPr>
        <p:spPr/>
        <p:txBody>
          <a:bodyPr/>
          <a:lstStyle/>
          <a:p>
            <a:fld id="{39F56C83-3508-4DF3-A02B-BBBCC8BE3867}" type="slidenum">
              <a:rPr lang="sv-SE" smtClean="0"/>
              <a:pPr/>
              <a:t>22</a:t>
            </a:fld>
            <a:endParaRPr lang="sv-SE" dirty="0"/>
          </a:p>
        </p:txBody>
      </p:sp>
    </p:spTree>
    <p:extLst>
      <p:ext uri="{BB962C8B-B14F-4D97-AF65-F5344CB8AC3E}">
        <p14:creationId xmlns:p14="http://schemas.microsoft.com/office/powerpoint/2010/main" val="1302499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lang="sv-SE" sz="1200" b="1" dirty="0"/>
              <a:t>Utredningen skulle:</a:t>
            </a:r>
            <a:endParaRPr lang="sv-SE" sz="1200" dirty="0"/>
          </a:p>
          <a:p>
            <a:pPr marL="457200" marR="0" lvl="0" indent="-45720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sv-SE" dirty="0"/>
              <a:t>Genomföras i dialog med professionen, patienter och andra intressenter.</a:t>
            </a:r>
            <a:endParaRPr lang="sv-SE" sz="1200" dirty="0"/>
          </a:p>
          <a:p>
            <a:pPr marL="457200" indent="-457200">
              <a:lnSpc>
                <a:spcPct val="90000"/>
              </a:lnSpc>
              <a:buFont typeface="Arial" panose="020B0604020202020204" pitchFamily="34" charset="0"/>
              <a:buChar char="•"/>
            </a:pPr>
            <a:r>
              <a:rPr lang="sv-SE" sz="1200" dirty="0"/>
              <a:t>Beskriva, analysera och presentera utmaningar och möjliga lösningar inför 2040.</a:t>
            </a:r>
          </a:p>
          <a:p>
            <a:pPr marL="457200" marR="0" lvl="0" indent="-457200" algn="l" defTabSz="914400" rtl="0" eaLnBrk="1" fontAlgn="base" latinLnBrk="0" hangingPunct="1">
              <a:lnSpc>
                <a:spcPct val="90000"/>
              </a:lnSpc>
              <a:spcBef>
                <a:spcPct val="30000"/>
              </a:spcBef>
              <a:spcAft>
                <a:spcPct val="0"/>
              </a:spcAft>
              <a:buClrTx/>
              <a:buSzTx/>
              <a:buFont typeface="Arial" panose="020B0604020202020204" pitchFamily="34" charset="0"/>
              <a:buChar char="•"/>
              <a:tabLst/>
              <a:defRPr/>
            </a:pPr>
            <a:r>
              <a:rPr lang="sv-SE" sz="1200" dirty="0"/>
              <a:t>Ta fram underlag för beslut som säkerställer en långsiktig och hållbar planering för invånarnas framtida behov av hälso- och sjukvård. </a:t>
            </a:r>
          </a:p>
          <a:p>
            <a:pPr marL="457200" indent="-457200">
              <a:lnSpc>
                <a:spcPct val="90000"/>
              </a:lnSpc>
              <a:buFont typeface="Arial" panose="020B0604020202020204" pitchFamily="34" charset="0"/>
              <a:buChar char="•"/>
            </a:pPr>
            <a:r>
              <a:rPr lang="sv-SE" sz="1200" dirty="0"/>
              <a:t>Kontinuerlig rapportering till och diskussion med en parlamentarisk grupp.</a:t>
            </a:r>
          </a:p>
          <a:p>
            <a:pPr marL="457200" indent="-457200">
              <a:lnSpc>
                <a:spcPct val="90000"/>
              </a:lnSpc>
              <a:buFont typeface="Arial" panose="020B0604020202020204" pitchFamily="34" charset="0"/>
              <a:buChar char="•"/>
            </a:pPr>
            <a:r>
              <a:rPr lang="sv-SE" sz="1200" dirty="0"/>
              <a:t>Delrapporter för åtta centrala perspektiv på hälso- och sjukvården tas fram löpande. De blir underlag för en samlad slutrapport som levereras 2022.</a:t>
            </a:r>
          </a:p>
          <a:p>
            <a:pPr>
              <a:lnSpc>
                <a:spcPct val="90000"/>
              </a:lnSpc>
            </a:pPr>
            <a:endParaRPr lang="sv-SE" sz="1200" spc="3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b="1" kern="1200" dirty="0">
                <a:solidFill>
                  <a:schemeClr val="tx1"/>
                </a:solidFill>
                <a:effectLst/>
                <a:latin typeface="Arial" charset="0"/>
                <a:ea typeface="Geneva" pitchFamily="1" charset="-128"/>
                <a:cs typeface="+mn-cs"/>
              </a:rPr>
              <a:t>Fokus för utredningen var: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sv-SE" sz="1200" kern="1200" dirty="0">
                <a:solidFill>
                  <a:schemeClr val="tx1"/>
                </a:solidFill>
                <a:effectLst/>
                <a:latin typeface="Arial" charset="0"/>
                <a:ea typeface="Geneva" pitchFamily="1" charset="-128"/>
                <a:cs typeface="+mn-cs"/>
              </a:rPr>
              <a:t>Stärka patientens ställning i vården genom att främja kontinuitet, tillgänglighet, egenvård och reell möjlighet till valfrihet av vårdgivare. </a:t>
            </a:r>
          </a:p>
          <a:p>
            <a:pPr marL="171450" indent="-171450">
              <a:buFont typeface="Arial" panose="020B0604020202020204" pitchFamily="34" charset="0"/>
              <a:buChar char="•"/>
            </a:pPr>
            <a:r>
              <a:rPr lang="sv-SE" sz="1200" kern="1200" dirty="0">
                <a:solidFill>
                  <a:schemeClr val="tx1"/>
                </a:solidFill>
                <a:effectLst/>
                <a:latin typeface="Arial" charset="0"/>
                <a:ea typeface="Geneva" pitchFamily="1" charset="-128"/>
                <a:cs typeface="+mn-cs"/>
              </a:rPr>
              <a:t>Möta framtidens hälsoutmaningar genom att belysa prevention och tidig upptäckt av sjukdomar, de större folksjukdomarna såväl som den ökande psykiska ohälsan samt framtida hälsohot i form av epidemier och pandemier, antibiotikaresistens, nya sjukdomar och effekter av ett förändrat klimat. </a:t>
            </a:r>
          </a:p>
          <a:p>
            <a:pPr marL="171450" indent="-171450">
              <a:buFont typeface="Arial" panose="020B0604020202020204" pitchFamily="34" charset="0"/>
              <a:buChar char="•"/>
            </a:pPr>
            <a:r>
              <a:rPr lang="sv-SE" sz="1200" kern="1200" dirty="0">
                <a:solidFill>
                  <a:schemeClr val="tx1"/>
                </a:solidFill>
                <a:effectLst/>
                <a:latin typeface="Arial" charset="0"/>
                <a:ea typeface="Geneva" pitchFamily="1" charset="-128"/>
                <a:cs typeface="+mn-cs"/>
              </a:rPr>
              <a:t>Modernisera vården, vårdutbudet och medarbetarnas arbetsmiljö genom att tillgängliggöra digitala hjälpmedel och innovationer. </a:t>
            </a:r>
          </a:p>
          <a:p>
            <a:pPr marL="171450" indent="-171450">
              <a:buFont typeface="Arial" panose="020B0604020202020204" pitchFamily="34" charset="0"/>
              <a:buChar char="•"/>
            </a:pPr>
            <a:r>
              <a:rPr lang="sv-SE" sz="1200" kern="1200" dirty="0">
                <a:solidFill>
                  <a:schemeClr val="tx1"/>
                </a:solidFill>
                <a:effectLst/>
                <a:latin typeface="Arial" charset="0"/>
                <a:ea typeface="Geneva" pitchFamily="1" charset="-128"/>
                <a:cs typeface="+mn-cs"/>
              </a:rPr>
              <a:t>Säkra kvalitet och kompetens genom att värna och attrahera de bästa medarbetare och att stimulera forskning och utbildning i hela vården. </a:t>
            </a:r>
          </a:p>
          <a:p>
            <a:pPr marL="171450" indent="-171450">
              <a:buFont typeface="Arial" panose="020B0604020202020204" pitchFamily="34" charset="0"/>
              <a:buChar char="•"/>
            </a:pPr>
            <a:r>
              <a:rPr lang="sv-SE" sz="1200" kern="1200" dirty="0">
                <a:solidFill>
                  <a:schemeClr val="tx1"/>
                </a:solidFill>
                <a:effectLst/>
                <a:latin typeface="Arial" charset="0"/>
                <a:ea typeface="Geneva" pitchFamily="1" charset="-128"/>
                <a:cs typeface="+mn-cs"/>
              </a:rPr>
              <a:t>Vård ska ges utifrån patientens behov, där den med störst behov ges företräde. Därför ska styrningen av vården säkra en långsiktigt ekonomiskt och ekologiskt hållbar resurshållning av den offentliga hälso- och sjukvården genom nödvändiga prioriteringar. </a:t>
            </a:r>
          </a:p>
          <a:p>
            <a:pPr marL="0" indent="0">
              <a:buFont typeface="Arial" panose="020B0604020202020204" pitchFamily="34" charset="0"/>
              <a:buNone/>
            </a:pPr>
            <a:endParaRPr lang="sv-SE" sz="1200" kern="1200" dirty="0">
              <a:solidFill>
                <a:schemeClr val="tx1"/>
              </a:solidFill>
              <a:effectLst/>
              <a:latin typeface="Arial" charset="0"/>
              <a:ea typeface="Geneva" pitchFamily="1" charset="-128"/>
              <a:cs typeface="+mn-cs"/>
            </a:endParaRPr>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4</a:t>
            </a:fld>
            <a:endParaRPr lang="sv-SE" dirty="0"/>
          </a:p>
        </p:txBody>
      </p:sp>
    </p:spTree>
    <p:extLst>
      <p:ext uri="{BB962C8B-B14F-4D97-AF65-F5344CB8AC3E}">
        <p14:creationId xmlns:p14="http://schemas.microsoft.com/office/powerpoint/2010/main" val="3061915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23</a:t>
            </a:fld>
            <a:endParaRPr lang="sv-SE" dirty="0"/>
          </a:p>
        </p:txBody>
      </p:sp>
    </p:spTree>
    <p:extLst>
      <p:ext uri="{BB962C8B-B14F-4D97-AF65-F5344CB8AC3E}">
        <p14:creationId xmlns:p14="http://schemas.microsoft.com/office/powerpoint/2010/main" val="2644207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24</a:t>
            </a:fld>
            <a:endParaRPr lang="sv-SE" dirty="0"/>
          </a:p>
        </p:txBody>
      </p:sp>
    </p:spTree>
    <p:extLst>
      <p:ext uri="{BB962C8B-B14F-4D97-AF65-F5344CB8AC3E}">
        <p14:creationId xmlns:p14="http://schemas.microsoft.com/office/powerpoint/2010/main" val="17300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25</a:t>
            </a:fld>
            <a:endParaRPr lang="sv-SE" dirty="0"/>
          </a:p>
        </p:txBody>
      </p:sp>
    </p:spTree>
    <p:extLst>
      <p:ext uri="{BB962C8B-B14F-4D97-AF65-F5344CB8AC3E}">
        <p14:creationId xmlns:p14="http://schemas.microsoft.com/office/powerpoint/2010/main" val="1622376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dirty="0"/>
              <a:t>Vid sidan av prognoser återstår osäkerheter kring vilken riktning som utvecklingen drar.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dirty="0"/>
              <a:t>För att få underlag har utredningen valt att använda explorativa scenarier som beskriver olika fiktiva framtidstillstånd. </a:t>
            </a:r>
          </a:p>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dirty="0"/>
              <a:t>De försöker besvara frågan – vad skulle kunna hända? </a:t>
            </a:r>
            <a:r>
              <a:rPr lang="sv-SE" dirty="0"/>
              <a:t>Explorativa scenarier är inte strategier eller tänkta handlingsplaner.</a:t>
            </a:r>
          </a:p>
          <a:p>
            <a:pPr marL="0" indent="0">
              <a:buFontTx/>
              <a:buNone/>
            </a:pPr>
            <a:endParaRPr lang="sv-SE" sz="1200"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26</a:t>
            </a:fld>
            <a:endParaRPr lang="sv-SE" dirty="0"/>
          </a:p>
        </p:txBody>
      </p:sp>
    </p:spTree>
    <p:extLst>
      <p:ext uri="{BB962C8B-B14F-4D97-AF65-F5344CB8AC3E}">
        <p14:creationId xmlns:p14="http://schemas.microsoft.com/office/powerpoint/2010/main" val="1443538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27</a:t>
            </a:fld>
            <a:endParaRPr lang="sv-SE"/>
          </a:p>
        </p:txBody>
      </p:sp>
    </p:spTree>
    <p:extLst>
      <p:ext uri="{BB962C8B-B14F-4D97-AF65-F5344CB8AC3E}">
        <p14:creationId xmlns:p14="http://schemas.microsoft.com/office/powerpoint/2010/main" val="3711796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28</a:t>
            </a:fld>
            <a:endParaRPr lang="sv-SE"/>
          </a:p>
        </p:txBody>
      </p:sp>
    </p:spTree>
    <p:extLst>
      <p:ext uri="{BB962C8B-B14F-4D97-AF65-F5344CB8AC3E}">
        <p14:creationId xmlns:p14="http://schemas.microsoft.com/office/powerpoint/2010/main" val="1512649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endParaRPr lang="sv-SE" sz="1200"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29</a:t>
            </a:fld>
            <a:endParaRPr lang="sv-SE" dirty="0"/>
          </a:p>
        </p:txBody>
      </p:sp>
    </p:spTree>
    <p:extLst>
      <p:ext uri="{BB962C8B-B14F-4D97-AF65-F5344CB8AC3E}">
        <p14:creationId xmlns:p14="http://schemas.microsoft.com/office/powerpoint/2010/main" val="1568276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b="0" kern="1200" dirty="0">
                <a:solidFill>
                  <a:schemeClr val="tx1"/>
                </a:solidFill>
                <a:effectLst/>
                <a:latin typeface="Arial" charset="0"/>
                <a:ea typeface="Geneva" pitchFamily="1" charset="-128"/>
                <a:cs typeface="+mn-cs"/>
              </a:rPr>
              <a:t>Styrningen kan påverkas: det kan innebära större inslag av samskapande, detta genom direkt eller indirekt interaktion.</a:t>
            </a:r>
          </a:p>
          <a:p>
            <a:pPr marL="285750" indent="-285750">
              <a:buFont typeface="Arial" panose="020B0604020202020204" pitchFamily="34" charset="0"/>
              <a:buChar char="•"/>
            </a:pPr>
            <a:endParaRPr lang="sv-SE" sz="1200"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30</a:t>
            </a:fld>
            <a:endParaRPr lang="sv-SE" dirty="0"/>
          </a:p>
        </p:txBody>
      </p:sp>
    </p:spTree>
    <p:extLst>
      <p:ext uri="{BB962C8B-B14F-4D97-AF65-F5344CB8AC3E}">
        <p14:creationId xmlns:p14="http://schemas.microsoft.com/office/powerpoint/2010/main" val="36265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b="0" kern="1200" dirty="0">
                <a:solidFill>
                  <a:schemeClr val="tx1"/>
                </a:solidFill>
                <a:effectLst/>
                <a:latin typeface="Arial" charset="0"/>
                <a:ea typeface="Geneva" pitchFamily="1" charset="-128"/>
                <a:cs typeface="+mn-cs"/>
              </a:rPr>
              <a:t>Styrningen kan påverkas: det kan innebära större inslag av samskapande, detta genom direkt eller indirekt interaktion.</a:t>
            </a:r>
          </a:p>
          <a:p>
            <a:pPr marL="285750" indent="-285750">
              <a:buFont typeface="Arial" panose="020B0604020202020204" pitchFamily="34" charset="0"/>
              <a:buChar char="•"/>
            </a:pPr>
            <a:endParaRPr lang="sv-SE" sz="1200"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31</a:t>
            </a:fld>
            <a:endParaRPr lang="sv-SE" dirty="0"/>
          </a:p>
        </p:txBody>
      </p:sp>
    </p:spTree>
    <p:extLst>
      <p:ext uri="{BB962C8B-B14F-4D97-AF65-F5344CB8AC3E}">
        <p14:creationId xmlns:p14="http://schemas.microsoft.com/office/powerpoint/2010/main" val="1502343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b="0" kern="1200" dirty="0">
                <a:solidFill>
                  <a:schemeClr val="tx1"/>
                </a:solidFill>
                <a:effectLst/>
                <a:latin typeface="Arial" charset="0"/>
                <a:ea typeface="Geneva" pitchFamily="1" charset="-128"/>
                <a:cs typeface="+mn-cs"/>
              </a:rPr>
              <a:t>Styrningen kan påverkas: det kan innebära större inslag av samskapande, detta genom direkt eller indirekt interaktion.</a:t>
            </a:r>
          </a:p>
          <a:p>
            <a:pPr marL="285750" indent="-285750">
              <a:buFont typeface="Arial" panose="020B0604020202020204" pitchFamily="34" charset="0"/>
              <a:buChar char="•"/>
            </a:pPr>
            <a:endParaRPr lang="sv-SE" sz="1200"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32</a:t>
            </a:fld>
            <a:endParaRPr lang="sv-SE" dirty="0"/>
          </a:p>
        </p:txBody>
      </p:sp>
    </p:spTree>
    <p:extLst>
      <p:ext uri="{BB962C8B-B14F-4D97-AF65-F5344CB8AC3E}">
        <p14:creationId xmlns:p14="http://schemas.microsoft.com/office/powerpoint/2010/main" val="4785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kern="1200" dirty="0">
                <a:solidFill>
                  <a:schemeClr val="tx1"/>
                </a:solidFill>
                <a:effectLst/>
                <a:latin typeface="Arial" charset="0"/>
                <a:ea typeface="Geneva" pitchFamily="1" charset="-128"/>
                <a:cs typeface="+mn-cs"/>
              </a:rPr>
              <a:t>Förutsättningarna för utredningens prognosarbete har förändrats flera gånger under utredningens gång och osäkerheten kan kännas större än på länge. Situationen kräver ödmjukhet inför framtiden, men det långsiktiga planeringsarbetet kring hälso- och sjukvården kan inte avstanna.</a:t>
            </a:r>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5</a:t>
            </a:fld>
            <a:endParaRPr lang="sv-SE" dirty="0"/>
          </a:p>
        </p:txBody>
      </p:sp>
    </p:spTree>
    <p:extLst>
      <p:ext uri="{BB962C8B-B14F-4D97-AF65-F5344CB8AC3E}">
        <p14:creationId xmlns:p14="http://schemas.microsoft.com/office/powerpoint/2010/main" val="1656407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b="0" kern="1200" dirty="0">
                <a:solidFill>
                  <a:schemeClr val="tx1"/>
                </a:solidFill>
                <a:effectLst/>
                <a:latin typeface="Arial" charset="0"/>
                <a:ea typeface="Geneva" pitchFamily="1" charset="-128"/>
                <a:cs typeface="+mn-cs"/>
              </a:rPr>
              <a:t>Styrningen kan påverkas: det kan innebära större inslag av samskapande, detta genom direkt eller indirekt interaktion.</a:t>
            </a:r>
          </a:p>
          <a:p>
            <a:pPr marL="285750" indent="-285750">
              <a:buFont typeface="Arial" panose="020B0604020202020204" pitchFamily="34" charset="0"/>
              <a:buChar char="•"/>
            </a:pPr>
            <a:endParaRPr lang="sv-SE" sz="1200"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33</a:t>
            </a:fld>
            <a:endParaRPr lang="sv-SE" dirty="0"/>
          </a:p>
        </p:txBody>
      </p:sp>
    </p:spTree>
    <p:extLst>
      <p:ext uri="{BB962C8B-B14F-4D97-AF65-F5344CB8AC3E}">
        <p14:creationId xmlns:p14="http://schemas.microsoft.com/office/powerpoint/2010/main" val="576122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34</a:t>
            </a:fld>
            <a:endParaRPr lang="sv-SE" dirty="0"/>
          </a:p>
        </p:txBody>
      </p:sp>
    </p:spTree>
    <p:extLst>
      <p:ext uri="{BB962C8B-B14F-4D97-AF65-F5344CB8AC3E}">
        <p14:creationId xmlns:p14="http://schemas.microsoft.com/office/powerpoint/2010/main" val="1995974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buFont typeface="Arial" panose="020B0604020202020204" pitchFamily="34" charset="0"/>
              <a:buChar char="•"/>
              <a:tabLst>
                <a:tab pos="457200" algn="l"/>
              </a:tabLst>
            </a:pPr>
            <a:r>
              <a:rPr lang="sv-SE" sz="1800" b="0" dirty="0">
                <a:effectLst/>
                <a:latin typeface="Calibri" panose="020F0502020204030204" pitchFamily="34" charset="0"/>
                <a:ea typeface="Calibri" panose="020F0502020204030204" pitchFamily="34" charset="0"/>
                <a:cs typeface="Times New Roman" panose="02020603050405020304" pitchFamily="18" charset="0"/>
              </a:rPr>
              <a:t>Utredningen har i dialog arbetat fram rekommenderade fokusområden för att möta framtidens utmaningar.</a:t>
            </a:r>
          </a:p>
          <a:p>
            <a:pPr marL="342900" lvl="0" indent="-342900">
              <a:buFont typeface="Arial" panose="020B0604020202020204" pitchFamily="34" charset="0"/>
              <a:buChar char="•"/>
              <a:tabLst>
                <a:tab pos="457200" algn="l"/>
              </a:tabLst>
            </a:pPr>
            <a:r>
              <a:rPr lang="sv-SE" sz="1800" b="0" dirty="0">
                <a:effectLst/>
                <a:latin typeface="Calibri" panose="020F0502020204030204" pitchFamily="34" charset="0"/>
                <a:ea typeface="Calibri" panose="020F0502020204030204" pitchFamily="34" charset="0"/>
                <a:cs typeface="Times New Roman" panose="02020603050405020304" pitchFamily="18" charset="0"/>
              </a:rPr>
              <a:t>Som grund finns hälso- och sjukvårdslagen och riksdagens etiska plattform.</a:t>
            </a:r>
          </a:p>
          <a:p>
            <a:pPr marL="342900" lvl="0" indent="-342900">
              <a:buFont typeface="Arial" panose="020B0604020202020204" pitchFamily="34" charset="0"/>
              <a:buChar char="•"/>
              <a:tabLst>
                <a:tab pos="457200" algn="l"/>
              </a:tabLst>
            </a:pPr>
            <a:r>
              <a:rPr lang="sv-SE" sz="1800" b="0">
                <a:effectLst/>
                <a:latin typeface="Calibri" panose="020F0502020204030204" pitchFamily="34" charset="0"/>
                <a:ea typeface="Calibri" panose="020F0502020204030204" pitchFamily="34" charset="0"/>
                <a:cs typeface="Times New Roman" panose="02020603050405020304" pitchFamily="18" charset="0"/>
              </a:rPr>
              <a:t>Underlag </a:t>
            </a:r>
            <a:r>
              <a:rPr lang="sv-SE" sz="1800" b="0" dirty="0">
                <a:effectLst/>
                <a:latin typeface="Calibri" panose="020F0502020204030204" pitchFamily="34" charset="0"/>
                <a:ea typeface="Calibri" panose="020F0502020204030204" pitchFamily="34" charset="0"/>
                <a:cs typeface="Times New Roman" panose="02020603050405020304" pitchFamily="18" charset="0"/>
              </a:rPr>
              <a:t>är sannolika prognoser, osäkra faktorerna och scenarier.</a:t>
            </a:r>
          </a:p>
          <a:p>
            <a:pPr marL="342900" lvl="0" indent="-342900">
              <a:buFont typeface="Arial" panose="020B0604020202020204" pitchFamily="34" charset="0"/>
              <a:buChar char="•"/>
              <a:tabLst>
                <a:tab pos="457200" algn="l"/>
              </a:tabLst>
            </a:pPr>
            <a:r>
              <a:rPr lang="sv-SE" sz="1800" b="0" dirty="0">
                <a:effectLst/>
                <a:latin typeface="Calibri" panose="020F0502020204030204" pitchFamily="34" charset="0"/>
                <a:ea typeface="Calibri" panose="020F0502020204030204" pitchFamily="34" charset="0"/>
                <a:cs typeface="Times New Roman" panose="02020603050405020304" pitchFamily="18" charset="0"/>
              </a:rPr>
              <a:t>Allt detta har vägts samman och resulterat i att ett antal utmaningar har identifierats.</a:t>
            </a:r>
          </a:p>
          <a:p>
            <a:pPr marL="342900" lvl="0" indent="-342900">
              <a:buFont typeface="Arial" panose="020B0604020202020204" pitchFamily="34" charset="0"/>
              <a:buChar char="•"/>
              <a:tabLst>
                <a:tab pos="457200" algn="l"/>
              </a:tabLst>
            </a:pPr>
            <a:r>
              <a:rPr lang="sv-SE" sz="1800" b="0" dirty="0">
                <a:effectLst/>
                <a:latin typeface="Calibri" panose="020F0502020204030204" pitchFamily="34" charset="0"/>
                <a:ea typeface="Calibri" panose="020F0502020204030204" pitchFamily="34" charset="0"/>
                <a:cs typeface="Times New Roman" panose="02020603050405020304" pitchFamily="18" charset="0"/>
              </a:rPr>
              <a:t>Utmaningarna förslås mötas i ett antal fokusområden.</a:t>
            </a:r>
          </a:p>
          <a:p>
            <a:pPr marL="342900" lvl="0" indent="-342900">
              <a:buFont typeface="Arial" panose="020B0604020202020204" pitchFamily="34" charset="0"/>
              <a:buChar char="•"/>
              <a:tabLst>
                <a:tab pos="457200" algn="l"/>
              </a:tabLst>
            </a:pPr>
            <a:r>
              <a:rPr lang="sv-SE" sz="1800" b="0" dirty="0">
                <a:effectLst/>
                <a:latin typeface="Calibri" panose="020F0502020204030204" pitchFamily="34" charset="0"/>
                <a:ea typeface="Calibri" panose="020F0502020204030204" pitchFamily="34" charset="0"/>
                <a:cs typeface="Times New Roman" panose="02020603050405020304" pitchFamily="18" charset="0"/>
              </a:rPr>
              <a:t>Fokusområdena är ett är medskick och underlag för kommande förbättringsarbete.</a:t>
            </a:r>
          </a:p>
          <a:p>
            <a:endParaRPr lang="sv-SE"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35</a:t>
            </a:fld>
            <a:endParaRPr lang="sv-SE"/>
          </a:p>
        </p:txBody>
      </p:sp>
    </p:spTree>
    <p:extLst>
      <p:ext uri="{BB962C8B-B14F-4D97-AF65-F5344CB8AC3E}">
        <p14:creationId xmlns:p14="http://schemas.microsoft.com/office/powerpoint/2010/main" val="3708117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a:effectLst/>
                <a:latin typeface="Calibri" panose="020F0502020204030204" pitchFamily="34" charset="0"/>
                <a:ea typeface="Calibri" panose="020F0502020204030204" pitchFamily="34" charset="0"/>
                <a:cs typeface="Times New Roman" panose="02020603050405020304" pitchFamily="18" charset="0"/>
              </a:rPr>
              <a:t>Tio utmaningar utredningen ser för den framtida utvecklingen.</a:t>
            </a:r>
            <a:endParaRPr lang="sv-SE" b="0"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36</a:t>
            </a:fld>
            <a:endParaRPr lang="sv-SE" dirty="0"/>
          </a:p>
        </p:txBody>
      </p:sp>
    </p:spTree>
    <p:extLst>
      <p:ext uri="{BB962C8B-B14F-4D97-AF65-F5344CB8AC3E}">
        <p14:creationId xmlns:p14="http://schemas.microsoft.com/office/powerpoint/2010/main" val="2440817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dirty="0"/>
              <a:t>För att säkerställa en god hälso- och sjukvård på lika villkor för alla i framtiden behöver utvecklingsarbetet fokusera på dessa fokusområden.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sv-SE" sz="1200" kern="1200" dirty="0">
              <a:solidFill>
                <a:schemeClr val="tx1"/>
              </a:solidFill>
              <a:latin typeface="Arial" charset="0"/>
              <a:ea typeface="Geneva" pitchFamily="1" charset="-128"/>
              <a:cs typeface="+mn-cs"/>
            </a:endParaRPr>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37</a:t>
            </a:fld>
            <a:endParaRPr lang="sv-SE" dirty="0"/>
          </a:p>
        </p:txBody>
      </p:sp>
    </p:spTree>
    <p:extLst>
      <p:ext uri="{BB962C8B-B14F-4D97-AF65-F5344CB8AC3E}">
        <p14:creationId xmlns:p14="http://schemas.microsoft.com/office/powerpoint/2010/main" val="3102178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dirty="0">
                <a:solidFill>
                  <a:schemeClr val="tx1"/>
                </a:solidFill>
                <a:effectLst/>
                <a:latin typeface="Arial" charset="0"/>
                <a:ea typeface="Geneva" pitchFamily="1" charset="-128"/>
                <a:cs typeface="+mn-cs"/>
              </a:rPr>
              <a:t>Sammantaget ställs den framtida hälso- och sjukvården i Region Stockholm inför behov av stora förändringar för att leva upp till kraven på vård efter behov från lagstiftare och befolkning.</a:t>
            </a:r>
            <a:r>
              <a:rPr lang="sv-SE" b="0" dirty="0">
                <a:effectLst/>
              </a:rPr>
              <a:t> </a:t>
            </a:r>
            <a:r>
              <a:rPr lang="sv-SE" sz="1200" b="0" kern="1200" dirty="0">
                <a:solidFill>
                  <a:schemeClr val="tx1"/>
                </a:solidFill>
                <a:effectLst/>
                <a:latin typeface="Arial" charset="0"/>
                <a:ea typeface="Geneva" pitchFamily="1" charset="-128"/>
                <a:cs typeface="+mn-cs"/>
              </a:rPr>
              <a:t>Fokus i arbetet mot framtidens vård kommer att formas av övergång från gamla till nya flexibla sätt att möta invånaren i en ständigt föränderlig omvärld.</a:t>
            </a:r>
            <a:r>
              <a:rPr lang="sv-SE" b="0" dirty="0">
                <a:effectLst/>
              </a:rPr>
              <a:t> </a:t>
            </a:r>
            <a:endParaRPr lang="sv-SE" sz="1200" dirty="0"/>
          </a:p>
          <a:p>
            <a:endParaRPr lang="sv-SE"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38</a:t>
            </a:fld>
            <a:endParaRPr lang="sv-SE" dirty="0"/>
          </a:p>
        </p:txBody>
      </p:sp>
    </p:spTree>
    <p:extLst>
      <p:ext uri="{BB962C8B-B14F-4D97-AF65-F5344CB8AC3E}">
        <p14:creationId xmlns:p14="http://schemas.microsoft.com/office/powerpoint/2010/main" val="1758249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Arial" charset="0"/>
                <a:ea typeface="Geneva" pitchFamily="1" charset="-128"/>
                <a:cs typeface="+mn-cs"/>
              </a:rPr>
              <a:t>Inom detta fokusområde bör uppmärksamhet riktas på behov av att förbättra tjänster, service och tillgänglighet för invånarna.</a:t>
            </a:r>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39</a:t>
            </a:fld>
            <a:endParaRPr lang="sv-SE" dirty="0"/>
          </a:p>
        </p:txBody>
      </p:sp>
    </p:spTree>
    <p:extLst>
      <p:ext uri="{BB962C8B-B14F-4D97-AF65-F5344CB8AC3E}">
        <p14:creationId xmlns:p14="http://schemas.microsoft.com/office/powerpoint/2010/main" val="2788726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Arial" charset="0"/>
                <a:ea typeface="Geneva" pitchFamily="1" charset="-128"/>
                <a:cs typeface="+mn-cs"/>
              </a:rPr>
              <a:t>Tillvägagångssätten för att attrahera, rekrytera, utveckla och behålla medarbetare behöver utvecklas. De bör också integreras i all verksamhet och ges ett samlat stöd från regionens ledning.</a:t>
            </a:r>
          </a:p>
        </p:txBody>
      </p:sp>
      <p:sp>
        <p:nvSpPr>
          <p:cNvPr id="4" name="Platshållare för bildnummer 3"/>
          <p:cNvSpPr>
            <a:spLocks noGrp="1"/>
          </p:cNvSpPr>
          <p:nvPr>
            <p:ph type="sldNum" sz="quarter" idx="5"/>
          </p:nvPr>
        </p:nvSpPr>
        <p:spPr/>
        <p:txBody>
          <a:bodyPr/>
          <a:lstStyle/>
          <a:p>
            <a:fld id="{39F56C83-3508-4DF3-A02B-BBBCC8BE3867}" type="slidenum">
              <a:rPr lang="sv-SE" smtClean="0"/>
              <a:pPr/>
              <a:t>40</a:t>
            </a:fld>
            <a:endParaRPr lang="sv-SE" dirty="0"/>
          </a:p>
        </p:txBody>
      </p:sp>
    </p:spTree>
    <p:extLst>
      <p:ext uri="{BB962C8B-B14F-4D97-AF65-F5344CB8AC3E}">
        <p14:creationId xmlns:p14="http://schemas.microsoft.com/office/powerpoint/2010/main" val="1606566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Arial" charset="0"/>
                <a:ea typeface="Geneva" pitchFamily="1" charset="-128"/>
                <a:cs typeface="+mn-cs"/>
              </a:rPr>
              <a:t>Den medicinska och tekniska utvecklingen går framåt i snabb takt. Den vilar på de enorma framsteg som gjorts inom många områden, så som informationshantering, artificiell intelligens (AI), digitalisering, ”Big Data” som samlar stora mänger individinformation samt DNA-analys.</a:t>
            </a:r>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41</a:t>
            </a:fld>
            <a:endParaRPr lang="sv-SE" dirty="0"/>
          </a:p>
        </p:txBody>
      </p:sp>
    </p:spTree>
    <p:extLst>
      <p:ext uri="{BB962C8B-B14F-4D97-AF65-F5344CB8AC3E}">
        <p14:creationId xmlns:p14="http://schemas.microsoft.com/office/powerpoint/2010/main" val="2060819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Arial" charset="0"/>
                <a:ea typeface="Geneva" pitchFamily="1" charset="-128"/>
                <a:cs typeface="+mn-cs"/>
              </a:rPr>
              <a:t>Forskning och innovation är grundläggande i hälso- och sjukvården. För Region Stockholm har detta särskilt stor betydelse genom att det finns ett stort antal lärosäten i länet. Den medicinska forskningen är omfattande och en förutsättning för många kliniska framsteg. Mot bakgrund av intensiteten i den medicinska utvecklingen, nu och framöver, kan det förväntas att denna forskning kommer att öka.</a:t>
            </a:r>
            <a:r>
              <a:rPr lang="sv-SE" dirty="0">
                <a:effectLst/>
              </a:rPr>
              <a:t>  </a:t>
            </a:r>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42</a:t>
            </a:fld>
            <a:endParaRPr lang="sv-SE" dirty="0"/>
          </a:p>
        </p:txBody>
      </p:sp>
    </p:spTree>
    <p:extLst>
      <p:ext uri="{BB962C8B-B14F-4D97-AF65-F5344CB8AC3E}">
        <p14:creationId xmlns:p14="http://schemas.microsoft.com/office/powerpoint/2010/main" val="234438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Syftet med utredningen har varit att beskriva förutsättningarna för hälso- och sjukvården år 2040. </a:t>
            </a:r>
          </a:p>
          <a:p>
            <a:pPr marL="0" marR="0" lvl="0" indent="0" algn="l" defTabSz="914400" rtl="0" eaLnBrk="1" fontAlgn="base" latinLnBrk="0" hangingPunct="1">
              <a:lnSpc>
                <a:spcPct val="100000"/>
              </a:lnSpc>
              <a:spcBef>
                <a:spcPct val="30000"/>
              </a:spcBef>
              <a:spcAft>
                <a:spcPct val="0"/>
              </a:spcAft>
              <a:buClrTx/>
              <a:buSzTx/>
              <a:buFontTx/>
              <a:buNone/>
              <a:tabLst/>
              <a:defRPr/>
            </a:pPr>
            <a:r>
              <a:rPr lang="sv-SE"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Resultatet från utredningen ger underlag för kommande planering.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sv-SE"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Den är inte en plan på det sätt som framtidsplanen och andra styrande dokument som fullmäktige fastställt.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6</a:t>
            </a:fld>
            <a:endParaRPr lang="sv-SE" dirty="0"/>
          </a:p>
        </p:txBody>
      </p:sp>
    </p:spTree>
    <p:extLst>
      <p:ext uri="{BB962C8B-B14F-4D97-AF65-F5344CB8AC3E}">
        <p14:creationId xmlns:p14="http://schemas.microsoft.com/office/powerpoint/2010/main" val="4001302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Arial" charset="0"/>
                <a:ea typeface="Geneva" pitchFamily="1" charset="-128"/>
                <a:cs typeface="+mn-cs"/>
              </a:rPr>
              <a:t>En framgångsrik hälso- och sjukvård grundar sig på en god ekonomi. Den ekonomiska utvecklingen i länet har varit god från 2000 fram till 2020. Det har varit positivt för Region Stockholm, vars främsta intäktskälla är den regionala inkomstskatt som invånarna betalar. Den goda ekonomiska utvecklingen har möjliggjort mycket inom Region Stockholm, bland annat stora investeringar i infrastruktur och hög tillgänglighet till sjukvården.</a:t>
            </a:r>
            <a:r>
              <a:rPr lang="sv-SE" dirty="0">
                <a:effectLst/>
              </a:rPr>
              <a:t> </a:t>
            </a:r>
          </a:p>
          <a:p>
            <a:endParaRPr lang="sv-SE" dirty="0">
              <a:effectLst/>
            </a:endParaRPr>
          </a:p>
          <a:p>
            <a:r>
              <a:rPr lang="sv-SE" sz="1200" kern="1200" dirty="0">
                <a:solidFill>
                  <a:schemeClr val="tx1"/>
                </a:solidFill>
                <a:effectLst/>
                <a:latin typeface="Arial" charset="0"/>
                <a:ea typeface="Geneva" pitchFamily="1" charset="-128"/>
                <a:cs typeface="+mn-cs"/>
              </a:rPr>
              <a:t>Över de närmaste decennierna kommer utvecklingen av hälso- och sjukvårdens kostnader med stor sannolikhet att tvinga fram diskussioner om prioriteringar och om vilken hälso- och sjukvård som ska täckas av det offentliga.</a:t>
            </a:r>
          </a:p>
          <a:p>
            <a:endParaRPr lang="sv-SE" sz="1200" kern="1200" dirty="0">
              <a:solidFill>
                <a:schemeClr val="tx1"/>
              </a:solidFill>
              <a:effectLst/>
              <a:latin typeface="Arial" charset="0"/>
              <a:ea typeface="Geneva" pitchFamily="1" charset="-128"/>
              <a:cs typeface="+mn-cs"/>
            </a:endParaRPr>
          </a:p>
          <a:p>
            <a:pPr>
              <a:lnSpc>
                <a:spcPct val="107000"/>
              </a:lnSpc>
              <a:spcAft>
                <a:spcPts val="800"/>
              </a:spcAft>
            </a:pPr>
            <a:r>
              <a:rPr lang="sv-SE" sz="1200" b="0" i="0" dirty="0">
                <a:effectLst/>
                <a:latin typeface="Calibri" panose="020F0502020204030204" pitchFamily="34" charset="0"/>
                <a:ea typeface="Calibri" panose="020F0502020204030204" pitchFamily="34" charset="0"/>
                <a:cs typeface="Times New Roman" panose="02020603050405020304" pitchFamily="18" charset="0"/>
              </a:rPr>
              <a:t>Finansiering och det offentliga åtagandet:</a:t>
            </a:r>
          </a:p>
          <a:p>
            <a:pPr marL="342900" lvl="0" indent="-342900">
              <a:lnSpc>
                <a:spcPct val="107000"/>
              </a:lnSpc>
              <a:spcAft>
                <a:spcPts val="800"/>
              </a:spcAft>
              <a:buFont typeface="Arial" panose="020B0604020202020204" pitchFamily="34" charset="0"/>
              <a:buChar char="•"/>
              <a:tabLst>
                <a:tab pos="457200" algn="l"/>
              </a:tabLst>
            </a:pPr>
            <a:r>
              <a:rPr lang="sv-SE" sz="1200" b="0" i="0" dirty="0">
                <a:effectLst/>
                <a:latin typeface="Calibri" panose="020F0502020204030204" pitchFamily="34" charset="0"/>
                <a:ea typeface="Calibri" panose="020F0502020204030204" pitchFamily="34" charset="0"/>
                <a:cs typeface="Times New Roman" panose="02020603050405020304" pitchFamily="18" charset="0"/>
              </a:rPr>
              <a:t>Befolkningstillväxten, invånarnas förväntningar, medicinsk och teknisk utveckling kräver fortsatta insatser, oavsett ekonomiskt läge.</a:t>
            </a:r>
          </a:p>
          <a:p>
            <a:pPr marL="342900" lvl="0" indent="-342900">
              <a:lnSpc>
                <a:spcPct val="107000"/>
              </a:lnSpc>
              <a:spcAft>
                <a:spcPts val="800"/>
              </a:spcAft>
              <a:buFont typeface="Arial" panose="020B0604020202020204" pitchFamily="34" charset="0"/>
              <a:buChar char="•"/>
              <a:tabLst>
                <a:tab pos="457200" algn="l"/>
              </a:tabLst>
            </a:pPr>
            <a:r>
              <a:rPr lang="sv-SE" sz="1200" b="0" i="0" dirty="0">
                <a:effectLst/>
                <a:latin typeface="Calibri" panose="020F0502020204030204" pitchFamily="34" charset="0"/>
                <a:ea typeface="Calibri" panose="020F0502020204030204" pitchFamily="34" charset="0"/>
                <a:cs typeface="Times New Roman" panose="02020603050405020304" pitchFamily="18" charset="0"/>
              </a:rPr>
              <a:t>Patientens egen medverkan i vården är av stor vikt för att hushålla med de gemensamma resurserna.</a:t>
            </a:r>
          </a:p>
          <a:p>
            <a:pPr marL="342900" lvl="0" indent="-342900">
              <a:lnSpc>
                <a:spcPct val="107000"/>
              </a:lnSpc>
              <a:spcAft>
                <a:spcPts val="800"/>
              </a:spcAft>
              <a:buFont typeface="Arial" panose="020B0604020202020204" pitchFamily="34" charset="0"/>
              <a:buChar char="•"/>
              <a:tabLst>
                <a:tab pos="457200" algn="l"/>
              </a:tabLst>
            </a:pPr>
            <a:r>
              <a:rPr lang="sv-SE" sz="1200" b="0" i="0" dirty="0">
                <a:effectLst/>
                <a:latin typeface="Calibri" panose="020F0502020204030204" pitchFamily="34" charset="0"/>
                <a:ea typeface="Calibri" panose="020F0502020204030204" pitchFamily="34" charset="0"/>
                <a:cs typeface="Times New Roman" panose="02020603050405020304" pitchFamily="18" charset="0"/>
              </a:rPr>
              <a:t>Höga krav kommer ställas på prioriteringar och kontinuerligt förbättringsarbete.</a:t>
            </a:r>
          </a:p>
          <a:p>
            <a:endParaRPr lang="sv-SE" sz="1200" kern="1200" dirty="0">
              <a:solidFill>
                <a:schemeClr val="tx1"/>
              </a:solidFill>
              <a:effectLst/>
              <a:latin typeface="Arial" charset="0"/>
              <a:ea typeface="Geneva" pitchFamily="1" charset="-128"/>
              <a:cs typeface="+mn-cs"/>
            </a:endParaRPr>
          </a:p>
        </p:txBody>
      </p:sp>
      <p:sp>
        <p:nvSpPr>
          <p:cNvPr id="4" name="Platshållare för bildnummer 3"/>
          <p:cNvSpPr>
            <a:spLocks noGrp="1"/>
          </p:cNvSpPr>
          <p:nvPr>
            <p:ph type="sldNum" sz="quarter" idx="5"/>
          </p:nvPr>
        </p:nvSpPr>
        <p:spPr/>
        <p:txBody>
          <a:bodyPr/>
          <a:lstStyle/>
          <a:p>
            <a:fld id="{39F56C83-3508-4DF3-A02B-BBBCC8BE3867}" type="slidenum">
              <a:rPr lang="sv-SE" smtClean="0"/>
              <a:pPr/>
              <a:t>43</a:t>
            </a:fld>
            <a:endParaRPr lang="sv-SE" dirty="0"/>
          </a:p>
        </p:txBody>
      </p:sp>
    </p:spTree>
    <p:extLst>
      <p:ext uri="{BB962C8B-B14F-4D97-AF65-F5344CB8AC3E}">
        <p14:creationId xmlns:p14="http://schemas.microsoft.com/office/powerpoint/2010/main" val="3596425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Nya beteenden och förväntningar uppstår när samhället som helhet digitaliseras. En virtuell hälso- och sjukvård etableras där tekniken möter patienter på distans och i hemmet. Det gör att hälso- och sjukvården behöver:</a:t>
            </a:r>
          </a:p>
          <a:p>
            <a:pPr marL="538163" indent="-260350">
              <a:buFont typeface="Wingdings" pitchFamily="2" charset="2"/>
              <a:buChar char="Ø"/>
              <a:tabLst>
                <a:tab pos="457200" algn="l"/>
                <a:tab pos="573088" algn="l"/>
                <a:tab pos="685800" algn="l"/>
                <a:tab pos="914400" algn="l"/>
                <a:tab pos="1143000" algn="l"/>
                <a:tab pos="1371600" algn="l"/>
                <a:tab pos="1600200" algn="l"/>
                <a:tab pos="1828800" algn="l"/>
                <a:tab pos="2057400" algn="l"/>
              </a:tabLst>
            </a:pPr>
            <a:r>
              <a:rPr lang="sv-SE" dirty="0"/>
              <a:t>genomgå en digital transformation för att driva tillgängligheten, patientupplevelsen och kvaliteten i vården. </a:t>
            </a:r>
          </a:p>
          <a:p>
            <a:pPr marL="538163" indent="-260350">
              <a:buFont typeface="Wingdings" pitchFamily="2" charset="2"/>
              <a:buChar char="Ø"/>
              <a:tabLst>
                <a:tab pos="457200" algn="l"/>
                <a:tab pos="573088" algn="l"/>
                <a:tab pos="685800" algn="l"/>
                <a:tab pos="914400" algn="l"/>
                <a:tab pos="1143000" algn="l"/>
                <a:tab pos="1371600" algn="l"/>
                <a:tab pos="1600200" algn="l"/>
                <a:tab pos="1828800" algn="l"/>
                <a:tab pos="2057400" algn="l"/>
              </a:tabLst>
            </a:pPr>
            <a:r>
              <a:rPr lang="sv-SE" dirty="0"/>
              <a:t>investera i rätt kompetensmix för att svara upp mot patienternas förväntningar och framtida behov. </a:t>
            </a:r>
          </a:p>
          <a:p>
            <a:pPr marL="538163" indent="-260350">
              <a:buFont typeface="Wingdings" pitchFamily="2" charset="2"/>
              <a:buChar char="Ø"/>
              <a:tabLst>
                <a:tab pos="457200" algn="l"/>
                <a:tab pos="573088" algn="l"/>
                <a:tab pos="685800" algn="l"/>
                <a:tab pos="914400" algn="l"/>
                <a:tab pos="1143000" algn="l"/>
                <a:tab pos="1371600" algn="l"/>
                <a:tab pos="1600200" algn="l"/>
                <a:tab pos="1828800" algn="l"/>
                <a:tab pos="2057400" algn="l"/>
              </a:tabLst>
            </a:pPr>
            <a:r>
              <a:rPr lang="sv-SE" dirty="0"/>
              <a:t>arbeta mer målinriktat med att samla in data för att bland annat förutse sannolikhet för insjuknande.</a:t>
            </a:r>
          </a:p>
        </p:txBody>
      </p:sp>
      <p:sp>
        <p:nvSpPr>
          <p:cNvPr id="4" name="Platshållare för bildnummer 3"/>
          <p:cNvSpPr>
            <a:spLocks noGrp="1"/>
          </p:cNvSpPr>
          <p:nvPr>
            <p:ph type="sldNum" sz="quarter" idx="5"/>
          </p:nvPr>
        </p:nvSpPr>
        <p:spPr/>
        <p:txBody>
          <a:bodyPr/>
          <a:lstStyle/>
          <a:p>
            <a:fld id="{39F56C83-3508-4DF3-A02B-BBBCC8BE3867}" type="slidenum">
              <a:rPr lang="sv-SE" smtClean="0"/>
              <a:pPr/>
              <a:t>45</a:t>
            </a:fld>
            <a:endParaRPr lang="sv-SE" dirty="0"/>
          </a:p>
        </p:txBody>
      </p:sp>
    </p:spTree>
    <p:extLst>
      <p:ext uri="{BB962C8B-B14F-4D97-AF65-F5344CB8AC3E}">
        <p14:creationId xmlns:p14="http://schemas.microsoft.com/office/powerpoint/2010/main" val="1090001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sv-SE" sz="1200" b="0" dirty="0">
                <a:effectLst/>
                <a:latin typeface="Calibri" panose="020F0502020204030204" pitchFamily="34" charset="0"/>
                <a:ea typeface="Calibri" panose="020F0502020204030204" pitchFamily="34" charset="0"/>
                <a:cs typeface="Times New Roman" panose="02020603050405020304" pitchFamily="18" charset="0"/>
              </a:rPr>
              <a:t>Många framsteg har gjort inom hälso- och sjukvård, men det kommer det fortsatt finnas utmaningar. </a:t>
            </a:r>
          </a:p>
          <a:p>
            <a:pPr marL="342900" lvl="0" indent="-342900">
              <a:lnSpc>
                <a:spcPct val="107000"/>
              </a:lnSpc>
              <a:spcAft>
                <a:spcPts val="800"/>
              </a:spcAft>
              <a:buFont typeface="Arial" panose="020B0604020202020204" pitchFamily="34" charset="0"/>
              <a:buChar char="•"/>
              <a:tabLst>
                <a:tab pos="457200" algn="l"/>
              </a:tabLst>
            </a:pPr>
            <a:r>
              <a:rPr lang="sv-SE" sz="1200" b="0" dirty="0">
                <a:effectLst/>
                <a:latin typeface="Calibri" panose="020F0502020204030204" pitchFamily="34" charset="0"/>
                <a:ea typeface="Calibri" panose="020F0502020204030204" pitchFamily="34" charset="0"/>
                <a:cs typeface="Times New Roman" panose="02020603050405020304" pitchFamily="18" charset="0"/>
              </a:rPr>
              <a:t>Det händer mycket inom hälso- och sjukvården och komplexiteten ökar, vilket kräver ökad uppmärksamhet på </a:t>
            </a:r>
            <a:r>
              <a:rPr lang="sv-SE" sz="1200" b="0" i="0" dirty="0">
                <a:effectLst/>
                <a:latin typeface="Calibri" panose="020F0502020204030204" pitchFamily="34" charset="0"/>
                <a:ea typeface="Calibri" panose="020F0502020204030204" pitchFamily="34" charset="0"/>
                <a:cs typeface="Times New Roman" panose="02020603050405020304" pitchFamily="18" charset="0"/>
              </a:rPr>
              <a:t>styrningen</a:t>
            </a:r>
            <a:r>
              <a:rPr lang="sv-SE" sz="1200" b="0" i="1" dirty="0">
                <a:effectLst/>
                <a:latin typeface="Calibri" panose="020F0502020204030204" pitchFamily="34" charset="0"/>
                <a:ea typeface="Calibri" panose="020F0502020204030204" pitchFamily="34" charset="0"/>
                <a:cs typeface="Times New Roman" panose="02020603050405020304" pitchFamily="18" charset="0"/>
              </a:rPr>
              <a:t>.</a:t>
            </a:r>
            <a:endParaRPr lang="sv-SE"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46</a:t>
            </a:fld>
            <a:endParaRPr lang="sv-SE" dirty="0"/>
          </a:p>
        </p:txBody>
      </p:sp>
    </p:spTree>
    <p:extLst>
      <p:ext uri="{BB962C8B-B14F-4D97-AF65-F5344CB8AC3E}">
        <p14:creationId xmlns:p14="http://schemas.microsoft.com/office/powerpoint/2010/main" val="217982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endParaRPr lang="sv-SE" sz="1200"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47</a:t>
            </a:fld>
            <a:endParaRPr lang="sv-SE" dirty="0"/>
          </a:p>
        </p:txBody>
      </p:sp>
    </p:spTree>
    <p:extLst>
      <p:ext uri="{BB962C8B-B14F-4D97-AF65-F5344CB8AC3E}">
        <p14:creationId xmlns:p14="http://schemas.microsoft.com/office/powerpoint/2010/main" val="2482785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49</a:t>
            </a:fld>
            <a:endParaRPr lang="sv-SE" dirty="0"/>
          </a:p>
        </p:txBody>
      </p:sp>
    </p:spTree>
    <p:extLst>
      <p:ext uri="{BB962C8B-B14F-4D97-AF65-F5344CB8AC3E}">
        <p14:creationId xmlns:p14="http://schemas.microsoft.com/office/powerpoint/2010/main" val="2844843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F56C83-3508-4DF3-A02B-BBBCC8BE3867}" type="slidenum">
              <a:rPr kumimoji="0" lang="sv-SE" sz="1200" b="0" i="0" u="none" strike="noStrike" kern="1200" cap="none" spc="0" normalizeH="0" baseline="0" noProof="0" smtClean="0">
                <a:ln>
                  <a:noFill/>
                </a:ln>
                <a:solidFill>
                  <a:srgbClr val="000000"/>
                </a:solidFill>
                <a:effectLst/>
                <a:uLnTx/>
                <a:uFillTx/>
                <a:latin typeface="Arial" charset="0"/>
                <a:ea typeface="Geneva"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sv-SE" sz="1200" b="0" i="0" u="none" strike="noStrike" kern="1200" cap="none" spc="0" normalizeH="0" baseline="0" noProof="0">
              <a:ln>
                <a:noFill/>
              </a:ln>
              <a:solidFill>
                <a:srgbClr val="000000"/>
              </a:solidFill>
              <a:effectLst/>
              <a:uLnTx/>
              <a:uFillTx/>
              <a:latin typeface="Arial" charset="0"/>
              <a:ea typeface="Geneva" pitchFamily="1" charset="-128"/>
              <a:cs typeface="+mn-cs"/>
            </a:endParaRPr>
          </a:p>
        </p:txBody>
      </p:sp>
    </p:spTree>
    <p:extLst>
      <p:ext uri="{BB962C8B-B14F-4D97-AF65-F5344CB8AC3E}">
        <p14:creationId xmlns:p14="http://schemas.microsoft.com/office/powerpoint/2010/main" val="314244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CC2413C-B910-4D56-9D62-13C1AAC13370}" type="slidenum">
              <a:rPr lang="sv-SE" smtClean="0"/>
              <a:t>54</a:t>
            </a:fld>
            <a:endParaRPr lang="sv-SE"/>
          </a:p>
        </p:txBody>
      </p:sp>
    </p:spTree>
    <p:extLst>
      <p:ext uri="{BB962C8B-B14F-4D97-AF65-F5344CB8AC3E}">
        <p14:creationId xmlns:p14="http://schemas.microsoft.com/office/powerpoint/2010/main" val="121273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7</a:t>
            </a:fld>
            <a:endParaRPr lang="sv-SE" dirty="0"/>
          </a:p>
        </p:txBody>
      </p:sp>
    </p:spTree>
    <p:extLst>
      <p:ext uri="{BB962C8B-B14F-4D97-AF65-F5344CB8AC3E}">
        <p14:creationId xmlns:p14="http://schemas.microsoft.com/office/powerpoint/2010/main" val="2269754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kern="1200" dirty="0">
                <a:solidFill>
                  <a:schemeClr val="tx1"/>
                </a:solidFill>
                <a:effectLst/>
                <a:latin typeface="Arial" charset="0"/>
                <a:ea typeface="Geneva" pitchFamily="1" charset="-128"/>
                <a:cs typeface="+mn-cs"/>
              </a:rPr>
              <a:t>Perspektivrapporterna har producerats löpande sedan starten på utredningen. De har utgått från hur utvecklingen varit de senaste 20 åren och skriver fram utvecklingen de kommande 20 åren. Varje perspektivrapport är ett försök att diskutera vad som kan påverka trender och komma fram till en trolig utveckling. Varje rapport har utifrån denna faktagrund landat i ett antal slutsatser som ligger till grund för slutrapporten.</a:t>
            </a:r>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8</a:t>
            </a:fld>
            <a:endParaRPr lang="sv-SE" dirty="0"/>
          </a:p>
        </p:txBody>
      </p:sp>
    </p:spTree>
    <p:extLst>
      <p:ext uri="{BB962C8B-B14F-4D97-AF65-F5344CB8AC3E}">
        <p14:creationId xmlns:p14="http://schemas.microsoft.com/office/powerpoint/2010/main" val="303586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sv-SE" sz="1200" kern="1200" dirty="0">
              <a:solidFill>
                <a:schemeClr val="tx1"/>
              </a:solidFill>
              <a:effectLst/>
              <a:latin typeface="Arial" charset="0"/>
              <a:ea typeface="Geneva" pitchFamily="1" charset="-128"/>
              <a:cs typeface="+mn-cs"/>
            </a:endParaRPr>
          </a:p>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9</a:t>
            </a:fld>
            <a:endParaRPr lang="sv-SE" dirty="0"/>
          </a:p>
        </p:txBody>
      </p:sp>
    </p:spTree>
    <p:extLst>
      <p:ext uri="{BB962C8B-B14F-4D97-AF65-F5344CB8AC3E}">
        <p14:creationId xmlns:p14="http://schemas.microsoft.com/office/powerpoint/2010/main" val="313886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10</a:t>
            </a:fld>
            <a:endParaRPr lang="sv-SE" dirty="0"/>
          </a:p>
        </p:txBody>
      </p:sp>
    </p:spTree>
    <p:extLst>
      <p:ext uri="{BB962C8B-B14F-4D97-AF65-F5344CB8AC3E}">
        <p14:creationId xmlns:p14="http://schemas.microsoft.com/office/powerpoint/2010/main" val="2698455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sz="1200" dirty="0">
                <a:latin typeface="+mn-lt"/>
              </a:rPr>
              <a:t>Hälso- och sjukvården är integrerad i samhället, lokalt och globalt. Omvärldsbevakning och riskanalyser är nödvändiga liksom en robust krisberedskap.</a:t>
            </a:r>
            <a:endParaRPr lang="sv-SE" sz="1200" dirty="0">
              <a:effectLst/>
              <a:latin typeface="+mn-lt"/>
            </a:endParaRPr>
          </a:p>
          <a:p>
            <a:r>
              <a:rPr lang="sv-SE" sz="1200" dirty="0"/>
              <a:t>Många faktorer i omvärlden påverkar hälso- och sjukvården. De mer framträdande är den ekonomiska utvecklingen, arbetsmarknaden, befolkningens attityder och värderingar, teknikutvecklingen, politisk utveckling samt klimatfrågan.</a:t>
            </a:r>
          </a:p>
          <a:p>
            <a:pPr algn="l"/>
            <a:endParaRPr lang="sv-SE" sz="1200" dirty="0"/>
          </a:p>
          <a:p>
            <a:r>
              <a:rPr lang="sv-SE" sz="1200" kern="1200" dirty="0">
                <a:solidFill>
                  <a:schemeClr val="tx1"/>
                </a:solidFill>
                <a:effectLst/>
                <a:latin typeface="Arial" charset="0"/>
                <a:ea typeface="Geneva" pitchFamily="1" charset="-128"/>
                <a:cs typeface="+mn-cs"/>
              </a:rPr>
              <a:t>Lärdomar från covid-19-pandemi är mycket värdefulla och kan ligga till grund för att ytterligare förbättra krisberedskapen inom hälso- och sjukvården inför händelser av olika slag som kan förväntas uppstå i framtiden. Detta kommer att vara en högt prioriterad uppgift de närmaste åren. Naturkatastrofer såsom stormar, bränder och översvämningar kräver att grundläggande funktioner som transporter, logistik, information och energiförsörjning säkras.</a:t>
            </a:r>
          </a:p>
          <a:p>
            <a:pPr algn="l"/>
            <a:endParaRPr lang="sv-SE" sz="1200" dirty="0"/>
          </a:p>
        </p:txBody>
      </p:sp>
      <p:sp>
        <p:nvSpPr>
          <p:cNvPr id="4" name="Platshållare för bildnummer 3"/>
          <p:cNvSpPr>
            <a:spLocks noGrp="1"/>
          </p:cNvSpPr>
          <p:nvPr>
            <p:ph type="sldNum" sz="quarter" idx="5"/>
          </p:nvPr>
        </p:nvSpPr>
        <p:spPr/>
        <p:txBody>
          <a:bodyPr/>
          <a:lstStyle/>
          <a:p>
            <a:fld id="{39F56C83-3508-4DF3-A02B-BBBCC8BE3867}" type="slidenum">
              <a:rPr lang="sv-SE" smtClean="0"/>
              <a:pPr/>
              <a:t>11</a:t>
            </a:fld>
            <a:endParaRPr lang="sv-SE" dirty="0"/>
          </a:p>
        </p:txBody>
      </p:sp>
    </p:spTree>
    <p:extLst>
      <p:ext uri="{BB962C8B-B14F-4D97-AF65-F5344CB8AC3E}">
        <p14:creationId xmlns:p14="http://schemas.microsoft.com/office/powerpoint/2010/main" val="3281958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0D73BD8B-3FD1-4277-8232-53F67306D96B}"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7" name="Platshållare för bild 6">
            <a:extLst>
              <a:ext uri="{FF2B5EF4-FFF2-40B4-BE49-F238E27FC236}">
                <a16:creationId xmlns:a16="http://schemas.microsoft.com/office/drawing/2014/main" id="{81DD7E68-EAF9-440E-BAF2-93E97A183D08}"/>
              </a:ext>
            </a:extLst>
          </p:cNvPr>
          <p:cNvSpPr>
            <a:spLocks noGrp="1" noChangeAspect="1"/>
          </p:cNvSpPr>
          <p:nvPr>
            <p:ph type="pic" sz="quarter" idx="13"/>
          </p:nvPr>
        </p:nvSpPr>
        <p:spPr>
          <a:xfrm>
            <a:off x="6096000" y="1230260"/>
            <a:ext cx="4516187" cy="4446640"/>
          </a:xfrm>
          <a:prstGeom prst="ellipse">
            <a:avLst/>
          </a:prstGeom>
          <a:noFill/>
          <a:ln>
            <a:noFill/>
          </a:ln>
        </p:spPr>
        <p:txBody>
          <a:bodyPr/>
          <a:lstStyle/>
          <a:p>
            <a:endParaRPr lang="sv-SE" dirty="0"/>
          </a:p>
        </p:txBody>
      </p:sp>
      <p:sp>
        <p:nvSpPr>
          <p:cNvPr id="8" name="Rektangel 7">
            <a:extLst>
              <a:ext uri="{FF2B5EF4-FFF2-40B4-BE49-F238E27FC236}">
                <a16:creationId xmlns:a16="http://schemas.microsoft.com/office/drawing/2014/main" id="{95CB7286-94FE-4832-A97D-7697EC1CCAEB}"/>
              </a:ext>
            </a:extLst>
          </p:cNvPr>
          <p:cNvSpPr/>
          <p:nvPr userDrawn="1"/>
        </p:nvSpPr>
        <p:spPr bwMode="auto">
          <a:xfrm>
            <a:off x="0" y="3659799"/>
            <a:ext cx="12192000" cy="2490036"/>
          </a:xfrm>
          <a:custGeom>
            <a:avLst/>
            <a:gdLst>
              <a:gd name="connsiteX0" fmla="*/ 0 w 12192000"/>
              <a:gd name="connsiteY0" fmla="*/ 0 h 3248025"/>
              <a:gd name="connsiteX1" fmla="*/ 12192000 w 12192000"/>
              <a:gd name="connsiteY1" fmla="*/ 0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12533 h 3260558"/>
              <a:gd name="connsiteX1" fmla="*/ 1515979 w 12192000"/>
              <a:gd name="connsiteY1" fmla="*/ 0 h 3260558"/>
              <a:gd name="connsiteX2" fmla="*/ 12192000 w 12192000"/>
              <a:gd name="connsiteY2" fmla="*/ 12533 h 3260558"/>
              <a:gd name="connsiteX3" fmla="*/ 12192000 w 12192000"/>
              <a:gd name="connsiteY3" fmla="*/ 3260558 h 3260558"/>
              <a:gd name="connsiteX4" fmla="*/ 0 w 12192000"/>
              <a:gd name="connsiteY4" fmla="*/ 3260558 h 3260558"/>
              <a:gd name="connsiteX5" fmla="*/ 0 w 12192000"/>
              <a:gd name="connsiteY5" fmla="*/ 12533 h 3260558"/>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24900 h 3272925"/>
              <a:gd name="connsiteX1" fmla="*/ 5185610 w 12192000"/>
              <a:gd name="connsiteY1" fmla="*/ 1564440 h 3272925"/>
              <a:gd name="connsiteX2" fmla="*/ 12192000 w 12192000"/>
              <a:gd name="connsiteY2" fmla="*/ 24900 h 3272925"/>
              <a:gd name="connsiteX3" fmla="*/ 12192000 w 12192000"/>
              <a:gd name="connsiteY3" fmla="*/ 3272925 h 3272925"/>
              <a:gd name="connsiteX4" fmla="*/ 0 w 12192000"/>
              <a:gd name="connsiteY4" fmla="*/ 3272925 h 3272925"/>
              <a:gd name="connsiteX5" fmla="*/ 0 w 12192000"/>
              <a:gd name="connsiteY5" fmla="*/ 24900 h 3272925"/>
              <a:gd name="connsiteX0" fmla="*/ 0 w 12192000"/>
              <a:gd name="connsiteY0" fmla="*/ 30226 h 3278251"/>
              <a:gd name="connsiteX1" fmla="*/ 5185610 w 12192000"/>
              <a:gd name="connsiteY1" fmla="*/ 1569766 h 3278251"/>
              <a:gd name="connsiteX2" fmla="*/ 12192000 w 12192000"/>
              <a:gd name="connsiteY2" fmla="*/ 30226 h 3278251"/>
              <a:gd name="connsiteX3" fmla="*/ 12192000 w 12192000"/>
              <a:gd name="connsiteY3" fmla="*/ 3278251 h 3278251"/>
              <a:gd name="connsiteX4" fmla="*/ 0 w 12192000"/>
              <a:gd name="connsiteY4" fmla="*/ 3278251 h 3278251"/>
              <a:gd name="connsiteX5" fmla="*/ 0 w 12192000"/>
              <a:gd name="connsiteY5" fmla="*/ 30226 h 3278251"/>
              <a:gd name="connsiteX0" fmla="*/ 0 w 12192000"/>
              <a:gd name="connsiteY0" fmla="*/ 31701 h 3279726"/>
              <a:gd name="connsiteX1" fmla="*/ 5185610 w 12192000"/>
              <a:gd name="connsiteY1" fmla="*/ 1571241 h 3279726"/>
              <a:gd name="connsiteX2" fmla="*/ 12192000 w 12192000"/>
              <a:gd name="connsiteY2" fmla="*/ 31701 h 3279726"/>
              <a:gd name="connsiteX3" fmla="*/ 12192000 w 12192000"/>
              <a:gd name="connsiteY3" fmla="*/ 3279726 h 3279726"/>
              <a:gd name="connsiteX4" fmla="*/ 0 w 12192000"/>
              <a:gd name="connsiteY4" fmla="*/ 3279726 h 3279726"/>
              <a:gd name="connsiteX5" fmla="*/ 0 w 12192000"/>
              <a:gd name="connsiteY5" fmla="*/ 31701 h 3279726"/>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522495 w 12192000"/>
              <a:gd name="connsiteY1" fmla="*/ 1683919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522495 w 12192000"/>
              <a:gd name="connsiteY1" fmla="*/ 1683919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406002 h 3654027"/>
              <a:gd name="connsiteX1" fmla="*/ 12192000 w 12192000"/>
              <a:gd name="connsiteY1" fmla="*/ 406002 h 3654027"/>
              <a:gd name="connsiteX2" fmla="*/ 12192000 w 12192000"/>
              <a:gd name="connsiteY2" fmla="*/ 3654027 h 3654027"/>
              <a:gd name="connsiteX3" fmla="*/ 0 w 12192000"/>
              <a:gd name="connsiteY3" fmla="*/ 3654027 h 3654027"/>
              <a:gd name="connsiteX4" fmla="*/ 0 w 12192000"/>
              <a:gd name="connsiteY4" fmla="*/ 406002 h 3654027"/>
              <a:gd name="connsiteX0" fmla="*/ 0 w 12192000"/>
              <a:gd name="connsiteY0" fmla="*/ 58023 h 3306048"/>
              <a:gd name="connsiteX1" fmla="*/ 12192000 w 12192000"/>
              <a:gd name="connsiteY1" fmla="*/ 58023 h 3306048"/>
              <a:gd name="connsiteX2" fmla="*/ 12192000 w 12192000"/>
              <a:gd name="connsiteY2" fmla="*/ 3306048 h 3306048"/>
              <a:gd name="connsiteX3" fmla="*/ 0 w 12192000"/>
              <a:gd name="connsiteY3" fmla="*/ 3306048 h 3306048"/>
              <a:gd name="connsiteX4" fmla="*/ 0 w 12192000"/>
              <a:gd name="connsiteY4" fmla="*/ 58023 h 3306048"/>
              <a:gd name="connsiteX0" fmla="*/ 0 w 12192000"/>
              <a:gd name="connsiteY0" fmla="*/ 0 h 3248025"/>
              <a:gd name="connsiteX1" fmla="*/ 12192000 w 12192000"/>
              <a:gd name="connsiteY1" fmla="*/ 0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0 h 3248025"/>
              <a:gd name="connsiteX1" fmla="*/ 12192000 w 12192000"/>
              <a:gd name="connsiteY1" fmla="*/ 757989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0 h 3248025"/>
              <a:gd name="connsiteX1" fmla="*/ 12192000 w 12192000"/>
              <a:gd name="connsiteY1" fmla="*/ 757989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0 h 3248025"/>
              <a:gd name="connsiteX1" fmla="*/ 12192000 w 12192000"/>
              <a:gd name="connsiteY1" fmla="*/ 757989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120317 h 2490036"/>
              <a:gd name="connsiteX1" fmla="*/ 12192000 w 12192000"/>
              <a:gd name="connsiteY1" fmla="*/ 0 h 2490036"/>
              <a:gd name="connsiteX2" fmla="*/ 12192000 w 12192000"/>
              <a:gd name="connsiteY2" fmla="*/ 2490036 h 2490036"/>
              <a:gd name="connsiteX3" fmla="*/ 0 w 12192000"/>
              <a:gd name="connsiteY3" fmla="*/ 2490036 h 2490036"/>
              <a:gd name="connsiteX4" fmla="*/ 0 w 12192000"/>
              <a:gd name="connsiteY4" fmla="*/ 120317 h 2490036"/>
              <a:gd name="connsiteX0" fmla="*/ 0 w 12192000"/>
              <a:gd name="connsiteY0" fmla="*/ 120317 h 2490036"/>
              <a:gd name="connsiteX1" fmla="*/ 12192000 w 12192000"/>
              <a:gd name="connsiteY1" fmla="*/ 0 h 2490036"/>
              <a:gd name="connsiteX2" fmla="*/ 12192000 w 12192000"/>
              <a:gd name="connsiteY2" fmla="*/ 2490036 h 2490036"/>
              <a:gd name="connsiteX3" fmla="*/ 0 w 12192000"/>
              <a:gd name="connsiteY3" fmla="*/ 2490036 h 2490036"/>
              <a:gd name="connsiteX4" fmla="*/ 0 w 12192000"/>
              <a:gd name="connsiteY4" fmla="*/ 120317 h 2490036"/>
              <a:gd name="connsiteX0" fmla="*/ 0 w 12192000"/>
              <a:gd name="connsiteY0" fmla="*/ 120317 h 2490036"/>
              <a:gd name="connsiteX1" fmla="*/ 12192000 w 12192000"/>
              <a:gd name="connsiteY1" fmla="*/ 0 h 2490036"/>
              <a:gd name="connsiteX2" fmla="*/ 12192000 w 12192000"/>
              <a:gd name="connsiteY2" fmla="*/ 2490036 h 2490036"/>
              <a:gd name="connsiteX3" fmla="*/ 0 w 12192000"/>
              <a:gd name="connsiteY3" fmla="*/ 2490036 h 2490036"/>
              <a:gd name="connsiteX4" fmla="*/ 0 w 12192000"/>
              <a:gd name="connsiteY4" fmla="*/ 120317 h 249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490036">
                <a:moveTo>
                  <a:pt x="0" y="120317"/>
                </a:moveTo>
                <a:cubicBezTo>
                  <a:pt x="2765926" y="1552159"/>
                  <a:pt x="9462169" y="1131053"/>
                  <a:pt x="12192000" y="0"/>
                </a:cubicBezTo>
                <a:lnTo>
                  <a:pt x="12192000" y="2490036"/>
                </a:lnTo>
                <a:lnTo>
                  <a:pt x="0" y="2490036"/>
                </a:lnTo>
                <a:lnTo>
                  <a:pt x="0" y="120317"/>
                </a:lnTo>
                <a:close/>
              </a:path>
            </a:pathLst>
          </a:custGeom>
          <a:gradFill>
            <a:gsLst>
              <a:gs pos="19000">
                <a:schemeClr val="accent1"/>
              </a:gs>
              <a:gs pos="55000">
                <a:srgbClr val="005386">
                  <a:alpha val="84000"/>
                </a:srgbClr>
              </a:gs>
              <a:gs pos="100000">
                <a:schemeClr val="accent2">
                  <a:alpha val="0"/>
                </a:schemeClr>
              </a:gs>
            </a:gsLst>
            <a:lin ang="54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4495800"/>
            <a:ext cx="10585450" cy="1876425"/>
          </a:xfrm>
        </p:spPr>
        <p:txBody>
          <a:bodyPr anchor="ctr" anchorCtr="0"/>
          <a:lstStyle>
            <a:lvl1pPr algn="l">
              <a:defRPr sz="3500" b="1">
                <a:solidFill>
                  <a:schemeClr val="bg1"/>
                </a:solidFill>
              </a:defRPr>
            </a:lvl1pPr>
          </a:lstStyle>
          <a:p>
            <a:r>
              <a:rPr lang="sv-SE" dirty="0"/>
              <a:t>Klicka här för att ändra mall för rubrikformat</a:t>
            </a:r>
          </a:p>
        </p:txBody>
      </p:sp>
      <p:pic>
        <p:nvPicPr>
          <p:cNvPr id="13" name="Bildobjekt 12">
            <a:extLst>
              <a:ext uri="{FF2B5EF4-FFF2-40B4-BE49-F238E27FC236}">
                <a16:creationId xmlns:a16="http://schemas.microsoft.com/office/drawing/2014/main" id="{4EABCCC0-2B38-4012-AFC9-29F8338BF4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2306" y="1248723"/>
            <a:ext cx="1548626" cy="1548626"/>
          </a:xfrm>
          <a:prstGeom prst="rect">
            <a:avLst/>
          </a:prstGeom>
        </p:spPr>
      </p:pic>
    </p:spTree>
    <p:extLst>
      <p:ext uri="{BB962C8B-B14F-4D97-AF65-F5344CB8AC3E}">
        <p14:creationId xmlns:p14="http://schemas.microsoft.com/office/powerpoint/2010/main" val="704136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Rubr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51DE3811-7E5B-4528-99F4-8402D2D8EB7F}"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0"/>
            <a:ext cx="10585450" cy="1476375"/>
          </a:xfrm>
        </p:spPr>
        <p:txBody>
          <a:bodyPr anchor="ctr" anchorCtr="0"/>
          <a:lstStyle>
            <a:lvl1pPr>
              <a:defRPr sz="2400" b="1">
                <a:solidFill>
                  <a:schemeClr val="accent1"/>
                </a:solidFill>
              </a:defRPr>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0099675"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1634157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ubrik + Tex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0B26B737-EBC3-4A99-8B3C-894E6143D88B}"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0"/>
            <a:ext cx="10585450" cy="1476375"/>
          </a:xfrm>
        </p:spPr>
        <p:txBody>
          <a:bodyPr anchor="ctr" anchorCtr="0"/>
          <a:lstStyle>
            <a:lvl1pPr>
              <a:defRPr sz="2400" b="1">
                <a:solidFill>
                  <a:schemeClr val="accent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428875"/>
            <a:ext cx="10099674" cy="3623101"/>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1028700" lvl="3" indent="-34290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1090277"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9" name="Platshållare för innehåll 2">
            <a:extLst>
              <a:ext uri="{FF2B5EF4-FFF2-40B4-BE49-F238E27FC236}">
                <a16:creationId xmlns:a16="http://schemas.microsoft.com/office/drawing/2014/main" id="{4865E2AC-B4DD-49DD-ABB2-5F7F54154A57}"/>
              </a:ext>
            </a:extLst>
          </p:cNvPr>
          <p:cNvSpPr>
            <a:spLocks noGrp="1"/>
          </p:cNvSpPr>
          <p:nvPr>
            <p:ph idx="15" hasCustomPrompt="1"/>
          </p:nvPr>
        </p:nvSpPr>
        <p:spPr>
          <a:xfrm>
            <a:off x="803275" y="4495799"/>
            <a:ext cx="6699250" cy="2066925"/>
          </a:xfrm>
        </p:spPr>
        <p:txBody>
          <a:bodyPr anchor="b" anchorCtr="0"/>
          <a:lstStyle>
            <a:lvl1pPr marL="0" indent="0" algn="l">
              <a:lnSpc>
                <a:spcPct val="100000"/>
              </a:lnSpc>
              <a:spcBef>
                <a:spcPts val="300"/>
              </a:spcBef>
              <a:spcAft>
                <a:spcPts val="100"/>
              </a:spcAft>
              <a:buClrTx/>
              <a:buSzPts val="2000"/>
              <a:buFont typeface="Wingdings" panose="05000000000000000000" pitchFamily="2" charset="2"/>
              <a:buNone/>
              <a:defRPr sz="1600" b="0" i="1" u="sng">
                <a:solidFill>
                  <a:schemeClr val="accent1"/>
                </a:solidFill>
                <a:latin typeface="Verdana" panose="020B0604030504040204" pitchFamily="34" charset="0"/>
              </a:defRPr>
            </a:lvl1pPr>
            <a:lvl2pPr marL="0" indent="0" algn="l">
              <a:lnSpc>
                <a:spcPct val="100000"/>
              </a:lnSpc>
              <a:spcBef>
                <a:spcPts val="300"/>
              </a:spcBef>
              <a:spcAft>
                <a:spcPts val="100"/>
              </a:spcAft>
              <a:buClrTx/>
              <a:buSzPts val="2000"/>
              <a:buFont typeface="Verdna"/>
              <a:buNone/>
              <a:defRPr sz="1600">
                <a:latin typeface="Verdana" panose="020B0604030504040204" pitchFamily="34" charset="0"/>
              </a:defRPr>
            </a:lvl2pPr>
            <a:lvl3pPr marL="685800" indent="-228600" algn="l">
              <a:lnSpc>
                <a:spcPct val="100000"/>
              </a:lnSpc>
              <a:spcBef>
                <a:spcPts val="300"/>
              </a:spcBef>
              <a:spcAft>
                <a:spcPts val="100"/>
              </a:spcAft>
              <a:buClrTx/>
              <a:buSzPts val="1800"/>
              <a:buFont typeface="Wingdings" panose="05000000000000000000" pitchFamily="2" charset="2"/>
              <a:buChar char="§"/>
              <a:defRPr sz="1800">
                <a:latin typeface="Verdana" panose="020B0604030504040204" pitchFamily="34" charset="0"/>
              </a:defRPr>
            </a:lvl3pPr>
            <a:lvl4pPr marL="1028700" indent="-342900" algn="l" rtl="0" eaLnBrk="1" fontAlgn="base" hangingPunct="1">
              <a:lnSpc>
                <a:spcPct val="100000"/>
              </a:lnSpc>
              <a:spcBef>
                <a:spcPts val="300"/>
              </a:spcBef>
              <a:spcAft>
                <a:spcPts val="100"/>
              </a:spcAft>
              <a:buClrTx/>
              <a:buSzPts val="18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800">
                <a:latin typeface="Verdana" panose="020B0604030504040204" pitchFamily="34" charset="0"/>
              </a:defRPr>
            </a:lvl4pPr>
            <a:lvl5pPr marL="11430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5pPr>
            <a:lvl6pPr marL="13716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7pPr>
            <a:lvl8pPr marL="18288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8pPr>
            <a:lvl9pPr marL="20574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9pPr>
          </a:lstStyle>
          <a:p>
            <a:pPr lvl="0"/>
            <a:r>
              <a:rPr lang="en-GB" dirty="0" err="1"/>
              <a:t>Osäkerhet</a:t>
            </a:r>
            <a:endParaRPr lang="en-GB" dirty="0"/>
          </a:p>
          <a:p>
            <a:pPr lvl="1"/>
            <a:r>
              <a:rPr lang="en-GB" dirty="0"/>
              <a:t>Text</a:t>
            </a:r>
          </a:p>
        </p:txBody>
      </p:sp>
    </p:spTree>
    <p:extLst>
      <p:ext uri="{BB962C8B-B14F-4D97-AF65-F5344CB8AC3E}">
        <p14:creationId xmlns:p14="http://schemas.microsoft.com/office/powerpoint/2010/main" val="2841094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ubrik  + Text + Bi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69F7A916-011C-4ECE-894E-A8DB39C536F5}"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6" y="952500"/>
            <a:ext cx="11388724" cy="1476375"/>
          </a:xfrm>
        </p:spPr>
        <p:txBody>
          <a:bodyPr anchor="ctr" anchorCtr="0"/>
          <a:lstStyle>
            <a:lvl1pPr>
              <a:defRPr sz="2400" b="1">
                <a:solidFill>
                  <a:schemeClr val="accent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428875"/>
            <a:ext cx="6699249" cy="3623101"/>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1388723"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9" name="Platshållare för bild 8">
            <a:extLst>
              <a:ext uri="{FF2B5EF4-FFF2-40B4-BE49-F238E27FC236}">
                <a16:creationId xmlns:a16="http://schemas.microsoft.com/office/drawing/2014/main" id="{D9D236BB-4704-4289-9298-5E67D1017BF6}"/>
              </a:ext>
            </a:extLst>
          </p:cNvPr>
          <p:cNvSpPr>
            <a:spLocks noGrp="1" noChangeAspect="1"/>
          </p:cNvSpPr>
          <p:nvPr>
            <p:ph type="pic" sz="quarter" idx="14"/>
          </p:nvPr>
        </p:nvSpPr>
        <p:spPr>
          <a:xfrm>
            <a:off x="8089900" y="952500"/>
            <a:ext cx="4102100" cy="5905499"/>
          </a:xfrm>
          <a:ln>
            <a:noFill/>
          </a:ln>
        </p:spPr>
        <p:txBody>
          <a:bodyPr/>
          <a:lstStyle/>
          <a:p>
            <a:endParaRPr lang="sv-SE" dirty="0"/>
          </a:p>
        </p:txBody>
      </p:sp>
      <p:sp>
        <p:nvSpPr>
          <p:cNvPr id="10" name="Platshållare för innehåll 2">
            <a:extLst>
              <a:ext uri="{FF2B5EF4-FFF2-40B4-BE49-F238E27FC236}">
                <a16:creationId xmlns:a16="http://schemas.microsoft.com/office/drawing/2014/main" id="{AF71A7DC-31A0-4F21-B1AA-0BD23CAFF82C}"/>
              </a:ext>
            </a:extLst>
          </p:cNvPr>
          <p:cNvSpPr>
            <a:spLocks noGrp="1"/>
          </p:cNvSpPr>
          <p:nvPr>
            <p:ph idx="15" hasCustomPrompt="1"/>
          </p:nvPr>
        </p:nvSpPr>
        <p:spPr>
          <a:xfrm>
            <a:off x="803275" y="4495799"/>
            <a:ext cx="6699250" cy="2066925"/>
          </a:xfrm>
        </p:spPr>
        <p:txBody>
          <a:bodyPr anchor="b" anchorCtr="0"/>
          <a:lstStyle>
            <a:lvl1pPr marL="0" indent="0" algn="l">
              <a:lnSpc>
                <a:spcPct val="100000"/>
              </a:lnSpc>
              <a:spcBef>
                <a:spcPts val="300"/>
              </a:spcBef>
              <a:spcAft>
                <a:spcPts val="100"/>
              </a:spcAft>
              <a:buClrTx/>
              <a:buSzPts val="2000"/>
              <a:buFont typeface="Wingdings" panose="05000000000000000000" pitchFamily="2" charset="2"/>
              <a:buNone/>
              <a:defRPr sz="1600" b="0" i="1" u="sng">
                <a:solidFill>
                  <a:schemeClr val="accent1"/>
                </a:solidFill>
                <a:latin typeface="Verdana" panose="020B0604030504040204" pitchFamily="34" charset="0"/>
              </a:defRPr>
            </a:lvl1pPr>
            <a:lvl2pPr marL="0" indent="0" algn="l">
              <a:lnSpc>
                <a:spcPct val="100000"/>
              </a:lnSpc>
              <a:spcBef>
                <a:spcPts val="300"/>
              </a:spcBef>
              <a:spcAft>
                <a:spcPts val="100"/>
              </a:spcAft>
              <a:buClrTx/>
              <a:buSzPts val="2000"/>
              <a:buFont typeface="Verdna"/>
              <a:buNone/>
              <a:defRPr sz="1600">
                <a:latin typeface="Verdana" panose="020B0604030504040204" pitchFamily="34" charset="0"/>
              </a:defRPr>
            </a:lvl2pPr>
            <a:lvl3pPr marL="685800" indent="-228600" algn="l">
              <a:lnSpc>
                <a:spcPct val="100000"/>
              </a:lnSpc>
              <a:spcBef>
                <a:spcPts val="300"/>
              </a:spcBef>
              <a:spcAft>
                <a:spcPts val="100"/>
              </a:spcAft>
              <a:buClrTx/>
              <a:buSzPts val="1800"/>
              <a:buFont typeface="Wingdings" panose="05000000000000000000" pitchFamily="2" charset="2"/>
              <a:buChar char="§"/>
              <a:defRPr sz="1800">
                <a:latin typeface="Verdana" panose="020B0604030504040204" pitchFamily="34" charset="0"/>
              </a:defRPr>
            </a:lvl3pPr>
            <a:lvl4pPr marL="1028700" indent="-342900" algn="l" rtl="0" eaLnBrk="1" fontAlgn="base" hangingPunct="1">
              <a:lnSpc>
                <a:spcPct val="100000"/>
              </a:lnSpc>
              <a:spcBef>
                <a:spcPts val="300"/>
              </a:spcBef>
              <a:spcAft>
                <a:spcPts val="100"/>
              </a:spcAft>
              <a:buClrTx/>
              <a:buSzPts val="18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800">
                <a:latin typeface="Verdana" panose="020B0604030504040204" pitchFamily="34" charset="0"/>
              </a:defRPr>
            </a:lvl4pPr>
            <a:lvl5pPr marL="11430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5pPr>
            <a:lvl6pPr marL="13716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7pPr>
            <a:lvl8pPr marL="18288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8pPr>
            <a:lvl9pPr marL="20574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9pPr>
          </a:lstStyle>
          <a:p>
            <a:pPr lvl="0"/>
            <a:r>
              <a:rPr lang="en-GB" dirty="0" err="1"/>
              <a:t>Osäkerhet</a:t>
            </a:r>
            <a:endParaRPr lang="en-GB" dirty="0"/>
          </a:p>
          <a:p>
            <a:pPr lvl="1"/>
            <a:r>
              <a:rPr lang="en-GB" dirty="0"/>
              <a:t>Text</a:t>
            </a:r>
          </a:p>
        </p:txBody>
      </p:sp>
    </p:spTree>
    <p:extLst>
      <p:ext uri="{BB962C8B-B14F-4D97-AF65-F5344CB8AC3E}">
        <p14:creationId xmlns:p14="http://schemas.microsoft.com/office/powerpoint/2010/main" val="2438526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Rubrik  + Text +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96DF926A-7D1C-4C37-BDE2-909B1C20684A}"/>
              </a:ext>
            </a:extLst>
          </p:cNvPr>
          <p:cNvSpPr/>
          <p:nvPr userDrawn="1"/>
        </p:nvSpPr>
        <p:spPr bwMode="auto">
          <a:xfrm>
            <a:off x="0" y="950400"/>
            <a:ext cx="12192000" cy="5907600"/>
          </a:xfrm>
          <a:prstGeom prst="rect">
            <a:avLst/>
          </a:prstGeom>
          <a:gradFill>
            <a:gsLst>
              <a:gs pos="19000">
                <a:schemeClr val="accent1">
                  <a:alpha val="65000"/>
                </a:schemeClr>
              </a:gs>
              <a:gs pos="55000">
                <a:srgbClr val="005386">
                  <a:alpha val="31000"/>
                </a:srgbClr>
              </a:gs>
              <a:gs pos="100000">
                <a:schemeClr val="accent2">
                  <a:alpha val="0"/>
                </a:schemeClr>
              </a:gs>
            </a:gsLst>
            <a:lin ang="27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2" name="Platshållare för datum 1"/>
          <p:cNvSpPr>
            <a:spLocks noGrp="1"/>
          </p:cNvSpPr>
          <p:nvPr>
            <p:ph type="dt" sz="half" idx="10"/>
          </p:nvPr>
        </p:nvSpPr>
        <p:spPr/>
        <p:txBody>
          <a:bodyPr/>
          <a:lstStyle>
            <a:lvl1pPr>
              <a:defRPr/>
            </a:lvl1pPr>
          </a:lstStyle>
          <a:p>
            <a:fld id="{818B41C7-0C32-4C1B-A1EF-FCF05F07DB98}"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6" y="952500"/>
            <a:ext cx="6945678" cy="3248026"/>
          </a:xfrm>
        </p:spPr>
        <p:txBody>
          <a:bodyPr anchor="ctr" anchorCtr="0"/>
          <a:lstStyle>
            <a:lvl1pPr>
              <a:defRPr sz="3500" b="1">
                <a:solidFill>
                  <a:schemeClr val="bg1"/>
                </a:solidFill>
              </a:defRPr>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1388723" cy="736600"/>
          </a:xfrm>
        </p:spPr>
        <p:txBody>
          <a:bodyPr anchor="b" anchorCtr="0"/>
          <a:lstStyle>
            <a:lvl1pPr marL="0" indent="0">
              <a:buNone/>
              <a:defRPr sz="1200" i="1">
                <a:solidFill>
                  <a:schemeClr val="bg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11" name="Platshållare för bild 6">
            <a:extLst>
              <a:ext uri="{FF2B5EF4-FFF2-40B4-BE49-F238E27FC236}">
                <a16:creationId xmlns:a16="http://schemas.microsoft.com/office/drawing/2014/main" id="{0883FABD-0335-4C57-98D4-CF090294113B}"/>
              </a:ext>
            </a:extLst>
          </p:cNvPr>
          <p:cNvSpPr>
            <a:spLocks noGrp="1" noChangeAspect="1"/>
          </p:cNvSpPr>
          <p:nvPr>
            <p:ph type="pic" sz="quarter" idx="15"/>
          </p:nvPr>
        </p:nvSpPr>
        <p:spPr>
          <a:xfrm>
            <a:off x="7358313" y="1747785"/>
            <a:ext cx="4516187" cy="4446640"/>
          </a:xfrm>
          <a:prstGeom prst="ellipse">
            <a:avLst/>
          </a:prstGeom>
          <a:noFill/>
          <a:ln>
            <a:noFill/>
          </a:ln>
        </p:spPr>
        <p:txBody>
          <a:bodyPr/>
          <a:lstStyle/>
          <a:p>
            <a:endParaRPr lang="sv-SE" dirty="0"/>
          </a:p>
        </p:txBody>
      </p:sp>
    </p:spTree>
    <p:extLst>
      <p:ext uri="{BB962C8B-B14F-4D97-AF65-F5344CB8AC3E}">
        <p14:creationId xmlns:p14="http://schemas.microsoft.com/office/powerpoint/2010/main" val="890306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Rubrik  + Text + Bi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E7604FF9-BDF1-4E51-9119-EAB03EF54791}"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1517622"/>
            <a:ext cx="10585450" cy="1093231"/>
          </a:xfrm>
        </p:spPr>
        <p:txBody>
          <a:bodyPr anchor="ctr" anchorCtr="0"/>
          <a:lstStyle>
            <a:lvl1pPr>
              <a:defRPr sz="2400" b="1">
                <a:solidFill>
                  <a:schemeClr val="accent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846267"/>
            <a:ext cx="6699249" cy="3205710"/>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6" y="5826125"/>
            <a:ext cx="11090276"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9" name="Platshållare för bild 8">
            <a:extLst>
              <a:ext uri="{FF2B5EF4-FFF2-40B4-BE49-F238E27FC236}">
                <a16:creationId xmlns:a16="http://schemas.microsoft.com/office/drawing/2014/main" id="{D9D236BB-4704-4289-9298-5E67D1017BF6}"/>
              </a:ext>
            </a:extLst>
          </p:cNvPr>
          <p:cNvSpPr>
            <a:spLocks noGrp="1"/>
          </p:cNvSpPr>
          <p:nvPr>
            <p:ph type="pic" sz="quarter" idx="14"/>
          </p:nvPr>
        </p:nvSpPr>
        <p:spPr>
          <a:xfrm>
            <a:off x="8089900" y="950400"/>
            <a:ext cx="4102100" cy="5907600"/>
          </a:xfrm>
          <a:ln>
            <a:noFill/>
          </a:ln>
        </p:spPr>
        <p:txBody>
          <a:bodyPr/>
          <a:lstStyle/>
          <a:p>
            <a:endParaRPr lang="sv-SE" dirty="0"/>
          </a:p>
        </p:txBody>
      </p:sp>
      <p:sp>
        <p:nvSpPr>
          <p:cNvPr id="10" name="Platshållare för innehåll 2">
            <a:extLst>
              <a:ext uri="{FF2B5EF4-FFF2-40B4-BE49-F238E27FC236}">
                <a16:creationId xmlns:a16="http://schemas.microsoft.com/office/drawing/2014/main" id="{AF71A7DC-31A0-4F21-B1AA-0BD23CAFF82C}"/>
              </a:ext>
            </a:extLst>
          </p:cNvPr>
          <p:cNvSpPr>
            <a:spLocks noGrp="1"/>
          </p:cNvSpPr>
          <p:nvPr>
            <p:ph idx="15" hasCustomPrompt="1"/>
          </p:nvPr>
        </p:nvSpPr>
        <p:spPr>
          <a:xfrm>
            <a:off x="803275" y="4495799"/>
            <a:ext cx="6699250" cy="2066926"/>
          </a:xfrm>
        </p:spPr>
        <p:txBody>
          <a:bodyPr anchor="b" anchorCtr="0"/>
          <a:lstStyle>
            <a:lvl1pPr marL="0" indent="0" algn="l">
              <a:lnSpc>
                <a:spcPct val="100000"/>
              </a:lnSpc>
              <a:spcBef>
                <a:spcPts val="300"/>
              </a:spcBef>
              <a:spcAft>
                <a:spcPts val="100"/>
              </a:spcAft>
              <a:buClrTx/>
              <a:buSzPts val="2000"/>
              <a:buFont typeface="Wingdings" panose="05000000000000000000" pitchFamily="2" charset="2"/>
              <a:buNone/>
              <a:defRPr sz="1600" b="0" i="1" u="sng">
                <a:solidFill>
                  <a:schemeClr val="accent1"/>
                </a:solidFill>
                <a:latin typeface="Verdana" panose="020B0604030504040204" pitchFamily="34" charset="0"/>
              </a:defRPr>
            </a:lvl1pPr>
            <a:lvl2pPr marL="0" indent="0" algn="l">
              <a:lnSpc>
                <a:spcPct val="100000"/>
              </a:lnSpc>
              <a:spcBef>
                <a:spcPts val="300"/>
              </a:spcBef>
              <a:spcAft>
                <a:spcPts val="100"/>
              </a:spcAft>
              <a:buClrTx/>
              <a:buSzPts val="2000"/>
              <a:buFont typeface="Verdna"/>
              <a:buNone/>
              <a:defRPr sz="1600">
                <a:latin typeface="Verdana" panose="020B0604030504040204" pitchFamily="34" charset="0"/>
              </a:defRPr>
            </a:lvl2pPr>
            <a:lvl3pPr marL="685800" indent="-228600" algn="l">
              <a:lnSpc>
                <a:spcPct val="100000"/>
              </a:lnSpc>
              <a:spcBef>
                <a:spcPts val="300"/>
              </a:spcBef>
              <a:spcAft>
                <a:spcPts val="100"/>
              </a:spcAft>
              <a:buClrTx/>
              <a:buSzPts val="1800"/>
              <a:buFont typeface="Wingdings" panose="05000000000000000000" pitchFamily="2" charset="2"/>
              <a:buChar char="§"/>
              <a:defRPr sz="1800">
                <a:latin typeface="Verdana" panose="020B0604030504040204" pitchFamily="34" charset="0"/>
              </a:defRPr>
            </a:lvl3pPr>
            <a:lvl4pPr marL="1028700" indent="-342900" algn="l" rtl="0" eaLnBrk="1" fontAlgn="base" hangingPunct="1">
              <a:lnSpc>
                <a:spcPct val="100000"/>
              </a:lnSpc>
              <a:spcBef>
                <a:spcPts val="300"/>
              </a:spcBef>
              <a:spcAft>
                <a:spcPts val="100"/>
              </a:spcAft>
              <a:buClrTx/>
              <a:buSzPts val="18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800">
                <a:latin typeface="Verdana" panose="020B0604030504040204" pitchFamily="34" charset="0"/>
              </a:defRPr>
            </a:lvl4pPr>
            <a:lvl5pPr marL="11430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5pPr>
            <a:lvl6pPr marL="13716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7pPr>
            <a:lvl8pPr marL="18288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8pPr>
            <a:lvl9pPr marL="20574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9pPr>
          </a:lstStyle>
          <a:p>
            <a:pPr lvl="0"/>
            <a:r>
              <a:rPr lang="en-GB" dirty="0" err="1"/>
              <a:t>Osäkerhet</a:t>
            </a:r>
            <a:endParaRPr lang="en-GB" dirty="0"/>
          </a:p>
          <a:p>
            <a:pPr lvl="1"/>
            <a:r>
              <a:rPr lang="en-GB" dirty="0"/>
              <a:t>Text</a:t>
            </a:r>
          </a:p>
        </p:txBody>
      </p:sp>
      <p:sp>
        <p:nvSpPr>
          <p:cNvPr id="12" name="Platshållare för text 11">
            <a:extLst>
              <a:ext uri="{FF2B5EF4-FFF2-40B4-BE49-F238E27FC236}">
                <a16:creationId xmlns:a16="http://schemas.microsoft.com/office/drawing/2014/main" id="{AAE508C4-822E-4809-8190-2E97FFC92C88}"/>
              </a:ext>
            </a:extLst>
          </p:cNvPr>
          <p:cNvSpPr>
            <a:spLocks noGrp="1"/>
          </p:cNvSpPr>
          <p:nvPr>
            <p:ph type="body" sz="quarter" idx="16"/>
          </p:nvPr>
        </p:nvSpPr>
        <p:spPr>
          <a:xfrm>
            <a:off x="803275" y="1247776"/>
            <a:ext cx="7558088" cy="448678"/>
          </a:xfrm>
        </p:spPr>
        <p:txBody>
          <a:bodyPr/>
          <a:lstStyle>
            <a:lvl1pPr marL="0" indent="0">
              <a:buNone/>
              <a:defRPr sz="1600" b="1">
                <a:solidFill>
                  <a:schemeClr val="tx1">
                    <a:lumMod val="50000"/>
                    <a:lumOff val="50000"/>
                  </a:schemeClr>
                </a:solidFill>
              </a:defRPr>
            </a:lvl1pPr>
            <a:lvl2pPr marL="228600" indent="0">
              <a:buNone/>
              <a:defRPr sz="1600" b="1">
                <a:solidFill>
                  <a:schemeClr val="tx1">
                    <a:lumMod val="50000"/>
                    <a:lumOff val="50000"/>
                  </a:schemeClr>
                </a:solidFill>
              </a:defRPr>
            </a:lvl2pPr>
            <a:lvl3pPr marL="457200" indent="0">
              <a:buNone/>
              <a:defRPr sz="1600" b="1">
                <a:solidFill>
                  <a:schemeClr val="tx1">
                    <a:lumMod val="50000"/>
                    <a:lumOff val="50000"/>
                  </a:schemeClr>
                </a:solidFill>
              </a:defRPr>
            </a:lvl3pPr>
            <a:lvl4pPr marL="685800" indent="0">
              <a:buNone/>
              <a:defRPr sz="1600" b="1">
                <a:solidFill>
                  <a:schemeClr val="tx1">
                    <a:lumMod val="50000"/>
                    <a:lumOff val="50000"/>
                  </a:schemeClr>
                </a:solidFill>
              </a:defRPr>
            </a:lvl4pPr>
            <a:lvl5pPr marL="914400" indent="0">
              <a:buNone/>
              <a:defRPr sz="1600" b="1">
                <a:solidFill>
                  <a:schemeClr val="tx1">
                    <a:lumMod val="50000"/>
                    <a:lumOff val="50000"/>
                  </a:schemeClr>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1769681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Rubrik + Text + Bi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0D58CA57-A4CB-4BB7-B179-7E12F4F63790}"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0"/>
            <a:ext cx="10585450" cy="1476375"/>
          </a:xfrm>
        </p:spPr>
        <p:txBody>
          <a:bodyPr anchor="ctr" anchorCtr="0"/>
          <a:lstStyle>
            <a:lvl1pPr>
              <a:defRPr sz="2400" b="1">
                <a:solidFill>
                  <a:schemeClr val="accent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428875"/>
            <a:ext cx="10099674" cy="3623101"/>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1028700" lvl="3" indent="-34290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1090277"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10" name="Platshållare för innehåll 2">
            <a:extLst>
              <a:ext uri="{FF2B5EF4-FFF2-40B4-BE49-F238E27FC236}">
                <a16:creationId xmlns:a16="http://schemas.microsoft.com/office/drawing/2014/main" id="{2FC4E0D4-066C-49C8-9AB2-A0C8A5E450FE}"/>
              </a:ext>
            </a:extLst>
          </p:cNvPr>
          <p:cNvSpPr>
            <a:spLocks noGrp="1"/>
          </p:cNvSpPr>
          <p:nvPr>
            <p:ph idx="15" hasCustomPrompt="1"/>
          </p:nvPr>
        </p:nvSpPr>
        <p:spPr>
          <a:xfrm>
            <a:off x="803275" y="4495799"/>
            <a:ext cx="6699250" cy="2066925"/>
          </a:xfrm>
        </p:spPr>
        <p:txBody>
          <a:bodyPr anchor="b" anchorCtr="0"/>
          <a:lstStyle>
            <a:lvl1pPr marL="0" indent="0" algn="l">
              <a:lnSpc>
                <a:spcPct val="100000"/>
              </a:lnSpc>
              <a:spcBef>
                <a:spcPts val="300"/>
              </a:spcBef>
              <a:spcAft>
                <a:spcPts val="100"/>
              </a:spcAft>
              <a:buClrTx/>
              <a:buSzPts val="2000"/>
              <a:buFont typeface="Wingdings" panose="05000000000000000000" pitchFamily="2" charset="2"/>
              <a:buNone/>
              <a:defRPr sz="1600" b="0" i="1" u="sng">
                <a:solidFill>
                  <a:schemeClr val="accent1"/>
                </a:solidFill>
                <a:latin typeface="Verdana" panose="020B0604030504040204" pitchFamily="34" charset="0"/>
              </a:defRPr>
            </a:lvl1pPr>
            <a:lvl2pPr marL="0" indent="0" algn="l">
              <a:lnSpc>
                <a:spcPct val="100000"/>
              </a:lnSpc>
              <a:spcBef>
                <a:spcPts val="300"/>
              </a:spcBef>
              <a:spcAft>
                <a:spcPts val="100"/>
              </a:spcAft>
              <a:buClrTx/>
              <a:buSzPts val="2000"/>
              <a:buFont typeface="Verdna"/>
              <a:buNone/>
              <a:defRPr sz="1600">
                <a:latin typeface="Verdana" panose="020B0604030504040204" pitchFamily="34" charset="0"/>
              </a:defRPr>
            </a:lvl2pPr>
            <a:lvl3pPr marL="685800" indent="-228600" algn="l">
              <a:lnSpc>
                <a:spcPct val="100000"/>
              </a:lnSpc>
              <a:spcBef>
                <a:spcPts val="300"/>
              </a:spcBef>
              <a:spcAft>
                <a:spcPts val="100"/>
              </a:spcAft>
              <a:buClrTx/>
              <a:buSzPts val="1800"/>
              <a:buFont typeface="Wingdings" panose="05000000000000000000" pitchFamily="2" charset="2"/>
              <a:buChar char="§"/>
              <a:defRPr sz="1800">
                <a:latin typeface="Verdana" panose="020B0604030504040204" pitchFamily="34" charset="0"/>
              </a:defRPr>
            </a:lvl3pPr>
            <a:lvl4pPr marL="1028700" indent="-342900" algn="l" rtl="0" eaLnBrk="1" fontAlgn="base" hangingPunct="1">
              <a:lnSpc>
                <a:spcPct val="100000"/>
              </a:lnSpc>
              <a:spcBef>
                <a:spcPts val="300"/>
              </a:spcBef>
              <a:spcAft>
                <a:spcPts val="100"/>
              </a:spcAft>
              <a:buClrTx/>
              <a:buSzPts val="18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800">
                <a:latin typeface="Verdana" panose="020B0604030504040204" pitchFamily="34" charset="0"/>
              </a:defRPr>
            </a:lvl4pPr>
            <a:lvl5pPr marL="11430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5pPr>
            <a:lvl6pPr marL="13716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7pPr>
            <a:lvl8pPr marL="18288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8pPr>
            <a:lvl9pPr marL="20574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9pPr>
          </a:lstStyle>
          <a:p>
            <a:pPr lvl="0"/>
            <a:r>
              <a:rPr lang="en-GB" dirty="0" err="1"/>
              <a:t>Osäkerhet</a:t>
            </a:r>
            <a:endParaRPr lang="en-GB" dirty="0"/>
          </a:p>
          <a:p>
            <a:pPr lvl="1"/>
            <a:r>
              <a:rPr lang="en-GB" dirty="0"/>
              <a:t>Text</a:t>
            </a:r>
          </a:p>
        </p:txBody>
      </p:sp>
      <p:sp>
        <p:nvSpPr>
          <p:cNvPr id="11" name="Platshållare för bild 10">
            <a:extLst>
              <a:ext uri="{FF2B5EF4-FFF2-40B4-BE49-F238E27FC236}">
                <a16:creationId xmlns:a16="http://schemas.microsoft.com/office/drawing/2014/main" id="{ADD8BC7B-4627-4205-A0D1-297538B0DDF3}"/>
              </a:ext>
            </a:extLst>
          </p:cNvPr>
          <p:cNvSpPr>
            <a:spLocks noGrp="1"/>
          </p:cNvSpPr>
          <p:nvPr>
            <p:ph type="pic" sz="quarter" idx="16"/>
          </p:nvPr>
        </p:nvSpPr>
        <p:spPr>
          <a:xfrm>
            <a:off x="7118350" y="2428875"/>
            <a:ext cx="4270375" cy="3838575"/>
          </a:xfrm>
        </p:spPr>
        <p:txBody>
          <a:bodyPr/>
          <a:lstStyle/>
          <a:p>
            <a:endParaRPr lang="sv-SE" dirty="0"/>
          </a:p>
        </p:txBody>
      </p:sp>
    </p:spTree>
    <p:extLst>
      <p:ext uri="{BB962C8B-B14F-4D97-AF65-F5344CB8AC3E}">
        <p14:creationId xmlns:p14="http://schemas.microsoft.com/office/powerpoint/2010/main" val="720095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lternativa framti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122D458B-899E-4FC9-99AE-CCFD0FB2508A}"/>
              </a:ext>
            </a:extLst>
          </p:cNvPr>
          <p:cNvSpPr>
            <a:spLocks noGrp="1"/>
          </p:cNvSpPr>
          <p:nvPr>
            <p:ph type="dt" sz="half" idx="10"/>
          </p:nvPr>
        </p:nvSpPr>
        <p:spPr/>
        <p:txBody>
          <a:bodyPr/>
          <a:lstStyle/>
          <a:p>
            <a:fld id="{D5BF12EF-AF00-465D-93B3-72BF5785524B}" type="datetime1">
              <a:rPr lang="sv-SE" smtClean="0"/>
              <a:t>2022-08-16</a:t>
            </a:fld>
            <a:endParaRPr lang="sv-SE" dirty="0"/>
          </a:p>
        </p:txBody>
      </p:sp>
      <p:sp>
        <p:nvSpPr>
          <p:cNvPr id="4" name="Platshållare för sidfot 3">
            <a:extLst>
              <a:ext uri="{FF2B5EF4-FFF2-40B4-BE49-F238E27FC236}">
                <a16:creationId xmlns:a16="http://schemas.microsoft.com/office/drawing/2014/main" id="{A3C09E10-8210-4CC4-BB67-DAFBA57E65F9}"/>
              </a:ext>
            </a:extLst>
          </p:cNvPr>
          <p:cNvSpPr>
            <a:spLocks noGrp="1"/>
          </p:cNvSpPr>
          <p:nvPr>
            <p:ph type="ftr" sz="quarter" idx="11"/>
          </p:nvPr>
        </p:nvSpPr>
        <p:spPr/>
        <p:txBody>
          <a:bodyPr/>
          <a:lstStyle/>
          <a:p>
            <a:r>
              <a:rPr lang="sv-SE"/>
              <a:t>Dialogmöte HS 2040</a:t>
            </a:r>
            <a:endParaRPr lang="sv-SE" dirty="0"/>
          </a:p>
        </p:txBody>
      </p:sp>
      <p:sp>
        <p:nvSpPr>
          <p:cNvPr id="5" name="Platshållare för bildnummer 4">
            <a:extLst>
              <a:ext uri="{FF2B5EF4-FFF2-40B4-BE49-F238E27FC236}">
                <a16:creationId xmlns:a16="http://schemas.microsoft.com/office/drawing/2014/main" id="{14596BC5-996A-4869-AECC-5E0B049DBDC7}"/>
              </a:ext>
            </a:extLst>
          </p:cNvPr>
          <p:cNvSpPr>
            <a:spLocks noGrp="1"/>
          </p:cNvSpPr>
          <p:nvPr>
            <p:ph type="sldNum" sz="quarter" idx="12"/>
          </p:nvPr>
        </p:nvSpPr>
        <p:spPr/>
        <p:txBody>
          <a:bodyPr/>
          <a:lstStyle/>
          <a:p>
            <a:fld id="{65EAC295-B5BC-4B98-BE11-8B11DB9261CC}" type="slidenum">
              <a:rPr lang="sv-SE" smtClean="0"/>
              <a:pPr/>
              <a:t>‹#›</a:t>
            </a:fld>
            <a:endParaRPr lang="sv-SE" dirty="0"/>
          </a:p>
        </p:txBody>
      </p:sp>
      <p:sp>
        <p:nvSpPr>
          <p:cNvPr id="7" name="Ellips 6">
            <a:extLst>
              <a:ext uri="{FF2B5EF4-FFF2-40B4-BE49-F238E27FC236}">
                <a16:creationId xmlns:a16="http://schemas.microsoft.com/office/drawing/2014/main" id="{68149B6D-7059-42F0-97E6-C3BFBF275C4C}"/>
              </a:ext>
            </a:extLst>
          </p:cNvPr>
          <p:cNvSpPr>
            <a:spLocks noChangeAspect="1"/>
          </p:cNvSpPr>
          <p:nvPr/>
        </p:nvSpPr>
        <p:spPr bwMode="auto">
          <a:xfrm>
            <a:off x="10077789" y="1247775"/>
            <a:ext cx="1800000" cy="180000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8" name="textruta 7">
            <a:extLst>
              <a:ext uri="{FF2B5EF4-FFF2-40B4-BE49-F238E27FC236}">
                <a16:creationId xmlns:a16="http://schemas.microsoft.com/office/drawing/2014/main" id="{58ACD28D-31E9-4026-8B73-C8BBB83A91C9}"/>
              </a:ext>
            </a:extLst>
          </p:cNvPr>
          <p:cNvSpPr txBox="1"/>
          <p:nvPr/>
        </p:nvSpPr>
        <p:spPr>
          <a:xfrm>
            <a:off x="10077789" y="1480845"/>
            <a:ext cx="1800000" cy="1723995"/>
          </a:xfrm>
          <a:prstGeom prst="rect">
            <a:avLst/>
          </a:prstGeom>
          <a:noFill/>
        </p:spPr>
        <p:txBody>
          <a:bodyPr wrap="square" rtlCol="0">
            <a:noAutofit/>
          </a:bodyPr>
          <a:lstStyle/>
          <a:p>
            <a:pPr>
              <a:lnSpc>
                <a:spcPct val="100000"/>
              </a:lnSpc>
            </a:pPr>
            <a:r>
              <a:rPr lang="sv-SE" sz="1300" b="1" dirty="0">
                <a:solidFill>
                  <a:schemeClr val="bg1"/>
                </a:solidFill>
              </a:rPr>
              <a:t>2040</a:t>
            </a:r>
            <a:br>
              <a:rPr lang="sv-SE" sz="1300" dirty="0">
                <a:solidFill>
                  <a:schemeClr val="bg1"/>
                </a:solidFill>
              </a:rPr>
            </a:br>
            <a:r>
              <a:rPr lang="sv-SE" sz="1300" dirty="0">
                <a:solidFill>
                  <a:schemeClr val="bg1"/>
                </a:solidFill>
              </a:rPr>
              <a:t>Alternativa framtider</a:t>
            </a:r>
            <a:endParaRPr lang="sv-SE" sz="1300" dirty="0"/>
          </a:p>
        </p:txBody>
      </p:sp>
      <p:grpSp>
        <p:nvGrpSpPr>
          <p:cNvPr id="11" name="Grupp 10">
            <a:extLst>
              <a:ext uri="{FF2B5EF4-FFF2-40B4-BE49-F238E27FC236}">
                <a16:creationId xmlns:a16="http://schemas.microsoft.com/office/drawing/2014/main" id="{01D6FFD6-F6D1-463B-9C6D-320D26615A68}"/>
              </a:ext>
            </a:extLst>
          </p:cNvPr>
          <p:cNvGrpSpPr/>
          <p:nvPr userDrawn="1"/>
        </p:nvGrpSpPr>
        <p:grpSpPr>
          <a:xfrm>
            <a:off x="1803158" y="1611042"/>
            <a:ext cx="8416071" cy="648945"/>
            <a:chOff x="200153" y="3260321"/>
            <a:chExt cx="8805623" cy="560202"/>
          </a:xfrm>
        </p:grpSpPr>
        <p:sp>
          <p:nvSpPr>
            <p:cNvPr id="12" name="Pil: vänster 11">
              <a:extLst>
                <a:ext uri="{FF2B5EF4-FFF2-40B4-BE49-F238E27FC236}">
                  <a16:creationId xmlns:a16="http://schemas.microsoft.com/office/drawing/2014/main" id="{89228C24-9F04-42C7-A842-725501DD2BF8}"/>
                </a:ext>
              </a:extLst>
            </p:cNvPr>
            <p:cNvSpPr/>
            <p:nvPr/>
          </p:nvSpPr>
          <p:spPr bwMode="auto">
            <a:xfrm>
              <a:off x="200153" y="3260321"/>
              <a:ext cx="8805623"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3" name="textruta 12">
              <a:extLst>
                <a:ext uri="{FF2B5EF4-FFF2-40B4-BE49-F238E27FC236}">
                  <a16:creationId xmlns:a16="http://schemas.microsoft.com/office/drawing/2014/main" id="{C46D15BF-B24F-4D4F-8E76-2A028AB1937D}"/>
                </a:ext>
              </a:extLst>
            </p:cNvPr>
            <p:cNvSpPr txBox="1"/>
            <p:nvPr/>
          </p:nvSpPr>
          <p:spPr>
            <a:xfrm>
              <a:off x="554803" y="3415175"/>
              <a:ext cx="914400" cy="312653"/>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4" name="textruta 13">
              <a:extLst>
                <a:ext uri="{FF2B5EF4-FFF2-40B4-BE49-F238E27FC236}">
                  <a16:creationId xmlns:a16="http://schemas.microsoft.com/office/drawing/2014/main" id="{FE361A01-08DF-43FE-A234-AA08BD48FEED}"/>
                </a:ext>
              </a:extLst>
            </p:cNvPr>
            <p:cNvSpPr txBox="1"/>
            <p:nvPr/>
          </p:nvSpPr>
          <p:spPr>
            <a:xfrm>
              <a:off x="7792946" y="3415174"/>
              <a:ext cx="914400" cy="312653"/>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grpSp>
        <p:nvGrpSpPr>
          <p:cNvPr id="15" name="Grupp 14">
            <a:extLst>
              <a:ext uri="{FF2B5EF4-FFF2-40B4-BE49-F238E27FC236}">
                <a16:creationId xmlns:a16="http://schemas.microsoft.com/office/drawing/2014/main" id="{B67D4822-8ED6-47AF-9837-FBAC58957FB8}"/>
              </a:ext>
            </a:extLst>
          </p:cNvPr>
          <p:cNvGrpSpPr/>
          <p:nvPr userDrawn="1"/>
        </p:nvGrpSpPr>
        <p:grpSpPr>
          <a:xfrm rot="16200000">
            <a:off x="6552691" y="3169286"/>
            <a:ext cx="5198607" cy="776316"/>
            <a:chOff x="-82510" y="3260321"/>
            <a:chExt cx="10104237" cy="560202"/>
          </a:xfrm>
        </p:grpSpPr>
        <p:sp>
          <p:nvSpPr>
            <p:cNvPr id="16" name="Pil: vänster-höger 43">
              <a:extLst>
                <a:ext uri="{FF2B5EF4-FFF2-40B4-BE49-F238E27FC236}">
                  <a16:creationId xmlns:a16="http://schemas.microsoft.com/office/drawing/2014/main" id="{4FEB945D-E343-4E8B-A843-961E91AF21A6}"/>
                </a:ext>
              </a:extLst>
            </p:cNvPr>
            <p:cNvSpPr/>
            <p:nvPr/>
          </p:nvSpPr>
          <p:spPr bwMode="auto">
            <a:xfrm>
              <a:off x="-82510" y="3260321"/>
              <a:ext cx="10104237"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7" name="textruta 16">
              <a:extLst>
                <a:ext uri="{FF2B5EF4-FFF2-40B4-BE49-F238E27FC236}">
                  <a16:creationId xmlns:a16="http://schemas.microsoft.com/office/drawing/2014/main" id="{D23956B8-3C4D-4576-9FA7-99FF2B356624}"/>
                </a:ext>
              </a:extLst>
            </p:cNvPr>
            <p:cNvSpPr txBox="1"/>
            <p:nvPr/>
          </p:nvSpPr>
          <p:spPr>
            <a:xfrm>
              <a:off x="416790" y="342304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8" name="textruta 17">
              <a:extLst>
                <a:ext uri="{FF2B5EF4-FFF2-40B4-BE49-F238E27FC236}">
                  <a16:creationId xmlns:a16="http://schemas.microsoft.com/office/drawing/2014/main" id="{E69934D9-3371-4F0C-BDDD-27B4839E027F}"/>
                </a:ext>
              </a:extLst>
            </p:cNvPr>
            <p:cNvSpPr txBox="1"/>
            <p:nvPr/>
          </p:nvSpPr>
          <p:spPr>
            <a:xfrm>
              <a:off x="7058613" y="341718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sp>
        <p:nvSpPr>
          <p:cNvPr id="19" name="Rektangel 18">
            <a:extLst>
              <a:ext uri="{FF2B5EF4-FFF2-40B4-BE49-F238E27FC236}">
                <a16:creationId xmlns:a16="http://schemas.microsoft.com/office/drawing/2014/main" id="{21BE2A38-0B71-4AB3-A531-12ED636DF4C0}"/>
              </a:ext>
            </a:extLst>
          </p:cNvPr>
          <p:cNvSpPr/>
          <p:nvPr userDrawn="1"/>
        </p:nvSpPr>
        <p:spPr>
          <a:xfrm>
            <a:off x="7930345" y="6224632"/>
            <a:ext cx="2443297" cy="523220"/>
          </a:xfrm>
          <a:prstGeom prst="rect">
            <a:avLst/>
          </a:prstGeom>
          <a:ln>
            <a:noFill/>
          </a:ln>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Nyttjar ej möjligheter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med utveckling</a:t>
            </a:r>
            <a:endParaRPr kumimoji="0" lang="sv-SE" sz="1400" b="0" i="0" u="none" strike="noStrike" kern="1200" cap="none" spc="0" normalizeH="0" baseline="0" noProof="0" dirty="0">
              <a:ln>
                <a:noFill/>
              </a:ln>
              <a:solidFill>
                <a:schemeClr val="accent1"/>
              </a:solidFill>
              <a:effectLst/>
              <a:uLnTx/>
              <a:uFillTx/>
              <a:latin typeface="Verdana" pitchFamily="34" charset="0"/>
              <a:ea typeface="Geneva" pitchFamily="1" charset="-128"/>
              <a:cs typeface="+mn-cs"/>
            </a:endParaRPr>
          </a:p>
        </p:txBody>
      </p:sp>
      <p:sp>
        <p:nvSpPr>
          <p:cNvPr id="20" name="Rektangel 19">
            <a:extLst>
              <a:ext uri="{FF2B5EF4-FFF2-40B4-BE49-F238E27FC236}">
                <a16:creationId xmlns:a16="http://schemas.microsoft.com/office/drawing/2014/main" id="{37389C1E-4761-460B-AE7B-A4C7C5CA2778}"/>
              </a:ext>
            </a:extLst>
          </p:cNvPr>
          <p:cNvSpPr/>
          <p:nvPr userDrawn="1"/>
        </p:nvSpPr>
        <p:spPr>
          <a:xfrm>
            <a:off x="546660" y="1663202"/>
            <a:ext cx="1212191" cy="523220"/>
          </a:xfrm>
          <a:prstGeom prst="rect">
            <a:avLst/>
          </a:prstGeom>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Bristande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tillgång</a:t>
            </a:r>
          </a:p>
        </p:txBody>
      </p:sp>
      <p:sp>
        <p:nvSpPr>
          <p:cNvPr id="21" name="Rektangel 20">
            <a:extLst>
              <a:ext uri="{FF2B5EF4-FFF2-40B4-BE49-F238E27FC236}">
                <a16:creationId xmlns:a16="http://schemas.microsoft.com/office/drawing/2014/main" id="{9DE4DF72-81B1-4A97-894F-080102C166B5}"/>
              </a:ext>
            </a:extLst>
          </p:cNvPr>
          <p:cNvSpPr/>
          <p:nvPr userDrawn="1"/>
        </p:nvSpPr>
        <p:spPr>
          <a:xfrm rot="16200000">
            <a:off x="7226176" y="3625699"/>
            <a:ext cx="3851636" cy="307777"/>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Digitalisering och medicinteknik</a:t>
            </a:r>
          </a:p>
        </p:txBody>
      </p:sp>
      <p:sp>
        <p:nvSpPr>
          <p:cNvPr id="22" name="textruta 21">
            <a:extLst>
              <a:ext uri="{FF2B5EF4-FFF2-40B4-BE49-F238E27FC236}">
                <a16:creationId xmlns:a16="http://schemas.microsoft.com/office/drawing/2014/main" id="{B1090A08-419A-4979-882A-F66B7DD3B5C2}"/>
              </a:ext>
            </a:extLst>
          </p:cNvPr>
          <p:cNvSpPr txBox="1"/>
          <p:nvPr userDrawn="1"/>
        </p:nvSpPr>
        <p:spPr>
          <a:xfrm>
            <a:off x="2153653" y="1827790"/>
            <a:ext cx="5375251" cy="215444"/>
          </a:xfrm>
          <a:prstGeom prst="rect">
            <a:avLst/>
          </a:prstGeom>
          <a:noFill/>
        </p:spPr>
        <p:txBody>
          <a:bodyPr wrap="square" lIns="0" tIns="0" rIns="0" bIns="0" rtlCol="0">
            <a:spAutoFit/>
          </a:bodyPr>
          <a:lstStyle/>
          <a:p>
            <a:pPr marL="0" marR="0" lvl="0" indent="0"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sp>
        <p:nvSpPr>
          <p:cNvPr id="24" name="Platshållare för innehåll 2">
            <a:extLst>
              <a:ext uri="{FF2B5EF4-FFF2-40B4-BE49-F238E27FC236}">
                <a16:creationId xmlns:a16="http://schemas.microsoft.com/office/drawing/2014/main" id="{9AE0C4CF-5D1A-4FDE-BDBD-1BA170CC7273}"/>
              </a:ext>
            </a:extLst>
          </p:cNvPr>
          <p:cNvSpPr>
            <a:spLocks noGrp="1"/>
          </p:cNvSpPr>
          <p:nvPr>
            <p:ph idx="1" hasCustomPrompt="1"/>
          </p:nvPr>
        </p:nvSpPr>
        <p:spPr>
          <a:xfrm>
            <a:off x="2273522" y="2439372"/>
            <a:ext cx="6200554" cy="3532803"/>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grpSp>
        <p:nvGrpSpPr>
          <p:cNvPr id="36" name="Grupp 35">
            <a:extLst>
              <a:ext uri="{FF2B5EF4-FFF2-40B4-BE49-F238E27FC236}">
                <a16:creationId xmlns:a16="http://schemas.microsoft.com/office/drawing/2014/main" id="{0C736953-95AA-407B-AC01-5C5472EB6EA0}"/>
              </a:ext>
            </a:extLst>
          </p:cNvPr>
          <p:cNvGrpSpPr/>
          <p:nvPr userDrawn="1"/>
        </p:nvGrpSpPr>
        <p:grpSpPr>
          <a:xfrm>
            <a:off x="10635789" y="2154740"/>
            <a:ext cx="684000" cy="684000"/>
            <a:chOff x="10688525" y="2154740"/>
            <a:chExt cx="684000" cy="684000"/>
          </a:xfrm>
        </p:grpSpPr>
        <p:cxnSp>
          <p:nvCxnSpPr>
            <p:cNvPr id="23" name="Rak 19">
              <a:extLst>
                <a:ext uri="{FF2B5EF4-FFF2-40B4-BE49-F238E27FC236}">
                  <a16:creationId xmlns:a16="http://schemas.microsoft.com/office/drawing/2014/main" id="{C62293F7-15FF-4774-997B-A5B0FBC6A576}"/>
                </a:ext>
              </a:extLst>
            </p:cNvPr>
            <p:cNvCxnSpPr/>
            <p:nvPr userDrawn="1"/>
          </p:nvCxnSpPr>
          <p:spPr bwMode="auto">
            <a:xfrm>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Rak 19">
              <a:extLst>
                <a:ext uri="{FF2B5EF4-FFF2-40B4-BE49-F238E27FC236}">
                  <a16:creationId xmlns:a16="http://schemas.microsoft.com/office/drawing/2014/main" id="{2B35E793-4E37-49D3-BEC6-C7BEEE94BDBA}"/>
                </a:ext>
              </a:extLst>
            </p:cNvPr>
            <p:cNvCxnSpPr/>
            <p:nvPr userDrawn="1"/>
          </p:nvCxnSpPr>
          <p:spPr bwMode="auto">
            <a:xfrm rot="5400000">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upp 32">
            <a:extLst>
              <a:ext uri="{FF2B5EF4-FFF2-40B4-BE49-F238E27FC236}">
                <a16:creationId xmlns:a16="http://schemas.microsoft.com/office/drawing/2014/main" id="{1BFDBB59-9C9F-4C8F-9483-17EEE0B6E6AC}"/>
              </a:ext>
            </a:extLst>
          </p:cNvPr>
          <p:cNvGrpSpPr/>
          <p:nvPr userDrawn="1"/>
        </p:nvGrpSpPr>
        <p:grpSpPr>
          <a:xfrm rot="2700000">
            <a:off x="10661943" y="2592575"/>
            <a:ext cx="219058" cy="229792"/>
            <a:chOff x="10717929" y="2137839"/>
            <a:chExt cx="559478" cy="559478"/>
          </a:xfrm>
        </p:grpSpPr>
        <p:cxnSp>
          <p:nvCxnSpPr>
            <p:cNvPr id="34" name="Rak 19">
              <a:extLst>
                <a:ext uri="{FF2B5EF4-FFF2-40B4-BE49-F238E27FC236}">
                  <a16:creationId xmlns:a16="http://schemas.microsoft.com/office/drawing/2014/main" id="{D3DF1761-A508-4529-9436-B0DB7FB3247F}"/>
                </a:ext>
              </a:extLst>
            </p:cNvPr>
            <p:cNvCxnSpPr/>
            <p:nvPr userDrawn="1"/>
          </p:nvCxnSpPr>
          <p:spPr bwMode="auto">
            <a:xfrm>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Rak 19">
              <a:extLst>
                <a:ext uri="{FF2B5EF4-FFF2-40B4-BE49-F238E27FC236}">
                  <a16:creationId xmlns:a16="http://schemas.microsoft.com/office/drawing/2014/main" id="{157D478F-3A39-49F2-9EB7-F08D4AEA8771}"/>
                </a:ext>
              </a:extLst>
            </p:cNvPr>
            <p:cNvCxnSpPr/>
            <p:nvPr userDrawn="1"/>
          </p:nvCxnSpPr>
          <p:spPr bwMode="auto">
            <a:xfrm rot="5400000">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159620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Alternativa framti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122D458B-899E-4FC9-99AE-CCFD0FB2508A}"/>
              </a:ext>
            </a:extLst>
          </p:cNvPr>
          <p:cNvSpPr>
            <a:spLocks noGrp="1"/>
          </p:cNvSpPr>
          <p:nvPr>
            <p:ph type="dt" sz="half" idx="10"/>
          </p:nvPr>
        </p:nvSpPr>
        <p:spPr/>
        <p:txBody>
          <a:bodyPr/>
          <a:lstStyle/>
          <a:p>
            <a:fld id="{D50EC682-81B7-4422-A0C2-726B1DE341DB}" type="datetime1">
              <a:rPr lang="sv-SE" smtClean="0"/>
              <a:t>2022-08-16</a:t>
            </a:fld>
            <a:endParaRPr lang="sv-SE" dirty="0"/>
          </a:p>
        </p:txBody>
      </p:sp>
      <p:sp>
        <p:nvSpPr>
          <p:cNvPr id="4" name="Platshållare för sidfot 3">
            <a:extLst>
              <a:ext uri="{FF2B5EF4-FFF2-40B4-BE49-F238E27FC236}">
                <a16:creationId xmlns:a16="http://schemas.microsoft.com/office/drawing/2014/main" id="{A3C09E10-8210-4CC4-BB67-DAFBA57E65F9}"/>
              </a:ext>
            </a:extLst>
          </p:cNvPr>
          <p:cNvSpPr>
            <a:spLocks noGrp="1"/>
          </p:cNvSpPr>
          <p:nvPr>
            <p:ph type="ftr" sz="quarter" idx="11"/>
          </p:nvPr>
        </p:nvSpPr>
        <p:spPr/>
        <p:txBody>
          <a:bodyPr/>
          <a:lstStyle/>
          <a:p>
            <a:r>
              <a:rPr lang="sv-SE"/>
              <a:t>Dialogmöte HS 2040</a:t>
            </a:r>
            <a:endParaRPr lang="sv-SE" dirty="0"/>
          </a:p>
        </p:txBody>
      </p:sp>
      <p:sp>
        <p:nvSpPr>
          <p:cNvPr id="5" name="Platshållare för bildnummer 4">
            <a:extLst>
              <a:ext uri="{FF2B5EF4-FFF2-40B4-BE49-F238E27FC236}">
                <a16:creationId xmlns:a16="http://schemas.microsoft.com/office/drawing/2014/main" id="{14596BC5-996A-4869-AECC-5E0B049DBDC7}"/>
              </a:ext>
            </a:extLst>
          </p:cNvPr>
          <p:cNvSpPr>
            <a:spLocks noGrp="1"/>
          </p:cNvSpPr>
          <p:nvPr>
            <p:ph type="sldNum" sz="quarter" idx="12"/>
          </p:nvPr>
        </p:nvSpPr>
        <p:spPr/>
        <p:txBody>
          <a:bodyPr/>
          <a:lstStyle/>
          <a:p>
            <a:fld id="{65EAC295-B5BC-4B98-BE11-8B11DB9261CC}" type="slidenum">
              <a:rPr lang="sv-SE" smtClean="0"/>
              <a:pPr/>
              <a:t>‹#›</a:t>
            </a:fld>
            <a:endParaRPr lang="sv-SE" dirty="0"/>
          </a:p>
        </p:txBody>
      </p:sp>
      <p:grpSp>
        <p:nvGrpSpPr>
          <p:cNvPr id="15" name="Grupp 14">
            <a:extLst>
              <a:ext uri="{FF2B5EF4-FFF2-40B4-BE49-F238E27FC236}">
                <a16:creationId xmlns:a16="http://schemas.microsoft.com/office/drawing/2014/main" id="{B67D4822-8ED6-47AF-9837-FBAC58957FB8}"/>
              </a:ext>
            </a:extLst>
          </p:cNvPr>
          <p:cNvGrpSpPr/>
          <p:nvPr userDrawn="1"/>
        </p:nvGrpSpPr>
        <p:grpSpPr>
          <a:xfrm rot="5400000" flipV="1">
            <a:off x="6552691" y="3999600"/>
            <a:ext cx="5198607" cy="776316"/>
            <a:chOff x="-82510" y="3260321"/>
            <a:chExt cx="10104237" cy="560202"/>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grpSpPr>
        <p:sp>
          <p:nvSpPr>
            <p:cNvPr id="16" name="Pil: vänster-höger 43">
              <a:extLst>
                <a:ext uri="{FF2B5EF4-FFF2-40B4-BE49-F238E27FC236}">
                  <a16:creationId xmlns:a16="http://schemas.microsoft.com/office/drawing/2014/main" id="{4FEB945D-E343-4E8B-A843-961E91AF21A6}"/>
                </a:ext>
              </a:extLst>
            </p:cNvPr>
            <p:cNvSpPr/>
            <p:nvPr/>
          </p:nvSpPr>
          <p:spPr bwMode="auto">
            <a:xfrm>
              <a:off x="-82510" y="3260321"/>
              <a:ext cx="10104237" cy="560202"/>
            </a:xfrm>
            <a:prstGeom prst="leftArrow">
              <a:avLst/>
            </a:prstGeom>
            <a:grp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7" name="textruta 16">
              <a:extLst>
                <a:ext uri="{FF2B5EF4-FFF2-40B4-BE49-F238E27FC236}">
                  <a16:creationId xmlns:a16="http://schemas.microsoft.com/office/drawing/2014/main" id="{D23956B8-3C4D-4576-9FA7-99FF2B356624}"/>
                </a:ext>
              </a:extLst>
            </p:cNvPr>
            <p:cNvSpPr txBox="1"/>
            <p:nvPr/>
          </p:nvSpPr>
          <p:spPr>
            <a:xfrm>
              <a:off x="416790" y="3423045"/>
              <a:ext cx="914400" cy="312653"/>
            </a:xfrm>
            <a:prstGeom prst="leftArrow">
              <a:avLst/>
            </a:prstGeom>
            <a:grp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8" name="textruta 17">
              <a:extLst>
                <a:ext uri="{FF2B5EF4-FFF2-40B4-BE49-F238E27FC236}">
                  <a16:creationId xmlns:a16="http://schemas.microsoft.com/office/drawing/2014/main" id="{E69934D9-3371-4F0C-BDDD-27B4839E027F}"/>
                </a:ext>
              </a:extLst>
            </p:cNvPr>
            <p:cNvSpPr txBox="1"/>
            <p:nvPr/>
          </p:nvSpPr>
          <p:spPr>
            <a:xfrm>
              <a:off x="7058613" y="3417185"/>
              <a:ext cx="914400" cy="312653"/>
            </a:xfrm>
            <a:prstGeom prst="leftArrow">
              <a:avLst/>
            </a:prstGeom>
            <a:grp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sp>
        <p:nvSpPr>
          <p:cNvPr id="19" name="Rektangel 18">
            <a:extLst>
              <a:ext uri="{FF2B5EF4-FFF2-40B4-BE49-F238E27FC236}">
                <a16:creationId xmlns:a16="http://schemas.microsoft.com/office/drawing/2014/main" id="{21BE2A38-0B71-4AB3-A531-12ED636DF4C0}"/>
              </a:ext>
            </a:extLst>
          </p:cNvPr>
          <p:cNvSpPr/>
          <p:nvPr userDrawn="1"/>
        </p:nvSpPr>
        <p:spPr>
          <a:xfrm>
            <a:off x="7930345" y="1224000"/>
            <a:ext cx="2443297" cy="523220"/>
          </a:xfrm>
          <a:prstGeom prst="rect">
            <a:avLst/>
          </a:prstGeom>
          <a:ln>
            <a:noFill/>
          </a:ln>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Nyttjar ej möjligheter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med utveckling</a:t>
            </a:r>
            <a:endParaRPr kumimoji="0" lang="sv-SE" sz="1400" b="0" i="0" u="none" strike="noStrike" kern="1200" cap="none" spc="0" normalizeH="0" baseline="0" noProof="0" dirty="0">
              <a:ln>
                <a:noFill/>
              </a:ln>
              <a:solidFill>
                <a:schemeClr val="accent1"/>
              </a:solidFill>
              <a:effectLst/>
              <a:uLnTx/>
              <a:uFillTx/>
              <a:latin typeface="Verdana" pitchFamily="34" charset="0"/>
              <a:ea typeface="Geneva" pitchFamily="1" charset="-128"/>
              <a:cs typeface="+mn-cs"/>
            </a:endParaRPr>
          </a:p>
        </p:txBody>
      </p:sp>
      <p:sp>
        <p:nvSpPr>
          <p:cNvPr id="21" name="Rektangel 20">
            <a:extLst>
              <a:ext uri="{FF2B5EF4-FFF2-40B4-BE49-F238E27FC236}">
                <a16:creationId xmlns:a16="http://schemas.microsoft.com/office/drawing/2014/main" id="{9DE4DF72-81B1-4A97-894F-080102C166B5}"/>
              </a:ext>
            </a:extLst>
          </p:cNvPr>
          <p:cNvSpPr/>
          <p:nvPr userDrawn="1"/>
        </p:nvSpPr>
        <p:spPr>
          <a:xfrm rot="16200000">
            <a:off x="7213612" y="3693234"/>
            <a:ext cx="3851636" cy="307777"/>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Digitalisering och medicinteknik</a:t>
            </a:r>
          </a:p>
        </p:txBody>
      </p:sp>
      <p:sp>
        <p:nvSpPr>
          <p:cNvPr id="12" name="Pil: vänster 11">
            <a:extLst>
              <a:ext uri="{FF2B5EF4-FFF2-40B4-BE49-F238E27FC236}">
                <a16:creationId xmlns:a16="http://schemas.microsoft.com/office/drawing/2014/main" id="{89228C24-9F04-42C7-A842-725501DD2BF8}"/>
              </a:ext>
            </a:extLst>
          </p:cNvPr>
          <p:cNvSpPr/>
          <p:nvPr/>
        </p:nvSpPr>
        <p:spPr bwMode="auto">
          <a:xfrm>
            <a:off x="1803158" y="6051600"/>
            <a:ext cx="8416071" cy="648945"/>
          </a:xfrm>
          <a:prstGeom prst="leftArrow">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3" name="textruta 12">
            <a:extLst>
              <a:ext uri="{FF2B5EF4-FFF2-40B4-BE49-F238E27FC236}">
                <a16:creationId xmlns:a16="http://schemas.microsoft.com/office/drawing/2014/main" id="{C46D15BF-B24F-4D4F-8E76-2A028AB1937D}"/>
              </a:ext>
            </a:extLst>
          </p:cNvPr>
          <p:cNvSpPr txBox="1"/>
          <p:nvPr/>
        </p:nvSpPr>
        <p:spPr>
          <a:xfrm>
            <a:off x="2142119" y="6230985"/>
            <a:ext cx="873948" cy="362181"/>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20" name="Rektangel 19">
            <a:extLst>
              <a:ext uri="{FF2B5EF4-FFF2-40B4-BE49-F238E27FC236}">
                <a16:creationId xmlns:a16="http://schemas.microsoft.com/office/drawing/2014/main" id="{37389C1E-4761-460B-AE7B-A4C7C5CA2778}"/>
              </a:ext>
            </a:extLst>
          </p:cNvPr>
          <p:cNvSpPr/>
          <p:nvPr userDrawn="1"/>
        </p:nvSpPr>
        <p:spPr>
          <a:xfrm>
            <a:off x="546660" y="6103760"/>
            <a:ext cx="1212191" cy="523220"/>
          </a:xfrm>
          <a:prstGeom prst="rect">
            <a:avLst/>
          </a:prstGeom>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Bristande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tillgång</a:t>
            </a:r>
          </a:p>
        </p:txBody>
      </p:sp>
      <p:sp>
        <p:nvSpPr>
          <p:cNvPr id="22" name="textruta 21">
            <a:extLst>
              <a:ext uri="{FF2B5EF4-FFF2-40B4-BE49-F238E27FC236}">
                <a16:creationId xmlns:a16="http://schemas.microsoft.com/office/drawing/2014/main" id="{B1090A08-419A-4979-882A-F66B7DD3B5C2}"/>
              </a:ext>
            </a:extLst>
          </p:cNvPr>
          <p:cNvSpPr txBox="1"/>
          <p:nvPr userDrawn="1"/>
        </p:nvSpPr>
        <p:spPr>
          <a:xfrm>
            <a:off x="2153653" y="6268348"/>
            <a:ext cx="5375251" cy="215444"/>
          </a:xfrm>
          <a:prstGeom prst="rect">
            <a:avLst/>
          </a:prstGeom>
          <a:noFill/>
        </p:spPr>
        <p:txBody>
          <a:bodyPr wrap="square" lIns="0" tIns="0" rIns="0" bIns="0" rtlCol="0">
            <a:spAutoFit/>
          </a:bodyPr>
          <a:lstStyle/>
          <a:p>
            <a:pPr marL="0" marR="0" lvl="0" indent="0"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sp>
        <p:nvSpPr>
          <p:cNvPr id="24" name="Platshållare för innehåll 2">
            <a:extLst>
              <a:ext uri="{FF2B5EF4-FFF2-40B4-BE49-F238E27FC236}">
                <a16:creationId xmlns:a16="http://schemas.microsoft.com/office/drawing/2014/main" id="{9AE0C4CF-5D1A-4FDE-BDBD-1BA170CC7273}"/>
              </a:ext>
            </a:extLst>
          </p:cNvPr>
          <p:cNvSpPr>
            <a:spLocks noGrp="1"/>
          </p:cNvSpPr>
          <p:nvPr userDrawn="1">
            <p:ph idx="1" hasCustomPrompt="1"/>
          </p:nvPr>
        </p:nvSpPr>
        <p:spPr>
          <a:xfrm>
            <a:off x="2273522" y="2439372"/>
            <a:ext cx="6200554" cy="3532803"/>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grpSp>
        <p:nvGrpSpPr>
          <p:cNvPr id="36" name="Grupp 35">
            <a:extLst>
              <a:ext uri="{FF2B5EF4-FFF2-40B4-BE49-F238E27FC236}">
                <a16:creationId xmlns:a16="http://schemas.microsoft.com/office/drawing/2014/main" id="{0C736953-95AA-407B-AC01-5C5472EB6EA0}"/>
              </a:ext>
            </a:extLst>
          </p:cNvPr>
          <p:cNvGrpSpPr/>
          <p:nvPr userDrawn="1"/>
        </p:nvGrpSpPr>
        <p:grpSpPr>
          <a:xfrm>
            <a:off x="10635789" y="2154740"/>
            <a:ext cx="684000" cy="684000"/>
            <a:chOff x="10688525" y="2154740"/>
            <a:chExt cx="684000" cy="684000"/>
          </a:xfrm>
        </p:grpSpPr>
        <p:cxnSp>
          <p:nvCxnSpPr>
            <p:cNvPr id="23" name="Rak 19">
              <a:extLst>
                <a:ext uri="{FF2B5EF4-FFF2-40B4-BE49-F238E27FC236}">
                  <a16:creationId xmlns:a16="http://schemas.microsoft.com/office/drawing/2014/main" id="{C62293F7-15FF-4774-997B-A5B0FBC6A576}"/>
                </a:ext>
              </a:extLst>
            </p:cNvPr>
            <p:cNvCxnSpPr/>
            <p:nvPr userDrawn="1"/>
          </p:nvCxnSpPr>
          <p:spPr bwMode="auto">
            <a:xfrm>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Rak 19">
              <a:extLst>
                <a:ext uri="{FF2B5EF4-FFF2-40B4-BE49-F238E27FC236}">
                  <a16:creationId xmlns:a16="http://schemas.microsoft.com/office/drawing/2014/main" id="{2B35E793-4E37-49D3-BEC6-C7BEEE94BDBA}"/>
                </a:ext>
              </a:extLst>
            </p:cNvPr>
            <p:cNvCxnSpPr/>
            <p:nvPr userDrawn="1"/>
          </p:nvCxnSpPr>
          <p:spPr bwMode="auto">
            <a:xfrm rot="5400000">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upp 32">
            <a:extLst>
              <a:ext uri="{FF2B5EF4-FFF2-40B4-BE49-F238E27FC236}">
                <a16:creationId xmlns:a16="http://schemas.microsoft.com/office/drawing/2014/main" id="{1BFDBB59-9C9F-4C8F-9483-17EEE0B6E6AC}"/>
              </a:ext>
            </a:extLst>
          </p:cNvPr>
          <p:cNvGrpSpPr/>
          <p:nvPr userDrawn="1"/>
        </p:nvGrpSpPr>
        <p:grpSpPr>
          <a:xfrm rot="2700000">
            <a:off x="10661943" y="2163950"/>
            <a:ext cx="219058" cy="229792"/>
            <a:chOff x="10717929" y="2137839"/>
            <a:chExt cx="559478" cy="559478"/>
          </a:xfrm>
        </p:grpSpPr>
        <p:cxnSp>
          <p:nvCxnSpPr>
            <p:cNvPr id="34" name="Rak 19">
              <a:extLst>
                <a:ext uri="{FF2B5EF4-FFF2-40B4-BE49-F238E27FC236}">
                  <a16:creationId xmlns:a16="http://schemas.microsoft.com/office/drawing/2014/main" id="{D3DF1761-A508-4529-9436-B0DB7FB3247F}"/>
                </a:ext>
              </a:extLst>
            </p:cNvPr>
            <p:cNvCxnSpPr/>
            <p:nvPr userDrawn="1"/>
          </p:nvCxnSpPr>
          <p:spPr bwMode="auto">
            <a:xfrm>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Rak 19">
              <a:extLst>
                <a:ext uri="{FF2B5EF4-FFF2-40B4-BE49-F238E27FC236}">
                  <a16:creationId xmlns:a16="http://schemas.microsoft.com/office/drawing/2014/main" id="{157D478F-3A39-49F2-9EB7-F08D4AEA8771}"/>
                </a:ext>
              </a:extLst>
            </p:cNvPr>
            <p:cNvCxnSpPr/>
            <p:nvPr userDrawn="1"/>
          </p:nvCxnSpPr>
          <p:spPr bwMode="auto">
            <a:xfrm rot="5400000">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585792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Alternativa framti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122D458B-899E-4FC9-99AE-CCFD0FB2508A}"/>
              </a:ext>
            </a:extLst>
          </p:cNvPr>
          <p:cNvSpPr>
            <a:spLocks noGrp="1"/>
          </p:cNvSpPr>
          <p:nvPr>
            <p:ph type="dt" sz="half" idx="10"/>
          </p:nvPr>
        </p:nvSpPr>
        <p:spPr/>
        <p:txBody>
          <a:bodyPr/>
          <a:lstStyle/>
          <a:p>
            <a:fld id="{8F911722-D765-43DC-80DB-6FC4747CA142}" type="datetime1">
              <a:rPr lang="sv-SE" smtClean="0"/>
              <a:t>2022-08-16</a:t>
            </a:fld>
            <a:endParaRPr lang="sv-SE" dirty="0"/>
          </a:p>
        </p:txBody>
      </p:sp>
      <p:sp>
        <p:nvSpPr>
          <p:cNvPr id="4" name="Platshållare för sidfot 3">
            <a:extLst>
              <a:ext uri="{FF2B5EF4-FFF2-40B4-BE49-F238E27FC236}">
                <a16:creationId xmlns:a16="http://schemas.microsoft.com/office/drawing/2014/main" id="{A3C09E10-8210-4CC4-BB67-DAFBA57E65F9}"/>
              </a:ext>
            </a:extLst>
          </p:cNvPr>
          <p:cNvSpPr>
            <a:spLocks noGrp="1"/>
          </p:cNvSpPr>
          <p:nvPr>
            <p:ph type="ftr" sz="quarter" idx="11"/>
          </p:nvPr>
        </p:nvSpPr>
        <p:spPr/>
        <p:txBody>
          <a:bodyPr/>
          <a:lstStyle/>
          <a:p>
            <a:r>
              <a:rPr lang="sv-SE"/>
              <a:t>Dialogmöte HS 2040</a:t>
            </a:r>
            <a:endParaRPr lang="sv-SE" dirty="0"/>
          </a:p>
        </p:txBody>
      </p:sp>
      <p:sp>
        <p:nvSpPr>
          <p:cNvPr id="5" name="Platshållare för bildnummer 4">
            <a:extLst>
              <a:ext uri="{FF2B5EF4-FFF2-40B4-BE49-F238E27FC236}">
                <a16:creationId xmlns:a16="http://schemas.microsoft.com/office/drawing/2014/main" id="{14596BC5-996A-4869-AECC-5E0B049DBDC7}"/>
              </a:ext>
            </a:extLst>
          </p:cNvPr>
          <p:cNvSpPr>
            <a:spLocks noGrp="1"/>
          </p:cNvSpPr>
          <p:nvPr>
            <p:ph type="sldNum" sz="quarter" idx="12"/>
          </p:nvPr>
        </p:nvSpPr>
        <p:spPr/>
        <p:txBody>
          <a:bodyPr/>
          <a:lstStyle/>
          <a:p>
            <a:fld id="{65EAC295-B5BC-4B98-BE11-8B11DB9261CC}" type="slidenum">
              <a:rPr lang="sv-SE" smtClean="0"/>
              <a:pPr/>
              <a:t>‹#›</a:t>
            </a:fld>
            <a:endParaRPr lang="sv-SE" dirty="0"/>
          </a:p>
        </p:txBody>
      </p:sp>
      <p:grpSp>
        <p:nvGrpSpPr>
          <p:cNvPr id="11" name="Grupp 10">
            <a:extLst>
              <a:ext uri="{FF2B5EF4-FFF2-40B4-BE49-F238E27FC236}">
                <a16:creationId xmlns:a16="http://schemas.microsoft.com/office/drawing/2014/main" id="{01D6FFD6-F6D1-463B-9C6D-320D26615A68}"/>
              </a:ext>
            </a:extLst>
          </p:cNvPr>
          <p:cNvGrpSpPr/>
          <p:nvPr userDrawn="1"/>
        </p:nvGrpSpPr>
        <p:grpSpPr>
          <a:xfrm flipH="1">
            <a:off x="317258" y="1611042"/>
            <a:ext cx="8416071" cy="648945"/>
            <a:chOff x="200153" y="3260321"/>
            <a:chExt cx="8805623" cy="560202"/>
          </a:xfrm>
        </p:grpSpPr>
        <p:sp>
          <p:nvSpPr>
            <p:cNvPr id="12" name="Pil: vänster 11">
              <a:extLst>
                <a:ext uri="{FF2B5EF4-FFF2-40B4-BE49-F238E27FC236}">
                  <a16:creationId xmlns:a16="http://schemas.microsoft.com/office/drawing/2014/main" id="{89228C24-9F04-42C7-A842-725501DD2BF8}"/>
                </a:ext>
              </a:extLst>
            </p:cNvPr>
            <p:cNvSpPr/>
            <p:nvPr/>
          </p:nvSpPr>
          <p:spPr bwMode="auto">
            <a:xfrm>
              <a:off x="200153" y="3260321"/>
              <a:ext cx="8805623"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3" name="textruta 12">
              <a:extLst>
                <a:ext uri="{FF2B5EF4-FFF2-40B4-BE49-F238E27FC236}">
                  <a16:creationId xmlns:a16="http://schemas.microsoft.com/office/drawing/2014/main" id="{C46D15BF-B24F-4D4F-8E76-2A028AB1937D}"/>
                </a:ext>
              </a:extLst>
            </p:cNvPr>
            <p:cNvSpPr txBox="1"/>
            <p:nvPr/>
          </p:nvSpPr>
          <p:spPr>
            <a:xfrm>
              <a:off x="554803" y="3415175"/>
              <a:ext cx="914400" cy="312653"/>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4" name="textruta 13">
              <a:extLst>
                <a:ext uri="{FF2B5EF4-FFF2-40B4-BE49-F238E27FC236}">
                  <a16:creationId xmlns:a16="http://schemas.microsoft.com/office/drawing/2014/main" id="{FE361A01-08DF-43FE-A234-AA08BD48FEED}"/>
                </a:ext>
              </a:extLst>
            </p:cNvPr>
            <p:cNvSpPr txBox="1"/>
            <p:nvPr/>
          </p:nvSpPr>
          <p:spPr>
            <a:xfrm>
              <a:off x="7792946" y="3415174"/>
              <a:ext cx="914400" cy="312653"/>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grpSp>
        <p:nvGrpSpPr>
          <p:cNvPr id="15" name="Grupp 14">
            <a:extLst>
              <a:ext uri="{FF2B5EF4-FFF2-40B4-BE49-F238E27FC236}">
                <a16:creationId xmlns:a16="http://schemas.microsoft.com/office/drawing/2014/main" id="{B67D4822-8ED6-47AF-9837-FBAC58957FB8}"/>
              </a:ext>
            </a:extLst>
          </p:cNvPr>
          <p:cNvGrpSpPr/>
          <p:nvPr userDrawn="1"/>
        </p:nvGrpSpPr>
        <p:grpSpPr>
          <a:xfrm rot="16200000">
            <a:off x="-1133984" y="3169286"/>
            <a:ext cx="5198607" cy="776316"/>
            <a:chOff x="-82510" y="3260321"/>
            <a:chExt cx="10104237" cy="560202"/>
          </a:xfrm>
        </p:grpSpPr>
        <p:sp>
          <p:nvSpPr>
            <p:cNvPr id="16" name="Pil: vänster-höger 43">
              <a:extLst>
                <a:ext uri="{FF2B5EF4-FFF2-40B4-BE49-F238E27FC236}">
                  <a16:creationId xmlns:a16="http://schemas.microsoft.com/office/drawing/2014/main" id="{4FEB945D-E343-4E8B-A843-961E91AF21A6}"/>
                </a:ext>
              </a:extLst>
            </p:cNvPr>
            <p:cNvSpPr/>
            <p:nvPr/>
          </p:nvSpPr>
          <p:spPr bwMode="auto">
            <a:xfrm>
              <a:off x="-82510" y="3260321"/>
              <a:ext cx="10104237"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7" name="textruta 16">
              <a:extLst>
                <a:ext uri="{FF2B5EF4-FFF2-40B4-BE49-F238E27FC236}">
                  <a16:creationId xmlns:a16="http://schemas.microsoft.com/office/drawing/2014/main" id="{D23956B8-3C4D-4576-9FA7-99FF2B356624}"/>
                </a:ext>
              </a:extLst>
            </p:cNvPr>
            <p:cNvSpPr txBox="1"/>
            <p:nvPr/>
          </p:nvSpPr>
          <p:spPr>
            <a:xfrm>
              <a:off x="416790" y="342304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8" name="textruta 17">
              <a:extLst>
                <a:ext uri="{FF2B5EF4-FFF2-40B4-BE49-F238E27FC236}">
                  <a16:creationId xmlns:a16="http://schemas.microsoft.com/office/drawing/2014/main" id="{E69934D9-3371-4F0C-BDDD-27B4839E027F}"/>
                </a:ext>
              </a:extLst>
            </p:cNvPr>
            <p:cNvSpPr txBox="1"/>
            <p:nvPr/>
          </p:nvSpPr>
          <p:spPr>
            <a:xfrm>
              <a:off x="7058613" y="341718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sp>
        <p:nvSpPr>
          <p:cNvPr id="19" name="Rektangel 18">
            <a:extLst>
              <a:ext uri="{FF2B5EF4-FFF2-40B4-BE49-F238E27FC236}">
                <a16:creationId xmlns:a16="http://schemas.microsoft.com/office/drawing/2014/main" id="{21BE2A38-0B71-4AB3-A531-12ED636DF4C0}"/>
              </a:ext>
            </a:extLst>
          </p:cNvPr>
          <p:cNvSpPr/>
          <p:nvPr userDrawn="1"/>
        </p:nvSpPr>
        <p:spPr>
          <a:xfrm>
            <a:off x="243670" y="6224632"/>
            <a:ext cx="2443297" cy="523220"/>
          </a:xfrm>
          <a:prstGeom prst="rect">
            <a:avLst/>
          </a:prstGeom>
          <a:ln>
            <a:noFill/>
          </a:ln>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Nyttjar ej möjligheter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med utveckling</a:t>
            </a:r>
            <a:endParaRPr kumimoji="0" lang="sv-SE" sz="1400" b="0" i="0" u="none" strike="noStrike" kern="1200" cap="none" spc="0" normalizeH="0" baseline="0" noProof="0" dirty="0">
              <a:ln>
                <a:noFill/>
              </a:ln>
              <a:solidFill>
                <a:schemeClr val="accent1"/>
              </a:solidFill>
              <a:effectLst/>
              <a:uLnTx/>
              <a:uFillTx/>
              <a:latin typeface="Verdana" pitchFamily="34" charset="0"/>
              <a:ea typeface="Geneva" pitchFamily="1" charset="-128"/>
              <a:cs typeface="+mn-cs"/>
            </a:endParaRPr>
          </a:p>
        </p:txBody>
      </p:sp>
      <p:sp>
        <p:nvSpPr>
          <p:cNvPr id="20" name="Rektangel 19">
            <a:extLst>
              <a:ext uri="{FF2B5EF4-FFF2-40B4-BE49-F238E27FC236}">
                <a16:creationId xmlns:a16="http://schemas.microsoft.com/office/drawing/2014/main" id="{37389C1E-4761-460B-AE7B-A4C7C5CA2778}"/>
              </a:ext>
            </a:extLst>
          </p:cNvPr>
          <p:cNvSpPr/>
          <p:nvPr userDrawn="1"/>
        </p:nvSpPr>
        <p:spPr>
          <a:xfrm>
            <a:off x="8879933" y="1663202"/>
            <a:ext cx="947695" cy="523220"/>
          </a:xfrm>
          <a:prstGeom prst="rect">
            <a:avLst/>
          </a:prstGeom>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God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tillgång</a:t>
            </a:r>
          </a:p>
        </p:txBody>
      </p:sp>
      <p:sp>
        <p:nvSpPr>
          <p:cNvPr id="21" name="Rektangel 20">
            <a:extLst>
              <a:ext uri="{FF2B5EF4-FFF2-40B4-BE49-F238E27FC236}">
                <a16:creationId xmlns:a16="http://schemas.microsoft.com/office/drawing/2014/main" id="{9DE4DF72-81B1-4A97-894F-080102C166B5}"/>
              </a:ext>
            </a:extLst>
          </p:cNvPr>
          <p:cNvSpPr/>
          <p:nvPr userDrawn="1"/>
        </p:nvSpPr>
        <p:spPr>
          <a:xfrm rot="16200000">
            <a:off x="-460499" y="3625699"/>
            <a:ext cx="3851636" cy="307777"/>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Digitalisering och medicinteknik</a:t>
            </a:r>
          </a:p>
        </p:txBody>
      </p:sp>
      <p:sp>
        <p:nvSpPr>
          <p:cNvPr id="22" name="textruta 21">
            <a:extLst>
              <a:ext uri="{FF2B5EF4-FFF2-40B4-BE49-F238E27FC236}">
                <a16:creationId xmlns:a16="http://schemas.microsoft.com/office/drawing/2014/main" id="{B1090A08-419A-4979-882A-F66B7DD3B5C2}"/>
              </a:ext>
            </a:extLst>
          </p:cNvPr>
          <p:cNvSpPr txBox="1"/>
          <p:nvPr userDrawn="1"/>
        </p:nvSpPr>
        <p:spPr>
          <a:xfrm>
            <a:off x="2153653" y="1827790"/>
            <a:ext cx="5375251" cy="215444"/>
          </a:xfrm>
          <a:prstGeom prst="rect">
            <a:avLst/>
          </a:prstGeom>
          <a:noFill/>
        </p:spPr>
        <p:txBody>
          <a:bodyPr wrap="square" lIns="0" tIns="0" rIns="0" bIns="0" rtlCol="0">
            <a:spAutoFit/>
          </a:bodyPr>
          <a:lstStyle/>
          <a:p>
            <a:pPr marL="0" marR="0" lvl="0" indent="0"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sp>
        <p:nvSpPr>
          <p:cNvPr id="24" name="Platshållare för innehåll 2">
            <a:extLst>
              <a:ext uri="{FF2B5EF4-FFF2-40B4-BE49-F238E27FC236}">
                <a16:creationId xmlns:a16="http://schemas.microsoft.com/office/drawing/2014/main" id="{9AE0C4CF-5D1A-4FDE-BDBD-1BA170CC7273}"/>
              </a:ext>
            </a:extLst>
          </p:cNvPr>
          <p:cNvSpPr>
            <a:spLocks noGrp="1"/>
          </p:cNvSpPr>
          <p:nvPr>
            <p:ph idx="1" hasCustomPrompt="1"/>
          </p:nvPr>
        </p:nvSpPr>
        <p:spPr>
          <a:xfrm>
            <a:off x="2273522" y="2439372"/>
            <a:ext cx="6200554" cy="3532803"/>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sp>
        <p:nvSpPr>
          <p:cNvPr id="27" name="textruta 26">
            <a:extLst>
              <a:ext uri="{FF2B5EF4-FFF2-40B4-BE49-F238E27FC236}">
                <a16:creationId xmlns:a16="http://schemas.microsoft.com/office/drawing/2014/main" id="{21A1DC1C-5336-41A9-9451-07715025DB65}"/>
              </a:ext>
            </a:extLst>
          </p:cNvPr>
          <p:cNvSpPr txBox="1"/>
          <p:nvPr userDrawn="1"/>
        </p:nvSpPr>
        <p:spPr>
          <a:xfrm>
            <a:off x="2713424" y="1453723"/>
            <a:ext cx="276987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sp>
        <p:nvSpPr>
          <p:cNvPr id="30" name="Ellips 29">
            <a:extLst>
              <a:ext uri="{FF2B5EF4-FFF2-40B4-BE49-F238E27FC236}">
                <a16:creationId xmlns:a16="http://schemas.microsoft.com/office/drawing/2014/main" id="{C418CB3B-D6D5-42D7-B879-7FA2FFEC647F}"/>
              </a:ext>
            </a:extLst>
          </p:cNvPr>
          <p:cNvSpPr>
            <a:spLocks noChangeAspect="1"/>
          </p:cNvSpPr>
          <p:nvPr userDrawn="1"/>
        </p:nvSpPr>
        <p:spPr bwMode="auto">
          <a:xfrm>
            <a:off x="10077789" y="1247775"/>
            <a:ext cx="1800000" cy="180000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31" name="textruta 30">
            <a:extLst>
              <a:ext uri="{FF2B5EF4-FFF2-40B4-BE49-F238E27FC236}">
                <a16:creationId xmlns:a16="http://schemas.microsoft.com/office/drawing/2014/main" id="{FAFE571E-8E93-4416-BD1C-7196828BC765}"/>
              </a:ext>
            </a:extLst>
          </p:cNvPr>
          <p:cNvSpPr txBox="1"/>
          <p:nvPr userDrawn="1"/>
        </p:nvSpPr>
        <p:spPr>
          <a:xfrm>
            <a:off x="10077789" y="1480845"/>
            <a:ext cx="1800000" cy="1723995"/>
          </a:xfrm>
          <a:prstGeom prst="rect">
            <a:avLst/>
          </a:prstGeom>
          <a:noFill/>
        </p:spPr>
        <p:txBody>
          <a:bodyPr wrap="square" rtlCol="0">
            <a:noAutofit/>
          </a:bodyPr>
          <a:lstStyle/>
          <a:p>
            <a:pPr>
              <a:lnSpc>
                <a:spcPct val="100000"/>
              </a:lnSpc>
            </a:pPr>
            <a:r>
              <a:rPr lang="sv-SE" sz="1300" b="1" dirty="0">
                <a:solidFill>
                  <a:schemeClr val="bg1"/>
                </a:solidFill>
              </a:rPr>
              <a:t>2040</a:t>
            </a:r>
            <a:br>
              <a:rPr lang="sv-SE" sz="1300" dirty="0">
                <a:solidFill>
                  <a:schemeClr val="bg1"/>
                </a:solidFill>
              </a:rPr>
            </a:br>
            <a:r>
              <a:rPr lang="sv-SE" sz="1300" dirty="0">
                <a:solidFill>
                  <a:schemeClr val="bg1"/>
                </a:solidFill>
              </a:rPr>
              <a:t>Alternativa framtider</a:t>
            </a:r>
            <a:endParaRPr lang="sv-SE" sz="1300" dirty="0"/>
          </a:p>
        </p:txBody>
      </p:sp>
      <p:grpSp>
        <p:nvGrpSpPr>
          <p:cNvPr id="32" name="Grupp 31">
            <a:extLst>
              <a:ext uri="{FF2B5EF4-FFF2-40B4-BE49-F238E27FC236}">
                <a16:creationId xmlns:a16="http://schemas.microsoft.com/office/drawing/2014/main" id="{DE4DEBB2-EE3C-44C7-9B32-C7AF0933F556}"/>
              </a:ext>
            </a:extLst>
          </p:cNvPr>
          <p:cNvGrpSpPr/>
          <p:nvPr userDrawn="1"/>
        </p:nvGrpSpPr>
        <p:grpSpPr>
          <a:xfrm>
            <a:off x="10635789" y="2154740"/>
            <a:ext cx="684000" cy="684000"/>
            <a:chOff x="10688525" y="2154740"/>
            <a:chExt cx="684000" cy="684000"/>
          </a:xfrm>
        </p:grpSpPr>
        <p:cxnSp>
          <p:nvCxnSpPr>
            <p:cNvPr id="33" name="Rak 19">
              <a:extLst>
                <a:ext uri="{FF2B5EF4-FFF2-40B4-BE49-F238E27FC236}">
                  <a16:creationId xmlns:a16="http://schemas.microsoft.com/office/drawing/2014/main" id="{01BFD9AF-8F55-4339-BD51-69ACA7A63DCC}"/>
                </a:ext>
              </a:extLst>
            </p:cNvPr>
            <p:cNvCxnSpPr/>
            <p:nvPr userDrawn="1"/>
          </p:nvCxnSpPr>
          <p:spPr bwMode="auto">
            <a:xfrm>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Rak 19">
              <a:extLst>
                <a:ext uri="{FF2B5EF4-FFF2-40B4-BE49-F238E27FC236}">
                  <a16:creationId xmlns:a16="http://schemas.microsoft.com/office/drawing/2014/main" id="{864A6622-DB4E-4BB6-8759-841690A05623}"/>
                </a:ext>
              </a:extLst>
            </p:cNvPr>
            <p:cNvCxnSpPr/>
            <p:nvPr userDrawn="1"/>
          </p:nvCxnSpPr>
          <p:spPr bwMode="auto">
            <a:xfrm rot="5400000">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Grupp 34">
            <a:extLst>
              <a:ext uri="{FF2B5EF4-FFF2-40B4-BE49-F238E27FC236}">
                <a16:creationId xmlns:a16="http://schemas.microsoft.com/office/drawing/2014/main" id="{68B6C819-5528-4379-93E0-625CDA2CABD3}"/>
              </a:ext>
            </a:extLst>
          </p:cNvPr>
          <p:cNvGrpSpPr/>
          <p:nvPr userDrawn="1"/>
        </p:nvGrpSpPr>
        <p:grpSpPr>
          <a:xfrm rot="2700000">
            <a:off x="11090568" y="2592575"/>
            <a:ext cx="219058" cy="229792"/>
            <a:chOff x="10717929" y="2137839"/>
            <a:chExt cx="559478" cy="559478"/>
          </a:xfrm>
        </p:grpSpPr>
        <p:cxnSp>
          <p:nvCxnSpPr>
            <p:cNvPr id="36" name="Rak 19">
              <a:extLst>
                <a:ext uri="{FF2B5EF4-FFF2-40B4-BE49-F238E27FC236}">
                  <a16:creationId xmlns:a16="http://schemas.microsoft.com/office/drawing/2014/main" id="{D899EA0E-718E-4CC8-B3E0-FCB1B8F38148}"/>
                </a:ext>
              </a:extLst>
            </p:cNvPr>
            <p:cNvCxnSpPr/>
            <p:nvPr userDrawn="1"/>
          </p:nvCxnSpPr>
          <p:spPr bwMode="auto">
            <a:xfrm>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Rak 19">
              <a:extLst>
                <a:ext uri="{FF2B5EF4-FFF2-40B4-BE49-F238E27FC236}">
                  <a16:creationId xmlns:a16="http://schemas.microsoft.com/office/drawing/2014/main" id="{2A1548DF-0E9C-45E5-972E-2F36C9806555}"/>
                </a:ext>
              </a:extLst>
            </p:cNvPr>
            <p:cNvCxnSpPr/>
            <p:nvPr userDrawn="1"/>
          </p:nvCxnSpPr>
          <p:spPr bwMode="auto">
            <a:xfrm rot="5400000">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270612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Alternativa framti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122D458B-899E-4FC9-99AE-CCFD0FB2508A}"/>
              </a:ext>
            </a:extLst>
          </p:cNvPr>
          <p:cNvSpPr>
            <a:spLocks noGrp="1"/>
          </p:cNvSpPr>
          <p:nvPr>
            <p:ph type="dt" sz="half" idx="10"/>
          </p:nvPr>
        </p:nvSpPr>
        <p:spPr/>
        <p:txBody>
          <a:bodyPr/>
          <a:lstStyle/>
          <a:p>
            <a:fld id="{3DA414A0-084B-4C36-9E6B-13D4A5597FC0}" type="datetime1">
              <a:rPr lang="sv-SE" smtClean="0"/>
              <a:t>2022-08-16</a:t>
            </a:fld>
            <a:endParaRPr lang="sv-SE" dirty="0"/>
          </a:p>
        </p:txBody>
      </p:sp>
      <p:sp>
        <p:nvSpPr>
          <p:cNvPr id="4" name="Platshållare för sidfot 3">
            <a:extLst>
              <a:ext uri="{FF2B5EF4-FFF2-40B4-BE49-F238E27FC236}">
                <a16:creationId xmlns:a16="http://schemas.microsoft.com/office/drawing/2014/main" id="{A3C09E10-8210-4CC4-BB67-DAFBA57E65F9}"/>
              </a:ext>
            </a:extLst>
          </p:cNvPr>
          <p:cNvSpPr>
            <a:spLocks noGrp="1"/>
          </p:cNvSpPr>
          <p:nvPr>
            <p:ph type="ftr" sz="quarter" idx="11"/>
          </p:nvPr>
        </p:nvSpPr>
        <p:spPr/>
        <p:txBody>
          <a:bodyPr/>
          <a:lstStyle/>
          <a:p>
            <a:r>
              <a:rPr lang="sv-SE"/>
              <a:t>Dialogmöte HS 2040</a:t>
            </a:r>
            <a:endParaRPr lang="sv-SE" dirty="0"/>
          </a:p>
        </p:txBody>
      </p:sp>
      <p:sp>
        <p:nvSpPr>
          <p:cNvPr id="5" name="Platshållare för bildnummer 4">
            <a:extLst>
              <a:ext uri="{FF2B5EF4-FFF2-40B4-BE49-F238E27FC236}">
                <a16:creationId xmlns:a16="http://schemas.microsoft.com/office/drawing/2014/main" id="{14596BC5-996A-4869-AECC-5E0B049DBDC7}"/>
              </a:ext>
            </a:extLst>
          </p:cNvPr>
          <p:cNvSpPr>
            <a:spLocks noGrp="1"/>
          </p:cNvSpPr>
          <p:nvPr>
            <p:ph type="sldNum" sz="quarter" idx="12"/>
          </p:nvPr>
        </p:nvSpPr>
        <p:spPr/>
        <p:txBody>
          <a:bodyPr/>
          <a:lstStyle/>
          <a:p>
            <a:fld id="{65EAC295-B5BC-4B98-BE11-8B11DB9261CC}" type="slidenum">
              <a:rPr lang="sv-SE" smtClean="0"/>
              <a:pPr/>
              <a:t>‹#›</a:t>
            </a:fld>
            <a:endParaRPr lang="sv-SE" dirty="0"/>
          </a:p>
        </p:txBody>
      </p:sp>
      <p:grpSp>
        <p:nvGrpSpPr>
          <p:cNvPr id="15" name="Grupp 14">
            <a:extLst>
              <a:ext uri="{FF2B5EF4-FFF2-40B4-BE49-F238E27FC236}">
                <a16:creationId xmlns:a16="http://schemas.microsoft.com/office/drawing/2014/main" id="{B67D4822-8ED6-47AF-9837-FBAC58957FB8}"/>
              </a:ext>
            </a:extLst>
          </p:cNvPr>
          <p:cNvGrpSpPr/>
          <p:nvPr userDrawn="1"/>
        </p:nvGrpSpPr>
        <p:grpSpPr>
          <a:xfrm rot="5400000" flipV="1">
            <a:off x="-1133984" y="3997961"/>
            <a:ext cx="5198607" cy="776316"/>
            <a:chOff x="-82510" y="3260321"/>
            <a:chExt cx="10104237" cy="560202"/>
          </a:xfrm>
        </p:grpSpPr>
        <p:sp>
          <p:nvSpPr>
            <p:cNvPr id="16" name="Pil: vänster-höger 43">
              <a:extLst>
                <a:ext uri="{FF2B5EF4-FFF2-40B4-BE49-F238E27FC236}">
                  <a16:creationId xmlns:a16="http://schemas.microsoft.com/office/drawing/2014/main" id="{4FEB945D-E343-4E8B-A843-961E91AF21A6}"/>
                </a:ext>
              </a:extLst>
            </p:cNvPr>
            <p:cNvSpPr/>
            <p:nvPr/>
          </p:nvSpPr>
          <p:spPr bwMode="auto">
            <a:xfrm>
              <a:off x="-82510" y="3260321"/>
              <a:ext cx="10104237"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7" name="textruta 16">
              <a:extLst>
                <a:ext uri="{FF2B5EF4-FFF2-40B4-BE49-F238E27FC236}">
                  <a16:creationId xmlns:a16="http://schemas.microsoft.com/office/drawing/2014/main" id="{D23956B8-3C4D-4576-9FA7-99FF2B356624}"/>
                </a:ext>
              </a:extLst>
            </p:cNvPr>
            <p:cNvSpPr txBox="1"/>
            <p:nvPr/>
          </p:nvSpPr>
          <p:spPr>
            <a:xfrm>
              <a:off x="416790" y="342304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8" name="textruta 17">
              <a:extLst>
                <a:ext uri="{FF2B5EF4-FFF2-40B4-BE49-F238E27FC236}">
                  <a16:creationId xmlns:a16="http://schemas.microsoft.com/office/drawing/2014/main" id="{E69934D9-3371-4F0C-BDDD-27B4839E027F}"/>
                </a:ext>
              </a:extLst>
            </p:cNvPr>
            <p:cNvSpPr txBox="1"/>
            <p:nvPr/>
          </p:nvSpPr>
          <p:spPr>
            <a:xfrm>
              <a:off x="7058613" y="341718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sp>
        <p:nvSpPr>
          <p:cNvPr id="19" name="Rektangel 18">
            <a:extLst>
              <a:ext uri="{FF2B5EF4-FFF2-40B4-BE49-F238E27FC236}">
                <a16:creationId xmlns:a16="http://schemas.microsoft.com/office/drawing/2014/main" id="{21BE2A38-0B71-4AB3-A531-12ED636DF4C0}"/>
              </a:ext>
            </a:extLst>
          </p:cNvPr>
          <p:cNvSpPr/>
          <p:nvPr userDrawn="1"/>
        </p:nvSpPr>
        <p:spPr>
          <a:xfrm>
            <a:off x="243670" y="1224007"/>
            <a:ext cx="2443297" cy="523220"/>
          </a:xfrm>
          <a:prstGeom prst="rect">
            <a:avLst/>
          </a:prstGeom>
          <a:ln>
            <a:noFill/>
          </a:ln>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Nyttjar ej möjligheter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med utveckling</a:t>
            </a:r>
            <a:endParaRPr kumimoji="0" lang="sv-SE" sz="1400" b="0" i="0" u="none" strike="noStrike" kern="1200" cap="none" spc="0" normalizeH="0" baseline="0" noProof="0" dirty="0">
              <a:ln>
                <a:noFill/>
              </a:ln>
              <a:solidFill>
                <a:schemeClr val="accent1"/>
              </a:solidFill>
              <a:effectLst/>
              <a:uLnTx/>
              <a:uFillTx/>
              <a:latin typeface="Verdana" pitchFamily="34" charset="0"/>
              <a:ea typeface="Geneva" pitchFamily="1" charset="-128"/>
              <a:cs typeface="+mn-cs"/>
            </a:endParaRPr>
          </a:p>
        </p:txBody>
      </p:sp>
      <p:sp>
        <p:nvSpPr>
          <p:cNvPr id="21" name="Rektangel 20">
            <a:extLst>
              <a:ext uri="{FF2B5EF4-FFF2-40B4-BE49-F238E27FC236}">
                <a16:creationId xmlns:a16="http://schemas.microsoft.com/office/drawing/2014/main" id="{9DE4DF72-81B1-4A97-894F-080102C166B5}"/>
              </a:ext>
            </a:extLst>
          </p:cNvPr>
          <p:cNvSpPr/>
          <p:nvPr userDrawn="1"/>
        </p:nvSpPr>
        <p:spPr>
          <a:xfrm rot="16200000">
            <a:off x="-460499" y="3625699"/>
            <a:ext cx="3851636" cy="307777"/>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Digitalisering och medicinteknik</a:t>
            </a:r>
          </a:p>
        </p:txBody>
      </p:sp>
      <p:grpSp>
        <p:nvGrpSpPr>
          <p:cNvPr id="2" name="Grupp 1">
            <a:extLst>
              <a:ext uri="{FF2B5EF4-FFF2-40B4-BE49-F238E27FC236}">
                <a16:creationId xmlns:a16="http://schemas.microsoft.com/office/drawing/2014/main" id="{F8AB8E20-8F15-4B14-8D72-0137B3737B0C}"/>
              </a:ext>
            </a:extLst>
          </p:cNvPr>
          <p:cNvGrpSpPr/>
          <p:nvPr userDrawn="1"/>
        </p:nvGrpSpPr>
        <p:grpSpPr>
          <a:xfrm>
            <a:off x="317258" y="6049692"/>
            <a:ext cx="9510370" cy="648945"/>
            <a:chOff x="317258" y="6049692"/>
            <a:chExt cx="9510370" cy="648945"/>
          </a:xfrm>
        </p:grpSpPr>
        <p:grpSp>
          <p:nvGrpSpPr>
            <p:cNvPr id="11" name="Grupp 10">
              <a:extLst>
                <a:ext uri="{FF2B5EF4-FFF2-40B4-BE49-F238E27FC236}">
                  <a16:creationId xmlns:a16="http://schemas.microsoft.com/office/drawing/2014/main" id="{01D6FFD6-F6D1-463B-9C6D-320D26615A68}"/>
                </a:ext>
              </a:extLst>
            </p:cNvPr>
            <p:cNvGrpSpPr/>
            <p:nvPr userDrawn="1"/>
          </p:nvGrpSpPr>
          <p:grpSpPr>
            <a:xfrm flipH="1">
              <a:off x="317258" y="6049692"/>
              <a:ext cx="8416071" cy="648945"/>
              <a:chOff x="200153" y="3260321"/>
              <a:chExt cx="8805623" cy="560202"/>
            </a:xfrm>
          </p:grpSpPr>
          <p:sp>
            <p:nvSpPr>
              <p:cNvPr id="12" name="Pil: vänster 11">
                <a:extLst>
                  <a:ext uri="{FF2B5EF4-FFF2-40B4-BE49-F238E27FC236}">
                    <a16:creationId xmlns:a16="http://schemas.microsoft.com/office/drawing/2014/main" id="{89228C24-9F04-42C7-A842-725501DD2BF8}"/>
                  </a:ext>
                </a:extLst>
              </p:cNvPr>
              <p:cNvSpPr/>
              <p:nvPr/>
            </p:nvSpPr>
            <p:spPr bwMode="auto">
              <a:xfrm>
                <a:off x="200153" y="3260321"/>
                <a:ext cx="8805623"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3" name="textruta 12">
                <a:extLst>
                  <a:ext uri="{FF2B5EF4-FFF2-40B4-BE49-F238E27FC236}">
                    <a16:creationId xmlns:a16="http://schemas.microsoft.com/office/drawing/2014/main" id="{C46D15BF-B24F-4D4F-8E76-2A028AB1937D}"/>
                  </a:ext>
                </a:extLst>
              </p:cNvPr>
              <p:cNvSpPr txBox="1"/>
              <p:nvPr/>
            </p:nvSpPr>
            <p:spPr>
              <a:xfrm>
                <a:off x="554803" y="3415175"/>
                <a:ext cx="914400" cy="312653"/>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4" name="textruta 13">
                <a:extLst>
                  <a:ext uri="{FF2B5EF4-FFF2-40B4-BE49-F238E27FC236}">
                    <a16:creationId xmlns:a16="http://schemas.microsoft.com/office/drawing/2014/main" id="{FE361A01-08DF-43FE-A234-AA08BD48FEED}"/>
                  </a:ext>
                </a:extLst>
              </p:cNvPr>
              <p:cNvSpPr txBox="1"/>
              <p:nvPr/>
            </p:nvSpPr>
            <p:spPr>
              <a:xfrm>
                <a:off x="7792946" y="3415174"/>
                <a:ext cx="914400" cy="312653"/>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sp>
          <p:nvSpPr>
            <p:cNvPr id="20" name="Rektangel 19">
              <a:extLst>
                <a:ext uri="{FF2B5EF4-FFF2-40B4-BE49-F238E27FC236}">
                  <a16:creationId xmlns:a16="http://schemas.microsoft.com/office/drawing/2014/main" id="{37389C1E-4761-460B-AE7B-A4C7C5CA2778}"/>
                </a:ext>
              </a:extLst>
            </p:cNvPr>
            <p:cNvSpPr/>
            <p:nvPr userDrawn="1"/>
          </p:nvSpPr>
          <p:spPr>
            <a:xfrm>
              <a:off x="8879933" y="6101852"/>
              <a:ext cx="947695" cy="523220"/>
            </a:xfrm>
            <a:prstGeom prst="rect">
              <a:avLst/>
            </a:prstGeom>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God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tillgång</a:t>
              </a:r>
            </a:p>
          </p:txBody>
        </p:sp>
        <p:sp>
          <p:nvSpPr>
            <p:cNvPr id="22" name="textruta 21">
              <a:extLst>
                <a:ext uri="{FF2B5EF4-FFF2-40B4-BE49-F238E27FC236}">
                  <a16:creationId xmlns:a16="http://schemas.microsoft.com/office/drawing/2014/main" id="{B1090A08-419A-4979-882A-F66B7DD3B5C2}"/>
                </a:ext>
              </a:extLst>
            </p:cNvPr>
            <p:cNvSpPr txBox="1"/>
            <p:nvPr userDrawn="1"/>
          </p:nvSpPr>
          <p:spPr>
            <a:xfrm>
              <a:off x="2153653" y="6266440"/>
              <a:ext cx="5375251" cy="215444"/>
            </a:xfrm>
            <a:prstGeom prst="rect">
              <a:avLst/>
            </a:prstGeom>
            <a:noFill/>
          </p:spPr>
          <p:txBody>
            <a:bodyPr wrap="square" lIns="0" tIns="0" rIns="0" bIns="0" rtlCol="0">
              <a:spAutoFit/>
            </a:bodyPr>
            <a:lstStyle/>
            <a:p>
              <a:pPr marL="0" marR="0" lvl="0" indent="0"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grpSp>
      <p:sp>
        <p:nvSpPr>
          <p:cNvPr id="24" name="Platshållare för innehåll 2">
            <a:extLst>
              <a:ext uri="{FF2B5EF4-FFF2-40B4-BE49-F238E27FC236}">
                <a16:creationId xmlns:a16="http://schemas.microsoft.com/office/drawing/2014/main" id="{9AE0C4CF-5D1A-4FDE-BDBD-1BA170CC7273}"/>
              </a:ext>
            </a:extLst>
          </p:cNvPr>
          <p:cNvSpPr>
            <a:spLocks noGrp="1"/>
          </p:cNvSpPr>
          <p:nvPr>
            <p:ph idx="1" hasCustomPrompt="1"/>
          </p:nvPr>
        </p:nvSpPr>
        <p:spPr>
          <a:xfrm>
            <a:off x="2273522" y="2439372"/>
            <a:ext cx="6200554" cy="3532803"/>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sp>
        <p:nvSpPr>
          <p:cNvPr id="27" name="textruta 26">
            <a:extLst>
              <a:ext uri="{FF2B5EF4-FFF2-40B4-BE49-F238E27FC236}">
                <a16:creationId xmlns:a16="http://schemas.microsoft.com/office/drawing/2014/main" id="{21A1DC1C-5336-41A9-9451-07715025DB65}"/>
              </a:ext>
            </a:extLst>
          </p:cNvPr>
          <p:cNvSpPr txBox="1"/>
          <p:nvPr userDrawn="1"/>
        </p:nvSpPr>
        <p:spPr>
          <a:xfrm>
            <a:off x="2713424" y="1453723"/>
            <a:ext cx="276987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sp>
        <p:nvSpPr>
          <p:cNvPr id="30" name="Ellips 29">
            <a:extLst>
              <a:ext uri="{FF2B5EF4-FFF2-40B4-BE49-F238E27FC236}">
                <a16:creationId xmlns:a16="http://schemas.microsoft.com/office/drawing/2014/main" id="{C418CB3B-D6D5-42D7-B879-7FA2FFEC647F}"/>
              </a:ext>
            </a:extLst>
          </p:cNvPr>
          <p:cNvSpPr>
            <a:spLocks noChangeAspect="1"/>
          </p:cNvSpPr>
          <p:nvPr userDrawn="1"/>
        </p:nvSpPr>
        <p:spPr bwMode="auto">
          <a:xfrm>
            <a:off x="10077789" y="1247775"/>
            <a:ext cx="1800000" cy="180000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31" name="textruta 30">
            <a:extLst>
              <a:ext uri="{FF2B5EF4-FFF2-40B4-BE49-F238E27FC236}">
                <a16:creationId xmlns:a16="http://schemas.microsoft.com/office/drawing/2014/main" id="{FAFE571E-8E93-4416-BD1C-7196828BC765}"/>
              </a:ext>
            </a:extLst>
          </p:cNvPr>
          <p:cNvSpPr txBox="1"/>
          <p:nvPr userDrawn="1"/>
        </p:nvSpPr>
        <p:spPr>
          <a:xfrm>
            <a:off x="10077789" y="1480845"/>
            <a:ext cx="1800000" cy="1723995"/>
          </a:xfrm>
          <a:prstGeom prst="rect">
            <a:avLst/>
          </a:prstGeom>
          <a:noFill/>
        </p:spPr>
        <p:txBody>
          <a:bodyPr wrap="square" rtlCol="0">
            <a:noAutofit/>
          </a:bodyPr>
          <a:lstStyle/>
          <a:p>
            <a:pPr>
              <a:lnSpc>
                <a:spcPct val="100000"/>
              </a:lnSpc>
            </a:pPr>
            <a:r>
              <a:rPr lang="sv-SE" sz="1300" b="1" dirty="0">
                <a:solidFill>
                  <a:schemeClr val="bg1"/>
                </a:solidFill>
              </a:rPr>
              <a:t>2040</a:t>
            </a:r>
            <a:br>
              <a:rPr lang="sv-SE" sz="1300" dirty="0">
                <a:solidFill>
                  <a:schemeClr val="bg1"/>
                </a:solidFill>
              </a:rPr>
            </a:br>
            <a:r>
              <a:rPr lang="sv-SE" sz="1300" dirty="0">
                <a:solidFill>
                  <a:schemeClr val="bg1"/>
                </a:solidFill>
              </a:rPr>
              <a:t>Alternativa framtider</a:t>
            </a:r>
            <a:endParaRPr lang="sv-SE" sz="1300" dirty="0"/>
          </a:p>
        </p:txBody>
      </p:sp>
      <p:grpSp>
        <p:nvGrpSpPr>
          <p:cNvPr id="32" name="Grupp 31">
            <a:extLst>
              <a:ext uri="{FF2B5EF4-FFF2-40B4-BE49-F238E27FC236}">
                <a16:creationId xmlns:a16="http://schemas.microsoft.com/office/drawing/2014/main" id="{DE4DEBB2-EE3C-44C7-9B32-C7AF0933F556}"/>
              </a:ext>
            </a:extLst>
          </p:cNvPr>
          <p:cNvGrpSpPr/>
          <p:nvPr userDrawn="1"/>
        </p:nvGrpSpPr>
        <p:grpSpPr>
          <a:xfrm>
            <a:off x="10635789" y="2154740"/>
            <a:ext cx="684000" cy="684000"/>
            <a:chOff x="10688525" y="2154740"/>
            <a:chExt cx="684000" cy="684000"/>
          </a:xfrm>
        </p:grpSpPr>
        <p:cxnSp>
          <p:nvCxnSpPr>
            <p:cNvPr id="33" name="Rak 19">
              <a:extLst>
                <a:ext uri="{FF2B5EF4-FFF2-40B4-BE49-F238E27FC236}">
                  <a16:creationId xmlns:a16="http://schemas.microsoft.com/office/drawing/2014/main" id="{01BFD9AF-8F55-4339-BD51-69ACA7A63DCC}"/>
                </a:ext>
              </a:extLst>
            </p:cNvPr>
            <p:cNvCxnSpPr/>
            <p:nvPr userDrawn="1"/>
          </p:nvCxnSpPr>
          <p:spPr bwMode="auto">
            <a:xfrm>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Rak 19">
              <a:extLst>
                <a:ext uri="{FF2B5EF4-FFF2-40B4-BE49-F238E27FC236}">
                  <a16:creationId xmlns:a16="http://schemas.microsoft.com/office/drawing/2014/main" id="{864A6622-DB4E-4BB6-8759-841690A05623}"/>
                </a:ext>
              </a:extLst>
            </p:cNvPr>
            <p:cNvCxnSpPr/>
            <p:nvPr userDrawn="1"/>
          </p:nvCxnSpPr>
          <p:spPr bwMode="auto">
            <a:xfrm rot="5400000">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Grupp 34">
            <a:extLst>
              <a:ext uri="{FF2B5EF4-FFF2-40B4-BE49-F238E27FC236}">
                <a16:creationId xmlns:a16="http://schemas.microsoft.com/office/drawing/2014/main" id="{68B6C819-5528-4379-93E0-625CDA2CABD3}"/>
              </a:ext>
            </a:extLst>
          </p:cNvPr>
          <p:cNvGrpSpPr/>
          <p:nvPr userDrawn="1"/>
        </p:nvGrpSpPr>
        <p:grpSpPr>
          <a:xfrm rot="2700000">
            <a:off x="11090568" y="2163950"/>
            <a:ext cx="219058" cy="229792"/>
            <a:chOff x="10717929" y="2137839"/>
            <a:chExt cx="559478" cy="559478"/>
          </a:xfrm>
        </p:grpSpPr>
        <p:cxnSp>
          <p:nvCxnSpPr>
            <p:cNvPr id="36" name="Rak 19">
              <a:extLst>
                <a:ext uri="{FF2B5EF4-FFF2-40B4-BE49-F238E27FC236}">
                  <a16:creationId xmlns:a16="http://schemas.microsoft.com/office/drawing/2014/main" id="{D899EA0E-718E-4CC8-B3E0-FCB1B8F38148}"/>
                </a:ext>
              </a:extLst>
            </p:cNvPr>
            <p:cNvCxnSpPr/>
            <p:nvPr userDrawn="1"/>
          </p:nvCxnSpPr>
          <p:spPr bwMode="auto">
            <a:xfrm>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Rak 19">
              <a:extLst>
                <a:ext uri="{FF2B5EF4-FFF2-40B4-BE49-F238E27FC236}">
                  <a16:creationId xmlns:a16="http://schemas.microsoft.com/office/drawing/2014/main" id="{2A1548DF-0E9C-45E5-972E-2F36C9806555}"/>
                </a:ext>
              </a:extLst>
            </p:cNvPr>
            <p:cNvCxnSpPr/>
            <p:nvPr userDrawn="1"/>
          </p:nvCxnSpPr>
          <p:spPr bwMode="auto">
            <a:xfrm rot="5400000">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32814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169A4519-41F4-461E-BD96-578EE12F1AFD}"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7" name="Platshållare för bild 6">
            <a:extLst>
              <a:ext uri="{FF2B5EF4-FFF2-40B4-BE49-F238E27FC236}">
                <a16:creationId xmlns:a16="http://schemas.microsoft.com/office/drawing/2014/main" id="{81DD7E68-EAF9-440E-BAF2-93E97A183D08}"/>
              </a:ext>
            </a:extLst>
          </p:cNvPr>
          <p:cNvSpPr>
            <a:spLocks noGrp="1" noChangeAspect="1"/>
          </p:cNvSpPr>
          <p:nvPr>
            <p:ph type="pic" sz="quarter" idx="13"/>
          </p:nvPr>
        </p:nvSpPr>
        <p:spPr>
          <a:xfrm>
            <a:off x="6096000" y="1230260"/>
            <a:ext cx="4516187" cy="4446640"/>
          </a:xfrm>
          <a:prstGeom prst="ellipse">
            <a:avLst/>
          </a:prstGeom>
          <a:noFill/>
          <a:ln>
            <a:noFill/>
          </a:ln>
        </p:spPr>
        <p:txBody>
          <a:bodyPr/>
          <a:lstStyle/>
          <a:p>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4495800"/>
            <a:ext cx="10585450" cy="1876425"/>
          </a:xfrm>
        </p:spPr>
        <p:txBody>
          <a:bodyPr anchor="ctr" anchorCtr="0"/>
          <a:lstStyle>
            <a:lvl1pPr algn="l">
              <a:defRPr sz="3500" b="1">
                <a:solidFill>
                  <a:schemeClr val="bg1"/>
                </a:solidFill>
              </a:defRPr>
            </a:lvl1pPr>
          </a:lstStyle>
          <a:p>
            <a:r>
              <a:rPr lang="sv-SE" dirty="0"/>
              <a:t>Klicka här för att ändra mall för rubrikformat</a:t>
            </a:r>
          </a:p>
        </p:txBody>
      </p:sp>
      <p:pic>
        <p:nvPicPr>
          <p:cNvPr id="8" name="Bildobjekt 7">
            <a:extLst>
              <a:ext uri="{FF2B5EF4-FFF2-40B4-BE49-F238E27FC236}">
                <a16:creationId xmlns:a16="http://schemas.microsoft.com/office/drawing/2014/main" id="{9C80788A-4327-4A08-810C-F229C8A187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2306" y="1248723"/>
            <a:ext cx="1548626" cy="1548626"/>
          </a:xfrm>
          <a:prstGeom prst="rect">
            <a:avLst/>
          </a:prstGeom>
        </p:spPr>
      </p:pic>
    </p:spTree>
    <p:extLst>
      <p:ext uri="{BB962C8B-B14F-4D97-AF65-F5344CB8AC3E}">
        <p14:creationId xmlns:p14="http://schemas.microsoft.com/office/powerpoint/2010/main" val="3235770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Rubrik och 2 innehållsdelar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a:t>Click to edit Master title style</a:t>
            </a:r>
            <a:endParaRPr lang="sv-SE" dirty="0"/>
          </a:p>
        </p:txBody>
      </p:sp>
      <p:sp>
        <p:nvSpPr>
          <p:cNvPr id="3" name="Platshållare för innehåll 2"/>
          <p:cNvSpPr>
            <a:spLocks noGrp="1"/>
          </p:cNvSpPr>
          <p:nvPr>
            <p:ph idx="1"/>
          </p:nvPr>
        </p:nvSpPr>
        <p:spPr>
          <a:xfrm>
            <a:off x="958851" y="2159000"/>
            <a:ext cx="4957317" cy="3937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Platshållare för datum 3"/>
          <p:cNvSpPr>
            <a:spLocks noGrp="1"/>
          </p:cNvSpPr>
          <p:nvPr>
            <p:ph type="dt" sz="half" idx="10"/>
          </p:nvPr>
        </p:nvSpPr>
        <p:spPr/>
        <p:txBody>
          <a:bodyPr/>
          <a:lstStyle>
            <a:lvl1pPr>
              <a:defRPr/>
            </a:lvl1pPr>
          </a:lstStyle>
          <a:p>
            <a:fld id="{8AC61246-8CB2-4A16-8DD2-4006E4065F0E}" type="datetime1">
              <a:rPr lang="sv-SE" smtClean="0"/>
              <a:t>2022-08-16</a:t>
            </a:fld>
            <a:endParaRPr lang="sv-SE" dirty="0"/>
          </a:p>
        </p:txBody>
      </p:sp>
      <p:sp>
        <p:nvSpPr>
          <p:cNvPr id="5" name="Platshållare för sidfot 4"/>
          <p:cNvSpPr>
            <a:spLocks noGrp="1"/>
          </p:cNvSpPr>
          <p:nvPr>
            <p:ph type="ftr" sz="quarter" idx="11"/>
          </p:nvPr>
        </p:nvSpPr>
        <p:spPr/>
        <p:txBody>
          <a:bodyPr/>
          <a:lstStyle>
            <a:lvl1pPr>
              <a:defRPr/>
            </a:lvl1pPr>
          </a:lstStyle>
          <a:p>
            <a:r>
              <a:rPr lang="sv-SE"/>
              <a:t>Dialogmöte HS 2040</a:t>
            </a:r>
            <a:endParaRPr lang="sv-SE" dirty="0"/>
          </a:p>
        </p:txBody>
      </p:sp>
      <p:sp>
        <p:nvSpPr>
          <p:cNvPr id="6" name="Platshållare för bildnummer 5"/>
          <p:cNvSpPr>
            <a:spLocks noGrp="1"/>
          </p:cNvSpPr>
          <p:nvPr>
            <p:ph type="sldNum" sz="quarter" idx="12"/>
          </p:nvPr>
        </p:nvSpPr>
        <p:spPr/>
        <p:txBody>
          <a:bodyPr/>
          <a:lstStyle>
            <a:lvl1pPr>
              <a:defRPr/>
            </a:lvl1pPr>
          </a:lstStyle>
          <a:p>
            <a:fld id="{DDBEBB44-B4B5-45AD-87A9-3B8A569A17F0}" type="slidenum">
              <a:rPr lang="sv-SE"/>
              <a:pPr/>
              <a:t>‹#›</a:t>
            </a:fld>
            <a:endParaRPr lang="sv-SE" dirty="0"/>
          </a:p>
        </p:txBody>
      </p:sp>
      <p:sp>
        <p:nvSpPr>
          <p:cNvPr id="7" name="Platshållare för innehåll 2">
            <a:extLst>
              <a:ext uri="{FF2B5EF4-FFF2-40B4-BE49-F238E27FC236}">
                <a16:creationId xmlns:a16="http://schemas.microsoft.com/office/drawing/2014/main" id="{EFC4FDA7-B96F-420F-97B3-6843B108A8E4}"/>
              </a:ext>
            </a:extLst>
          </p:cNvPr>
          <p:cNvSpPr>
            <a:spLocks noGrp="1"/>
          </p:cNvSpPr>
          <p:nvPr>
            <p:ph idx="13"/>
          </p:nvPr>
        </p:nvSpPr>
        <p:spPr>
          <a:xfrm>
            <a:off x="6280659" y="2159000"/>
            <a:ext cx="4957317" cy="3937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Tree>
    <p:extLst>
      <p:ext uri="{BB962C8B-B14F-4D97-AF65-F5344CB8AC3E}">
        <p14:creationId xmlns:p14="http://schemas.microsoft.com/office/powerpoint/2010/main" val="3279764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Rubrik + Text + Bi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AE603496-E403-4C43-A2E6-9D50EDDAAED1}" type="datetime1">
              <a:rPr lang="sv-SE" smtClean="0"/>
              <a:t>2022-08-16</a:t>
            </a:fld>
            <a:endParaRPr lang="sv-SE"/>
          </a:p>
        </p:txBody>
      </p:sp>
      <p:sp>
        <p:nvSpPr>
          <p:cNvPr id="3" name="Platshållare för sidfot 2"/>
          <p:cNvSpPr>
            <a:spLocks noGrp="1"/>
          </p:cNvSpPr>
          <p:nvPr>
            <p:ph type="ftr" sz="quarter" idx="11"/>
          </p:nvPr>
        </p:nvSpPr>
        <p:spPr/>
        <p:txBody>
          <a:bodyPr/>
          <a:lstStyle>
            <a:lvl1pPr>
              <a:defRPr/>
            </a:lvl1pPr>
          </a:lstStyle>
          <a:p>
            <a:r>
              <a:rPr lang="sv-SE"/>
              <a:t>Dialogmöte HS 2040</a:t>
            </a:r>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0"/>
            <a:ext cx="10585450" cy="1476375"/>
          </a:xfrm>
        </p:spPr>
        <p:txBody>
          <a:bodyPr anchor="ctr" anchorCtr="0"/>
          <a:lstStyle>
            <a:lvl1pPr>
              <a:defRPr sz="2400" b="1">
                <a:solidFill>
                  <a:schemeClr val="accent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428875"/>
            <a:ext cx="7185024" cy="3623101"/>
          </a:xfrm>
        </p:spPr>
        <p:txBody>
          <a:bodyPr/>
          <a:lstStyle>
            <a:lvl1pPr marL="228600" indent="-228600" algn="l">
              <a:lnSpc>
                <a:spcPct val="100000"/>
              </a:lnSpc>
              <a:spcBef>
                <a:spcPts val="400"/>
              </a:spcBef>
              <a:spcAft>
                <a:spcPts val="100"/>
              </a:spcAft>
              <a:buClrTx/>
              <a:buSzPts val="1800"/>
              <a:buFont typeface="Wingdings" panose="05000000000000000000" pitchFamily="2" charset="2"/>
              <a:buChar char="§"/>
              <a:defRPr sz="1600">
                <a:latin typeface="Verdana" panose="020B0604030504040204" pitchFamily="34" charset="0"/>
              </a:defRPr>
            </a:lvl1pPr>
            <a:lvl2pPr marL="457200" indent="-228600" algn="l">
              <a:lnSpc>
                <a:spcPct val="100000"/>
              </a:lnSpc>
              <a:spcBef>
                <a:spcPts val="400"/>
              </a:spcBef>
              <a:spcAft>
                <a:spcPts val="100"/>
              </a:spcAft>
              <a:buClrTx/>
              <a:buSzPts val="1700"/>
              <a:buFont typeface="Verdna"/>
              <a:buChar char="–"/>
              <a:defRPr sz="16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1028700" lvl="3" indent="-34290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1090277"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10" name="Platshållare för innehåll 2">
            <a:extLst>
              <a:ext uri="{FF2B5EF4-FFF2-40B4-BE49-F238E27FC236}">
                <a16:creationId xmlns:a16="http://schemas.microsoft.com/office/drawing/2014/main" id="{2FC4E0D4-066C-49C8-9AB2-A0C8A5E450FE}"/>
              </a:ext>
            </a:extLst>
          </p:cNvPr>
          <p:cNvSpPr>
            <a:spLocks noGrp="1"/>
          </p:cNvSpPr>
          <p:nvPr>
            <p:ph idx="15" hasCustomPrompt="1"/>
          </p:nvPr>
        </p:nvSpPr>
        <p:spPr>
          <a:xfrm>
            <a:off x="803275" y="4495799"/>
            <a:ext cx="6699250" cy="2066925"/>
          </a:xfrm>
        </p:spPr>
        <p:txBody>
          <a:bodyPr anchor="b" anchorCtr="0"/>
          <a:lstStyle>
            <a:lvl1pPr marL="0" indent="0" algn="l">
              <a:lnSpc>
                <a:spcPct val="100000"/>
              </a:lnSpc>
              <a:spcBef>
                <a:spcPts val="300"/>
              </a:spcBef>
              <a:spcAft>
                <a:spcPts val="100"/>
              </a:spcAft>
              <a:buClrTx/>
              <a:buSzPts val="2000"/>
              <a:buFont typeface="Wingdings" panose="05000000000000000000" pitchFamily="2" charset="2"/>
              <a:buNone/>
              <a:defRPr sz="1600" b="0" i="1" u="sng">
                <a:solidFill>
                  <a:schemeClr val="accent1"/>
                </a:solidFill>
                <a:latin typeface="Verdana" panose="020B0604030504040204" pitchFamily="34" charset="0"/>
              </a:defRPr>
            </a:lvl1pPr>
            <a:lvl2pPr marL="0" indent="0" algn="l">
              <a:lnSpc>
                <a:spcPct val="100000"/>
              </a:lnSpc>
              <a:spcBef>
                <a:spcPts val="300"/>
              </a:spcBef>
              <a:spcAft>
                <a:spcPts val="100"/>
              </a:spcAft>
              <a:buClrTx/>
              <a:buSzPts val="2000"/>
              <a:buFont typeface="Verdna"/>
              <a:buNone/>
              <a:defRPr sz="1600">
                <a:latin typeface="Verdana" panose="020B0604030504040204" pitchFamily="34" charset="0"/>
              </a:defRPr>
            </a:lvl2pPr>
            <a:lvl3pPr marL="685800" indent="-228600" algn="l">
              <a:lnSpc>
                <a:spcPct val="100000"/>
              </a:lnSpc>
              <a:spcBef>
                <a:spcPts val="300"/>
              </a:spcBef>
              <a:spcAft>
                <a:spcPts val="100"/>
              </a:spcAft>
              <a:buClrTx/>
              <a:buSzPts val="1800"/>
              <a:buFont typeface="Wingdings" panose="05000000000000000000" pitchFamily="2" charset="2"/>
              <a:buChar char="§"/>
              <a:defRPr sz="1800">
                <a:latin typeface="Verdana" panose="020B0604030504040204" pitchFamily="34" charset="0"/>
              </a:defRPr>
            </a:lvl3pPr>
            <a:lvl4pPr marL="1028700" indent="-342900" algn="l" rtl="0" eaLnBrk="1" fontAlgn="base" hangingPunct="1">
              <a:lnSpc>
                <a:spcPct val="100000"/>
              </a:lnSpc>
              <a:spcBef>
                <a:spcPts val="300"/>
              </a:spcBef>
              <a:spcAft>
                <a:spcPts val="100"/>
              </a:spcAft>
              <a:buClrTx/>
              <a:buSzPts val="18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800">
                <a:latin typeface="Verdana" panose="020B0604030504040204" pitchFamily="34" charset="0"/>
              </a:defRPr>
            </a:lvl4pPr>
            <a:lvl5pPr marL="11430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5pPr>
            <a:lvl6pPr marL="13716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7pPr>
            <a:lvl8pPr marL="18288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8pPr>
            <a:lvl9pPr marL="20574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9pPr>
          </a:lstStyle>
          <a:p>
            <a:pPr lvl="0"/>
            <a:r>
              <a:rPr lang="en-GB" dirty="0" err="1"/>
              <a:t>Osäkerhet</a:t>
            </a:r>
            <a:endParaRPr lang="en-GB" dirty="0"/>
          </a:p>
          <a:p>
            <a:pPr lvl="1"/>
            <a:r>
              <a:rPr lang="en-GB" dirty="0"/>
              <a:t>Text</a:t>
            </a:r>
          </a:p>
        </p:txBody>
      </p:sp>
      <p:sp>
        <p:nvSpPr>
          <p:cNvPr id="11" name="Platshållare för bild 10">
            <a:extLst>
              <a:ext uri="{FF2B5EF4-FFF2-40B4-BE49-F238E27FC236}">
                <a16:creationId xmlns:a16="http://schemas.microsoft.com/office/drawing/2014/main" id="{ADD8BC7B-4627-4205-A0D1-297538B0DDF3}"/>
              </a:ext>
            </a:extLst>
          </p:cNvPr>
          <p:cNvSpPr>
            <a:spLocks noGrp="1"/>
          </p:cNvSpPr>
          <p:nvPr>
            <p:ph type="pic" sz="quarter" idx="16"/>
          </p:nvPr>
        </p:nvSpPr>
        <p:spPr>
          <a:xfrm>
            <a:off x="8375198" y="2338809"/>
            <a:ext cx="2895149" cy="4011530"/>
          </a:xfrm>
          <a:solidFill>
            <a:schemeClr val="bg1"/>
          </a:solidFill>
          <a:effectLst>
            <a:outerShdw blurRad="190500" algn="ctr" rotWithShape="0">
              <a:srgbClr val="000000">
                <a:alpha val="70000"/>
              </a:srgbClr>
            </a:outerShdw>
          </a:effectLst>
        </p:spPr>
        <p:txBody>
          <a:bodyPr/>
          <a:lstStyle/>
          <a:p>
            <a:endParaRPr lang="sv-SE" dirty="0"/>
          </a:p>
        </p:txBody>
      </p:sp>
    </p:spTree>
    <p:extLst>
      <p:ext uri="{BB962C8B-B14F-4D97-AF65-F5344CB8AC3E}">
        <p14:creationId xmlns:p14="http://schemas.microsoft.com/office/powerpoint/2010/main" val="2792717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78D07B5B-8F96-4689-B4E4-DE781774FA1D}"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7" name="Platshållare för bild 6">
            <a:extLst>
              <a:ext uri="{FF2B5EF4-FFF2-40B4-BE49-F238E27FC236}">
                <a16:creationId xmlns:a16="http://schemas.microsoft.com/office/drawing/2014/main" id="{81DD7E68-EAF9-440E-BAF2-93E97A183D08}"/>
              </a:ext>
            </a:extLst>
          </p:cNvPr>
          <p:cNvSpPr>
            <a:spLocks noGrp="1" noChangeAspect="1"/>
          </p:cNvSpPr>
          <p:nvPr>
            <p:ph type="pic" sz="quarter" idx="13"/>
          </p:nvPr>
        </p:nvSpPr>
        <p:spPr>
          <a:xfrm>
            <a:off x="6096000" y="1230260"/>
            <a:ext cx="4516187" cy="4446640"/>
          </a:xfrm>
          <a:prstGeom prst="ellipse">
            <a:avLst/>
          </a:prstGeom>
          <a:noFill/>
          <a:ln>
            <a:noFill/>
          </a:ln>
        </p:spPr>
        <p:txBody>
          <a:bodyPr/>
          <a:lstStyle/>
          <a:p>
            <a:endParaRPr lang="sv-SE" dirty="0"/>
          </a:p>
        </p:txBody>
      </p:sp>
      <p:sp>
        <p:nvSpPr>
          <p:cNvPr id="8" name="Rektangel 7">
            <a:extLst>
              <a:ext uri="{FF2B5EF4-FFF2-40B4-BE49-F238E27FC236}">
                <a16:creationId xmlns:a16="http://schemas.microsoft.com/office/drawing/2014/main" id="{95CB7286-94FE-4832-A97D-7697EC1CCAEB}"/>
              </a:ext>
            </a:extLst>
          </p:cNvPr>
          <p:cNvSpPr/>
          <p:nvPr userDrawn="1"/>
        </p:nvSpPr>
        <p:spPr bwMode="auto">
          <a:xfrm>
            <a:off x="0" y="3659799"/>
            <a:ext cx="12192000" cy="2490036"/>
          </a:xfrm>
          <a:custGeom>
            <a:avLst/>
            <a:gdLst>
              <a:gd name="connsiteX0" fmla="*/ 0 w 12192000"/>
              <a:gd name="connsiteY0" fmla="*/ 0 h 3248025"/>
              <a:gd name="connsiteX1" fmla="*/ 12192000 w 12192000"/>
              <a:gd name="connsiteY1" fmla="*/ 0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12533 h 3260558"/>
              <a:gd name="connsiteX1" fmla="*/ 1515979 w 12192000"/>
              <a:gd name="connsiteY1" fmla="*/ 0 h 3260558"/>
              <a:gd name="connsiteX2" fmla="*/ 12192000 w 12192000"/>
              <a:gd name="connsiteY2" fmla="*/ 12533 h 3260558"/>
              <a:gd name="connsiteX3" fmla="*/ 12192000 w 12192000"/>
              <a:gd name="connsiteY3" fmla="*/ 3260558 h 3260558"/>
              <a:gd name="connsiteX4" fmla="*/ 0 w 12192000"/>
              <a:gd name="connsiteY4" fmla="*/ 3260558 h 3260558"/>
              <a:gd name="connsiteX5" fmla="*/ 0 w 12192000"/>
              <a:gd name="connsiteY5" fmla="*/ 12533 h 3260558"/>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24900 h 3272925"/>
              <a:gd name="connsiteX1" fmla="*/ 5185610 w 12192000"/>
              <a:gd name="connsiteY1" fmla="*/ 1564440 h 3272925"/>
              <a:gd name="connsiteX2" fmla="*/ 12192000 w 12192000"/>
              <a:gd name="connsiteY2" fmla="*/ 24900 h 3272925"/>
              <a:gd name="connsiteX3" fmla="*/ 12192000 w 12192000"/>
              <a:gd name="connsiteY3" fmla="*/ 3272925 h 3272925"/>
              <a:gd name="connsiteX4" fmla="*/ 0 w 12192000"/>
              <a:gd name="connsiteY4" fmla="*/ 3272925 h 3272925"/>
              <a:gd name="connsiteX5" fmla="*/ 0 w 12192000"/>
              <a:gd name="connsiteY5" fmla="*/ 24900 h 3272925"/>
              <a:gd name="connsiteX0" fmla="*/ 0 w 12192000"/>
              <a:gd name="connsiteY0" fmla="*/ 30226 h 3278251"/>
              <a:gd name="connsiteX1" fmla="*/ 5185610 w 12192000"/>
              <a:gd name="connsiteY1" fmla="*/ 1569766 h 3278251"/>
              <a:gd name="connsiteX2" fmla="*/ 12192000 w 12192000"/>
              <a:gd name="connsiteY2" fmla="*/ 30226 h 3278251"/>
              <a:gd name="connsiteX3" fmla="*/ 12192000 w 12192000"/>
              <a:gd name="connsiteY3" fmla="*/ 3278251 h 3278251"/>
              <a:gd name="connsiteX4" fmla="*/ 0 w 12192000"/>
              <a:gd name="connsiteY4" fmla="*/ 3278251 h 3278251"/>
              <a:gd name="connsiteX5" fmla="*/ 0 w 12192000"/>
              <a:gd name="connsiteY5" fmla="*/ 30226 h 3278251"/>
              <a:gd name="connsiteX0" fmla="*/ 0 w 12192000"/>
              <a:gd name="connsiteY0" fmla="*/ 31701 h 3279726"/>
              <a:gd name="connsiteX1" fmla="*/ 5185610 w 12192000"/>
              <a:gd name="connsiteY1" fmla="*/ 1571241 h 3279726"/>
              <a:gd name="connsiteX2" fmla="*/ 12192000 w 12192000"/>
              <a:gd name="connsiteY2" fmla="*/ 31701 h 3279726"/>
              <a:gd name="connsiteX3" fmla="*/ 12192000 w 12192000"/>
              <a:gd name="connsiteY3" fmla="*/ 3279726 h 3279726"/>
              <a:gd name="connsiteX4" fmla="*/ 0 w 12192000"/>
              <a:gd name="connsiteY4" fmla="*/ 3279726 h 3279726"/>
              <a:gd name="connsiteX5" fmla="*/ 0 w 12192000"/>
              <a:gd name="connsiteY5" fmla="*/ 31701 h 3279726"/>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522495 w 12192000"/>
              <a:gd name="connsiteY1" fmla="*/ 1683919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522495 w 12192000"/>
              <a:gd name="connsiteY1" fmla="*/ 1683919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406002 h 3654027"/>
              <a:gd name="connsiteX1" fmla="*/ 12192000 w 12192000"/>
              <a:gd name="connsiteY1" fmla="*/ 406002 h 3654027"/>
              <a:gd name="connsiteX2" fmla="*/ 12192000 w 12192000"/>
              <a:gd name="connsiteY2" fmla="*/ 3654027 h 3654027"/>
              <a:gd name="connsiteX3" fmla="*/ 0 w 12192000"/>
              <a:gd name="connsiteY3" fmla="*/ 3654027 h 3654027"/>
              <a:gd name="connsiteX4" fmla="*/ 0 w 12192000"/>
              <a:gd name="connsiteY4" fmla="*/ 406002 h 3654027"/>
              <a:gd name="connsiteX0" fmla="*/ 0 w 12192000"/>
              <a:gd name="connsiteY0" fmla="*/ 58023 h 3306048"/>
              <a:gd name="connsiteX1" fmla="*/ 12192000 w 12192000"/>
              <a:gd name="connsiteY1" fmla="*/ 58023 h 3306048"/>
              <a:gd name="connsiteX2" fmla="*/ 12192000 w 12192000"/>
              <a:gd name="connsiteY2" fmla="*/ 3306048 h 3306048"/>
              <a:gd name="connsiteX3" fmla="*/ 0 w 12192000"/>
              <a:gd name="connsiteY3" fmla="*/ 3306048 h 3306048"/>
              <a:gd name="connsiteX4" fmla="*/ 0 w 12192000"/>
              <a:gd name="connsiteY4" fmla="*/ 58023 h 3306048"/>
              <a:gd name="connsiteX0" fmla="*/ 0 w 12192000"/>
              <a:gd name="connsiteY0" fmla="*/ 0 h 3248025"/>
              <a:gd name="connsiteX1" fmla="*/ 12192000 w 12192000"/>
              <a:gd name="connsiteY1" fmla="*/ 0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0 h 3248025"/>
              <a:gd name="connsiteX1" fmla="*/ 12192000 w 12192000"/>
              <a:gd name="connsiteY1" fmla="*/ 757989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0 h 3248025"/>
              <a:gd name="connsiteX1" fmla="*/ 12192000 w 12192000"/>
              <a:gd name="connsiteY1" fmla="*/ 757989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0 h 3248025"/>
              <a:gd name="connsiteX1" fmla="*/ 12192000 w 12192000"/>
              <a:gd name="connsiteY1" fmla="*/ 757989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120317 h 2490036"/>
              <a:gd name="connsiteX1" fmla="*/ 12192000 w 12192000"/>
              <a:gd name="connsiteY1" fmla="*/ 0 h 2490036"/>
              <a:gd name="connsiteX2" fmla="*/ 12192000 w 12192000"/>
              <a:gd name="connsiteY2" fmla="*/ 2490036 h 2490036"/>
              <a:gd name="connsiteX3" fmla="*/ 0 w 12192000"/>
              <a:gd name="connsiteY3" fmla="*/ 2490036 h 2490036"/>
              <a:gd name="connsiteX4" fmla="*/ 0 w 12192000"/>
              <a:gd name="connsiteY4" fmla="*/ 120317 h 2490036"/>
              <a:gd name="connsiteX0" fmla="*/ 0 w 12192000"/>
              <a:gd name="connsiteY0" fmla="*/ 120317 h 2490036"/>
              <a:gd name="connsiteX1" fmla="*/ 12192000 w 12192000"/>
              <a:gd name="connsiteY1" fmla="*/ 0 h 2490036"/>
              <a:gd name="connsiteX2" fmla="*/ 12192000 w 12192000"/>
              <a:gd name="connsiteY2" fmla="*/ 2490036 h 2490036"/>
              <a:gd name="connsiteX3" fmla="*/ 0 w 12192000"/>
              <a:gd name="connsiteY3" fmla="*/ 2490036 h 2490036"/>
              <a:gd name="connsiteX4" fmla="*/ 0 w 12192000"/>
              <a:gd name="connsiteY4" fmla="*/ 120317 h 2490036"/>
              <a:gd name="connsiteX0" fmla="*/ 0 w 12192000"/>
              <a:gd name="connsiteY0" fmla="*/ 120317 h 2490036"/>
              <a:gd name="connsiteX1" fmla="*/ 12192000 w 12192000"/>
              <a:gd name="connsiteY1" fmla="*/ 0 h 2490036"/>
              <a:gd name="connsiteX2" fmla="*/ 12192000 w 12192000"/>
              <a:gd name="connsiteY2" fmla="*/ 2490036 h 2490036"/>
              <a:gd name="connsiteX3" fmla="*/ 0 w 12192000"/>
              <a:gd name="connsiteY3" fmla="*/ 2490036 h 2490036"/>
              <a:gd name="connsiteX4" fmla="*/ 0 w 12192000"/>
              <a:gd name="connsiteY4" fmla="*/ 120317 h 249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490036">
                <a:moveTo>
                  <a:pt x="0" y="120317"/>
                </a:moveTo>
                <a:cubicBezTo>
                  <a:pt x="2765926" y="1552159"/>
                  <a:pt x="9462169" y="1131053"/>
                  <a:pt x="12192000" y="0"/>
                </a:cubicBezTo>
                <a:lnTo>
                  <a:pt x="12192000" y="2490036"/>
                </a:lnTo>
                <a:lnTo>
                  <a:pt x="0" y="2490036"/>
                </a:lnTo>
                <a:lnTo>
                  <a:pt x="0" y="120317"/>
                </a:lnTo>
                <a:close/>
              </a:path>
            </a:pathLst>
          </a:custGeom>
          <a:gradFill>
            <a:gsLst>
              <a:gs pos="19000">
                <a:schemeClr val="accent1"/>
              </a:gs>
              <a:gs pos="55000">
                <a:srgbClr val="005386">
                  <a:alpha val="84000"/>
                </a:srgbClr>
              </a:gs>
              <a:gs pos="100000">
                <a:schemeClr val="accent2">
                  <a:alpha val="0"/>
                </a:schemeClr>
              </a:gs>
            </a:gsLst>
            <a:lin ang="54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4495800"/>
            <a:ext cx="10585450" cy="1876425"/>
          </a:xfrm>
        </p:spPr>
        <p:txBody>
          <a:bodyPr anchor="ctr" anchorCtr="0"/>
          <a:lstStyle>
            <a:lvl1pPr algn="l">
              <a:defRPr sz="3500" b="1">
                <a:solidFill>
                  <a:schemeClr val="bg1"/>
                </a:solidFill>
              </a:defRPr>
            </a:lvl1pPr>
          </a:lstStyle>
          <a:p>
            <a:r>
              <a:rPr lang="sv-SE" dirty="0"/>
              <a:t>Klicka här för att ändra mall för rubrikformat</a:t>
            </a:r>
          </a:p>
        </p:txBody>
      </p:sp>
      <p:pic>
        <p:nvPicPr>
          <p:cNvPr id="13" name="Bildobjekt 12">
            <a:extLst>
              <a:ext uri="{FF2B5EF4-FFF2-40B4-BE49-F238E27FC236}">
                <a16:creationId xmlns:a16="http://schemas.microsoft.com/office/drawing/2014/main" id="{4EABCCC0-2B38-4012-AFC9-29F8338BF4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92306" y="1248723"/>
            <a:ext cx="1548626" cy="1548626"/>
          </a:xfrm>
          <a:prstGeom prst="rect">
            <a:avLst/>
          </a:prstGeom>
        </p:spPr>
      </p:pic>
    </p:spTree>
    <p:extLst>
      <p:ext uri="{BB962C8B-B14F-4D97-AF65-F5344CB8AC3E}">
        <p14:creationId xmlns:p14="http://schemas.microsoft.com/office/powerpoint/2010/main" val="266668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el">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A7DB57B8-38F3-4B68-9FE4-BE8992F698BF}"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7" name="Platshållare för bild 6">
            <a:extLst>
              <a:ext uri="{FF2B5EF4-FFF2-40B4-BE49-F238E27FC236}">
                <a16:creationId xmlns:a16="http://schemas.microsoft.com/office/drawing/2014/main" id="{81DD7E68-EAF9-440E-BAF2-93E97A183D08}"/>
              </a:ext>
            </a:extLst>
          </p:cNvPr>
          <p:cNvSpPr>
            <a:spLocks noGrp="1" noChangeAspect="1"/>
          </p:cNvSpPr>
          <p:nvPr>
            <p:ph type="pic" sz="quarter" idx="13"/>
          </p:nvPr>
        </p:nvSpPr>
        <p:spPr>
          <a:xfrm>
            <a:off x="6096000" y="1230260"/>
            <a:ext cx="4516187" cy="4446640"/>
          </a:xfrm>
          <a:prstGeom prst="ellipse">
            <a:avLst/>
          </a:prstGeom>
          <a:noFill/>
          <a:ln>
            <a:noFill/>
          </a:ln>
        </p:spPr>
        <p:txBody>
          <a:bodyPr/>
          <a:lstStyle/>
          <a:p>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4495800"/>
            <a:ext cx="10585450" cy="1876425"/>
          </a:xfrm>
        </p:spPr>
        <p:txBody>
          <a:bodyPr anchor="ctr" anchorCtr="0"/>
          <a:lstStyle>
            <a:lvl1pPr algn="l">
              <a:defRPr sz="3500" b="1">
                <a:solidFill>
                  <a:schemeClr val="bg1"/>
                </a:solidFill>
              </a:defRPr>
            </a:lvl1pPr>
          </a:lstStyle>
          <a:p>
            <a:r>
              <a:rPr lang="sv-SE" dirty="0"/>
              <a:t>Klicka här för att ändra mall för rubrikformat</a:t>
            </a:r>
          </a:p>
        </p:txBody>
      </p:sp>
      <p:pic>
        <p:nvPicPr>
          <p:cNvPr id="8" name="Bildobjekt 7">
            <a:extLst>
              <a:ext uri="{FF2B5EF4-FFF2-40B4-BE49-F238E27FC236}">
                <a16:creationId xmlns:a16="http://schemas.microsoft.com/office/drawing/2014/main" id="{9C80788A-4327-4A08-810C-F229C8A187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92306" y="1248723"/>
            <a:ext cx="1548626" cy="1548626"/>
          </a:xfrm>
          <a:prstGeom prst="rect">
            <a:avLst/>
          </a:prstGeom>
        </p:spPr>
      </p:pic>
    </p:spTree>
    <p:extLst>
      <p:ext uri="{BB962C8B-B14F-4D97-AF65-F5344CB8AC3E}">
        <p14:creationId xmlns:p14="http://schemas.microsoft.com/office/powerpoint/2010/main" val="2172584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rogram">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CD2DD1D-DA5E-423E-BF2F-A906FF2D0CA1}"/>
              </a:ext>
            </a:extLst>
          </p:cNvPr>
          <p:cNvSpPr/>
          <p:nvPr userDrawn="1"/>
        </p:nvSpPr>
        <p:spPr bwMode="auto">
          <a:xfrm>
            <a:off x="0" y="952499"/>
            <a:ext cx="12192000" cy="5905501"/>
          </a:xfrm>
          <a:prstGeom prst="rect">
            <a:avLst/>
          </a:prstGeom>
          <a:gradFill>
            <a:gsLst>
              <a:gs pos="19000">
                <a:schemeClr val="accent1">
                  <a:alpha val="65000"/>
                </a:schemeClr>
              </a:gs>
              <a:gs pos="55000">
                <a:srgbClr val="005386">
                  <a:alpha val="31000"/>
                </a:srgbClr>
              </a:gs>
              <a:gs pos="100000">
                <a:schemeClr val="accent2">
                  <a:alpha val="0"/>
                </a:schemeClr>
              </a:gs>
            </a:gsLst>
            <a:lin ang="27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2" name="Platshållare för datum 1"/>
          <p:cNvSpPr>
            <a:spLocks noGrp="1"/>
          </p:cNvSpPr>
          <p:nvPr>
            <p:ph type="dt" sz="half" idx="10"/>
          </p:nvPr>
        </p:nvSpPr>
        <p:spPr/>
        <p:txBody>
          <a:bodyPr/>
          <a:lstStyle>
            <a:lvl1pPr>
              <a:defRPr/>
            </a:lvl1pPr>
          </a:lstStyle>
          <a:p>
            <a:fld id="{F082FB87-B5F1-45A4-ADE9-31C477B86AFD}"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1143001"/>
            <a:ext cx="10099675" cy="695324"/>
          </a:xfrm>
        </p:spPr>
        <p:txBody>
          <a:bodyPr anchor="b" anchorCtr="0"/>
          <a:lstStyle>
            <a:lvl1pPr>
              <a:defRPr sz="2500" b="1">
                <a:solidFill>
                  <a:schemeClr val="bg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133600"/>
            <a:ext cx="10099674" cy="3918376"/>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spc="-50" baseline="0">
                <a:solidFill>
                  <a:srgbClr val="FFFFFF"/>
                </a:solidFill>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spc="-50" baseline="0">
                <a:solidFill>
                  <a:srgbClr val="FFFFFF"/>
                </a:solidFill>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spc="-50" baseline="0">
                <a:solidFill>
                  <a:srgbClr val="FFFFFF"/>
                </a:solidFill>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spc="-50" baseline="0">
                <a:solidFill>
                  <a:srgbClr val="FFFFFF"/>
                </a:solidFill>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spc="-50" baseline="0">
                <a:solidFill>
                  <a:srgbClr val="FFFFFF"/>
                </a:solidFill>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solidFill>
                  <a:srgbClr val="FFFFFF"/>
                </a:solidFill>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solidFill>
                  <a:srgbClr val="FFFFFF"/>
                </a:solidFill>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solidFill>
                  <a:srgbClr val="FFFFFF"/>
                </a:solidFill>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solidFill>
                  <a:srgbClr val="FFFFFF"/>
                </a:solidFill>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sv-SE" dirty="0"/>
          </a:p>
        </p:txBody>
      </p:sp>
    </p:spTree>
    <p:extLst>
      <p:ext uri="{BB962C8B-B14F-4D97-AF65-F5344CB8AC3E}">
        <p14:creationId xmlns:p14="http://schemas.microsoft.com/office/powerpoint/2010/main" val="818437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rogram 2">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1F0414B-5227-4090-9986-501226A1DB73}"/>
              </a:ext>
            </a:extLst>
          </p:cNvPr>
          <p:cNvSpPr/>
          <p:nvPr userDrawn="1"/>
        </p:nvSpPr>
        <p:spPr bwMode="auto">
          <a:xfrm>
            <a:off x="0" y="950400"/>
            <a:ext cx="12192000" cy="5907600"/>
          </a:xfrm>
          <a:prstGeom prst="rect">
            <a:avLst/>
          </a:prstGeom>
          <a:solidFill>
            <a:schemeClr val="bg2">
              <a:alpha val="52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2" name="Platshållare för datum 1"/>
          <p:cNvSpPr>
            <a:spLocks noGrp="1"/>
          </p:cNvSpPr>
          <p:nvPr>
            <p:ph type="dt" sz="half" idx="10"/>
          </p:nvPr>
        </p:nvSpPr>
        <p:spPr/>
        <p:txBody>
          <a:bodyPr/>
          <a:lstStyle>
            <a:lvl1pPr>
              <a:defRPr/>
            </a:lvl1pPr>
          </a:lstStyle>
          <a:p>
            <a:fld id="{7893A0EF-0D57-430F-BD71-09A1C7EA1B85}"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hasCustomPrompt="1"/>
          </p:nvPr>
        </p:nvSpPr>
        <p:spPr>
          <a:xfrm>
            <a:off x="803275" y="952500"/>
            <a:ext cx="10099675" cy="885825"/>
          </a:xfrm>
        </p:spPr>
        <p:txBody>
          <a:bodyPr anchor="b" anchorCtr="0"/>
          <a:lstStyle>
            <a:lvl1pPr>
              <a:defRPr sz="2500" b="1">
                <a:solidFill>
                  <a:schemeClr val="bg1"/>
                </a:solidFill>
              </a:defRPr>
            </a:lvl1pPr>
          </a:lstStyle>
          <a:p>
            <a:r>
              <a:rPr lang="sv-SE" dirty="0"/>
              <a:t>Program</a:t>
            </a:r>
          </a:p>
        </p:txBody>
      </p:sp>
      <p:sp>
        <p:nvSpPr>
          <p:cNvPr id="9" name="Platshållare för text 8">
            <a:extLst>
              <a:ext uri="{FF2B5EF4-FFF2-40B4-BE49-F238E27FC236}">
                <a16:creationId xmlns:a16="http://schemas.microsoft.com/office/drawing/2014/main" id="{FCC3E2C6-5139-467D-8858-7751727EC689}"/>
              </a:ext>
            </a:extLst>
          </p:cNvPr>
          <p:cNvSpPr>
            <a:spLocks noGrp="1"/>
          </p:cNvSpPr>
          <p:nvPr>
            <p:ph type="body" sz="quarter" idx="13" hasCustomPrompt="1"/>
          </p:nvPr>
        </p:nvSpPr>
        <p:spPr>
          <a:xfrm>
            <a:off x="803275" y="2133599"/>
            <a:ext cx="10099675" cy="4238625"/>
          </a:xfrm>
        </p:spPr>
        <p:txBody>
          <a:bodyPr/>
          <a:lstStyle>
            <a:lvl1pPr marL="0" indent="0" algn="l">
              <a:lnSpc>
                <a:spcPct val="100000"/>
              </a:lnSpc>
              <a:spcBef>
                <a:spcPts val="800"/>
              </a:spcBef>
              <a:spcAft>
                <a:spcPts val="100"/>
              </a:spcAft>
              <a:buClrTx/>
              <a:buSzPts val="1800"/>
              <a:buFont typeface="Wingdings" panose="05000000000000000000" pitchFamily="2" charset="2"/>
              <a:buNone/>
              <a:defRPr sz="1800" b="0">
                <a:solidFill>
                  <a:schemeClr val="bg1"/>
                </a:solidFill>
                <a:latin typeface="Verdana" panose="020B0604030504040204" pitchFamily="34" charset="0"/>
              </a:defRPr>
            </a:lvl1pPr>
            <a:lvl2pPr marL="228600" indent="0" algn="l">
              <a:lnSpc>
                <a:spcPct val="100000"/>
              </a:lnSpc>
              <a:spcBef>
                <a:spcPts val="600"/>
              </a:spcBef>
              <a:spcAft>
                <a:spcPts val="100"/>
              </a:spcAft>
              <a:buClrTx/>
              <a:buSzPts val="1700"/>
              <a:buFont typeface="Verdna"/>
              <a:buNone/>
              <a:defRPr sz="1700">
                <a:solidFill>
                  <a:schemeClr val="bg1"/>
                </a:solidFill>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solidFill>
                  <a:schemeClr val="bg1"/>
                </a:solidFill>
                <a:latin typeface="Verdana" panose="020B0604030504040204" pitchFamily="34" charset="0"/>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b="1">
                <a:solidFill>
                  <a:schemeClr val="bg1"/>
                </a:solidFill>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b="1">
                <a:solidFill>
                  <a:schemeClr val="bg1"/>
                </a:solidFill>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solidFill>
                  <a:schemeClr val="bg1"/>
                </a:solidFill>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solidFill>
                  <a:schemeClr val="bg1"/>
                </a:solidFill>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solidFill>
                  <a:schemeClr val="bg1"/>
                </a:solidFill>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solidFill>
                  <a:schemeClr val="bg1"/>
                </a:solidFill>
                <a:latin typeface="Verdana" panose="020B0604030504040204" pitchFamily="34" charset="0"/>
              </a:defRPr>
            </a:lvl9pPr>
          </a:lstStyle>
          <a:p>
            <a:pPr lvl="0"/>
            <a:r>
              <a:rPr lang="en-GB" dirty="0"/>
              <a:t>XX	</a:t>
            </a:r>
            <a:r>
              <a:rPr lang="en-GB" dirty="0" err="1"/>
              <a:t>Nivå</a:t>
            </a:r>
            <a:r>
              <a:rPr lang="en-GB" dirty="0"/>
              <a:t> </a:t>
            </a:r>
            <a:r>
              <a:rPr lang="en-GB" dirty="0" err="1"/>
              <a:t>ett</a:t>
            </a:r>
            <a:endParaRPr lang="en-GB" dirty="0"/>
          </a:p>
        </p:txBody>
      </p:sp>
      <p:cxnSp>
        <p:nvCxnSpPr>
          <p:cNvPr id="8" name="Rak koppling 7">
            <a:extLst>
              <a:ext uri="{FF2B5EF4-FFF2-40B4-BE49-F238E27FC236}">
                <a16:creationId xmlns:a16="http://schemas.microsoft.com/office/drawing/2014/main" id="{237BBD94-6259-42FC-996D-F3A4C7AA00CD}"/>
              </a:ext>
            </a:extLst>
          </p:cNvPr>
          <p:cNvCxnSpPr/>
          <p:nvPr userDrawn="1"/>
        </p:nvCxnSpPr>
        <p:spPr bwMode="auto">
          <a:xfrm>
            <a:off x="803275" y="1970843"/>
            <a:ext cx="1009967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34709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vsnit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E2F2986E-DD19-448D-A66C-6BDB8A5C47B7}"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1"/>
            <a:ext cx="10585450" cy="5419724"/>
          </a:xfrm>
        </p:spPr>
        <p:txBody>
          <a:bodyPr anchor="ctr" anchorCtr="0"/>
          <a:lstStyle>
            <a:lvl1pPr algn="ctr">
              <a:defRPr sz="3600" b="1">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60242880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Avsnit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3E38DF26-B834-4CED-B67E-E6520E630326}"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1"/>
            <a:ext cx="10585450" cy="5419724"/>
          </a:xfrm>
        </p:spPr>
        <p:txBody>
          <a:bodyPr anchor="ctr" anchorCtr="0"/>
          <a:lstStyle>
            <a:lvl1pPr algn="ctr">
              <a:defRPr sz="3600" b="1">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29672892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Avsnit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3CCC69E1-2ED8-4E1D-8405-3BD7B724FAE1}"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1"/>
            <a:ext cx="10585450" cy="5419724"/>
          </a:xfrm>
        </p:spPr>
        <p:txBody>
          <a:bodyPr anchor="ctr" anchorCtr="0"/>
          <a:lstStyle>
            <a:lvl1pPr algn="ctr">
              <a:defRPr sz="3600" b="1">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81182064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Avsnit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B3BB801E-2D89-455F-B666-59F9BAB50368}"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1"/>
            <a:ext cx="10585450" cy="5419724"/>
          </a:xfrm>
        </p:spPr>
        <p:txBody>
          <a:bodyPr anchor="ctr" anchorCtr="0"/>
          <a:lstStyle>
            <a:lvl1pPr algn="ctr">
              <a:defRPr sz="3600" b="1">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18448824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ro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CD2DD1D-DA5E-423E-BF2F-A906FF2D0CA1}"/>
              </a:ext>
            </a:extLst>
          </p:cNvPr>
          <p:cNvSpPr/>
          <p:nvPr userDrawn="1"/>
        </p:nvSpPr>
        <p:spPr bwMode="auto">
          <a:xfrm>
            <a:off x="0" y="952499"/>
            <a:ext cx="12192000" cy="5905501"/>
          </a:xfrm>
          <a:prstGeom prst="rect">
            <a:avLst/>
          </a:prstGeom>
          <a:gradFill>
            <a:gsLst>
              <a:gs pos="19000">
                <a:schemeClr val="accent1">
                  <a:alpha val="65000"/>
                </a:schemeClr>
              </a:gs>
              <a:gs pos="55000">
                <a:srgbClr val="005386">
                  <a:alpha val="31000"/>
                </a:srgbClr>
              </a:gs>
              <a:gs pos="100000">
                <a:schemeClr val="accent2">
                  <a:alpha val="0"/>
                </a:schemeClr>
              </a:gs>
            </a:gsLst>
            <a:lin ang="27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2" name="Platshållare för datum 1"/>
          <p:cNvSpPr>
            <a:spLocks noGrp="1"/>
          </p:cNvSpPr>
          <p:nvPr>
            <p:ph type="dt" sz="half" idx="10"/>
          </p:nvPr>
        </p:nvSpPr>
        <p:spPr/>
        <p:txBody>
          <a:bodyPr/>
          <a:lstStyle>
            <a:lvl1pPr>
              <a:defRPr/>
            </a:lvl1pPr>
          </a:lstStyle>
          <a:p>
            <a:fld id="{111B2C6E-7D8A-4F30-922D-F33971268CEA}"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1143001"/>
            <a:ext cx="10099675" cy="695324"/>
          </a:xfrm>
        </p:spPr>
        <p:txBody>
          <a:bodyPr anchor="b" anchorCtr="0"/>
          <a:lstStyle>
            <a:lvl1pPr>
              <a:defRPr sz="2500" b="1">
                <a:solidFill>
                  <a:schemeClr val="bg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133600"/>
            <a:ext cx="10099674" cy="3918376"/>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spc="-50" baseline="0">
                <a:solidFill>
                  <a:srgbClr val="FFFFFF"/>
                </a:solidFill>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spc="-50" baseline="0">
                <a:solidFill>
                  <a:srgbClr val="FFFFFF"/>
                </a:solidFill>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spc="-50" baseline="0">
                <a:solidFill>
                  <a:srgbClr val="FFFFFF"/>
                </a:solidFill>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spc="-50" baseline="0">
                <a:solidFill>
                  <a:srgbClr val="FFFFFF"/>
                </a:solidFill>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spc="-50" baseline="0">
                <a:solidFill>
                  <a:srgbClr val="FFFFFF"/>
                </a:solidFill>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solidFill>
                  <a:srgbClr val="FFFFFF"/>
                </a:solidFill>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solidFill>
                  <a:srgbClr val="FFFFFF"/>
                </a:solidFill>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solidFill>
                  <a:srgbClr val="FFFFFF"/>
                </a:solidFill>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solidFill>
                  <a:srgbClr val="FFFFFF"/>
                </a:solidFill>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sv-SE" dirty="0"/>
          </a:p>
        </p:txBody>
      </p:sp>
    </p:spTree>
    <p:extLst>
      <p:ext uri="{BB962C8B-B14F-4D97-AF65-F5344CB8AC3E}">
        <p14:creationId xmlns:p14="http://schemas.microsoft.com/office/powerpoint/2010/main" val="3327410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B3901EE3-C2FF-4F93-BC53-1FC78076A8F7}"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0099675"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304142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Rubr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BE5DC0DF-5CB3-436C-AD15-9BC4070EA2D0}"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0"/>
            <a:ext cx="10585450" cy="1476375"/>
          </a:xfrm>
        </p:spPr>
        <p:txBody>
          <a:bodyPr anchor="ctr" anchorCtr="0"/>
          <a:lstStyle>
            <a:lvl1pPr>
              <a:defRPr sz="2400" b="1">
                <a:solidFill>
                  <a:schemeClr val="accent1"/>
                </a:solidFill>
              </a:defRPr>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0099675"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2611732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Rubrik + Tex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257FDCD1-A943-4EC7-B4B0-83C75AA8FB0C}"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0"/>
            <a:ext cx="10585450" cy="1476375"/>
          </a:xfrm>
        </p:spPr>
        <p:txBody>
          <a:bodyPr anchor="ctr" anchorCtr="0"/>
          <a:lstStyle>
            <a:lvl1pPr>
              <a:defRPr sz="2400" b="1">
                <a:solidFill>
                  <a:schemeClr val="accent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428875"/>
            <a:ext cx="10099674" cy="3623101"/>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1028700" lvl="3" indent="-34290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1090277"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9" name="Platshållare för innehåll 2">
            <a:extLst>
              <a:ext uri="{FF2B5EF4-FFF2-40B4-BE49-F238E27FC236}">
                <a16:creationId xmlns:a16="http://schemas.microsoft.com/office/drawing/2014/main" id="{4865E2AC-B4DD-49DD-ABB2-5F7F54154A57}"/>
              </a:ext>
            </a:extLst>
          </p:cNvPr>
          <p:cNvSpPr>
            <a:spLocks noGrp="1"/>
          </p:cNvSpPr>
          <p:nvPr>
            <p:ph idx="15" hasCustomPrompt="1"/>
          </p:nvPr>
        </p:nvSpPr>
        <p:spPr>
          <a:xfrm>
            <a:off x="803275" y="4495799"/>
            <a:ext cx="6699250" cy="2066925"/>
          </a:xfrm>
        </p:spPr>
        <p:txBody>
          <a:bodyPr anchor="b" anchorCtr="0"/>
          <a:lstStyle>
            <a:lvl1pPr marL="0" indent="0" algn="l">
              <a:lnSpc>
                <a:spcPct val="100000"/>
              </a:lnSpc>
              <a:spcBef>
                <a:spcPts val="300"/>
              </a:spcBef>
              <a:spcAft>
                <a:spcPts val="100"/>
              </a:spcAft>
              <a:buClrTx/>
              <a:buSzPts val="2000"/>
              <a:buFont typeface="Wingdings" panose="05000000000000000000" pitchFamily="2" charset="2"/>
              <a:buNone/>
              <a:defRPr sz="1600" b="0" i="1" u="sng">
                <a:solidFill>
                  <a:schemeClr val="accent1"/>
                </a:solidFill>
                <a:latin typeface="Verdana" panose="020B0604030504040204" pitchFamily="34" charset="0"/>
              </a:defRPr>
            </a:lvl1pPr>
            <a:lvl2pPr marL="0" indent="0" algn="l">
              <a:lnSpc>
                <a:spcPct val="100000"/>
              </a:lnSpc>
              <a:spcBef>
                <a:spcPts val="300"/>
              </a:spcBef>
              <a:spcAft>
                <a:spcPts val="100"/>
              </a:spcAft>
              <a:buClrTx/>
              <a:buSzPts val="2000"/>
              <a:buFont typeface="Verdna"/>
              <a:buNone/>
              <a:defRPr sz="1600">
                <a:latin typeface="Verdana" panose="020B0604030504040204" pitchFamily="34" charset="0"/>
              </a:defRPr>
            </a:lvl2pPr>
            <a:lvl3pPr marL="685800" indent="-228600" algn="l">
              <a:lnSpc>
                <a:spcPct val="100000"/>
              </a:lnSpc>
              <a:spcBef>
                <a:spcPts val="300"/>
              </a:spcBef>
              <a:spcAft>
                <a:spcPts val="100"/>
              </a:spcAft>
              <a:buClrTx/>
              <a:buSzPts val="1800"/>
              <a:buFont typeface="Wingdings" panose="05000000000000000000" pitchFamily="2" charset="2"/>
              <a:buChar char="§"/>
              <a:defRPr sz="1800">
                <a:latin typeface="Verdana" panose="020B0604030504040204" pitchFamily="34" charset="0"/>
              </a:defRPr>
            </a:lvl3pPr>
            <a:lvl4pPr marL="1028700" indent="-342900" algn="l" rtl="0" eaLnBrk="1" fontAlgn="base" hangingPunct="1">
              <a:lnSpc>
                <a:spcPct val="100000"/>
              </a:lnSpc>
              <a:spcBef>
                <a:spcPts val="300"/>
              </a:spcBef>
              <a:spcAft>
                <a:spcPts val="100"/>
              </a:spcAft>
              <a:buClrTx/>
              <a:buSzPts val="18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800">
                <a:latin typeface="Verdana" panose="020B0604030504040204" pitchFamily="34" charset="0"/>
              </a:defRPr>
            </a:lvl4pPr>
            <a:lvl5pPr marL="11430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5pPr>
            <a:lvl6pPr marL="13716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7pPr>
            <a:lvl8pPr marL="18288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8pPr>
            <a:lvl9pPr marL="20574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9pPr>
          </a:lstStyle>
          <a:p>
            <a:pPr lvl="0"/>
            <a:r>
              <a:rPr lang="en-GB" dirty="0" err="1"/>
              <a:t>Osäkerhet</a:t>
            </a:r>
            <a:endParaRPr lang="en-GB" dirty="0"/>
          </a:p>
          <a:p>
            <a:pPr lvl="1"/>
            <a:r>
              <a:rPr lang="en-GB" dirty="0"/>
              <a:t>Text</a:t>
            </a:r>
          </a:p>
        </p:txBody>
      </p:sp>
    </p:spTree>
    <p:extLst>
      <p:ext uri="{BB962C8B-B14F-4D97-AF65-F5344CB8AC3E}">
        <p14:creationId xmlns:p14="http://schemas.microsoft.com/office/powerpoint/2010/main" val="3025436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Rubrik  + Text + Bi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4E3FB77A-1717-481B-ADEE-84BEB7B7F5B7}"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6" y="952500"/>
            <a:ext cx="11388724" cy="1476375"/>
          </a:xfrm>
        </p:spPr>
        <p:txBody>
          <a:bodyPr anchor="ctr" anchorCtr="0"/>
          <a:lstStyle>
            <a:lvl1pPr>
              <a:defRPr sz="2400" b="1">
                <a:solidFill>
                  <a:schemeClr val="accent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428875"/>
            <a:ext cx="6699249" cy="3623101"/>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1388723"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9" name="Platshållare för bild 8">
            <a:extLst>
              <a:ext uri="{FF2B5EF4-FFF2-40B4-BE49-F238E27FC236}">
                <a16:creationId xmlns:a16="http://schemas.microsoft.com/office/drawing/2014/main" id="{D9D236BB-4704-4289-9298-5E67D1017BF6}"/>
              </a:ext>
            </a:extLst>
          </p:cNvPr>
          <p:cNvSpPr>
            <a:spLocks noGrp="1" noChangeAspect="1"/>
          </p:cNvSpPr>
          <p:nvPr>
            <p:ph type="pic" sz="quarter" idx="14"/>
          </p:nvPr>
        </p:nvSpPr>
        <p:spPr>
          <a:xfrm>
            <a:off x="8089900" y="952500"/>
            <a:ext cx="4102100" cy="5905499"/>
          </a:xfrm>
          <a:ln>
            <a:noFill/>
          </a:ln>
        </p:spPr>
        <p:txBody>
          <a:bodyPr/>
          <a:lstStyle/>
          <a:p>
            <a:endParaRPr lang="sv-SE" dirty="0"/>
          </a:p>
        </p:txBody>
      </p:sp>
      <p:sp>
        <p:nvSpPr>
          <p:cNvPr id="10" name="Platshållare för innehåll 2">
            <a:extLst>
              <a:ext uri="{FF2B5EF4-FFF2-40B4-BE49-F238E27FC236}">
                <a16:creationId xmlns:a16="http://schemas.microsoft.com/office/drawing/2014/main" id="{AF71A7DC-31A0-4F21-B1AA-0BD23CAFF82C}"/>
              </a:ext>
            </a:extLst>
          </p:cNvPr>
          <p:cNvSpPr>
            <a:spLocks noGrp="1"/>
          </p:cNvSpPr>
          <p:nvPr>
            <p:ph idx="15" hasCustomPrompt="1"/>
          </p:nvPr>
        </p:nvSpPr>
        <p:spPr>
          <a:xfrm>
            <a:off x="803275" y="4495799"/>
            <a:ext cx="6699250" cy="2066925"/>
          </a:xfrm>
        </p:spPr>
        <p:txBody>
          <a:bodyPr anchor="b" anchorCtr="0"/>
          <a:lstStyle>
            <a:lvl1pPr marL="0" indent="0" algn="l">
              <a:lnSpc>
                <a:spcPct val="100000"/>
              </a:lnSpc>
              <a:spcBef>
                <a:spcPts val="300"/>
              </a:spcBef>
              <a:spcAft>
                <a:spcPts val="100"/>
              </a:spcAft>
              <a:buClrTx/>
              <a:buSzPts val="2000"/>
              <a:buFont typeface="Wingdings" panose="05000000000000000000" pitchFamily="2" charset="2"/>
              <a:buNone/>
              <a:defRPr sz="1600" b="0" i="1" u="sng">
                <a:solidFill>
                  <a:schemeClr val="accent1"/>
                </a:solidFill>
                <a:latin typeface="Verdana" panose="020B0604030504040204" pitchFamily="34" charset="0"/>
              </a:defRPr>
            </a:lvl1pPr>
            <a:lvl2pPr marL="0" indent="0" algn="l">
              <a:lnSpc>
                <a:spcPct val="100000"/>
              </a:lnSpc>
              <a:spcBef>
                <a:spcPts val="300"/>
              </a:spcBef>
              <a:spcAft>
                <a:spcPts val="100"/>
              </a:spcAft>
              <a:buClrTx/>
              <a:buSzPts val="2000"/>
              <a:buFont typeface="Verdna"/>
              <a:buNone/>
              <a:defRPr sz="1600">
                <a:latin typeface="Verdana" panose="020B0604030504040204" pitchFamily="34" charset="0"/>
              </a:defRPr>
            </a:lvl2pPr>
            <a:lvl3pPr marL="685800" indent="-228600" algn="l">
              <a:lnSpc>
                <a:spcPct val="100000"/>
              </a:lnSpc>
              <a:spcBef>
                <a:spcPts val="300"/>
              </a:spcBef>
              <a:spcAft>
                <a:spcPts val="100"/>
              </a:spcAft>
              <a:buClrTx/>
              <a:buSzPts val="1800"/>
              <a:buFont typeface="Wingdings" panose="05000000000000000000" pitchFamily="2" charset="2"/>
              <a:buChar char="§"/>
              <a:defRPr sz="1800">
                <a:latin typeface="Verdana" panose="020B0604030504040204" pitchFamily="34" charset="0"/>
              </a:defRPr>
            </a:lvl3pPr>
            <a:lvl4pPr marL="1028700" indent="-342900" algn="l" rtl="0" eaLnBrk="1" fontAlgn="base" hangingPunct="1">
              <a:lnSpc>
                <a:spcPct val="100000"/>
              </a:lnSpc>
              <a:spcBef>
                <a:spcPts val="300"/>
              </a:spcBef>
              <a:spcAft>
                <a:spcPts val="100"/>
              </a:spcAft>
              <a:buClrTx/>
              <a:buSzPts val="18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800">
                <a:latin typeface="Verdana" panose="020B0604030504040204" pitchFamily="34" charset="0"/>
              </a:defRPr>
            </a:lvl4pPr>
            <a:lvl5pPr marL="11430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5pPr>
            <a:lvl6pPr marL="13716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7pPr>
            <a:lvl8pPr marL="18288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8pPr>
            <a:lvl9pPr marL="20574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9pPr>
          </a:lstStyle>
          <a:p>
            <a:pPr lvl="0"/>
            <a:r>
              <a:rPr lang="en-GB" dirty="0" err="1"/>
              <a:t>Osäkerhet</a:t>
            </a:r>
            <a:endParaRPr lang="en-GB" dirty="0"/>
          </a:p>
          <a:p>
            <a:pPr lvl="1"/>
            <a:r>
              <a:rPr lang="en-GB" dirty="0"/>
              <a:t>Text</a:t>
            </a:r>
          </a:p>
        </p:txBody>
      </p:sp>
    </p:spTree>
    <p:extLst>
      <p:ext uri="{BB962C8B-B14F-4D97-AF65-F5344CB8AC3E}">
        <p14:creationId xmlns:p14="http://schemas.microsoft.com/office/powerpoint/2010/main" val="948684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Rubrik  + Text + Bi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96DF926A-7D1C-4C37-BDE2-909B1C20684A}"/>
              </a:ext>
            </a:extLst>
          </p:cNvPr>
          <p:cNvSpPr/>
          <p:nvPr userDrawn="1"/>
        </p:nvSpPr>
        <p:spPr bwMode="auto">
          <a:xfrm>
            <a:off x="0" y="950400"/>
            <a:ext cx="12192000" cy="5907600"/>
          </a:xfrm>
          <a:prstGeom prst="rect">
            <a:avLst/>
          </a:prstGeom>
          <a:gradFill>
            <a:gsLst>
              <a:gs pos="19000">
                <a:schemeClr val="accent1">
                  <a:alpha val="65000"/>
                </a:schemeClr>
              </a:gs>
              <a:gs pos="55000">
                <a:srgbClr val="005386">
                  <a:alpha val="31000"/>
                </a:srgbClr>
              </a:gs>
              <a:gs pos="100000">
                <a:schemeClr val="accent2">
                  <a:alpha val="0"/>
                </a:schemeClr>
              </a:gs>
            </a:gsLst>
            <a:lin ang="27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2" name="Platshållare för datum 1"/>
          <p:cNvSpPr>
            <a:spLocks noGrp="1"/>
          </p:cNvSpPr>
          <p:nvPr>
            <p:ph type="dt" sz="half" idx="10"/>
          </p:nvPr>
        </p:nvSpPr>
        <p:spPr/>
        <p:txBody>
          <a:bodyPr/>
          <a:lstStyle>
            <a:lvl1pPr>
              <a:defRPr/>
            </a:lvl1pPr>
          </a:lstStyle>
          <a:p>
            <a:fld id="{80AD46AF-A4B7-4742-8F99-67ECF050F068}"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6" y="952500"/>
            <a:ext cx="6945678" cy="3248026"/>
          </a:xfrm>
        </p:spPr>
        <p:txBody>
          <a:bodyPr anchor="ctr" anchorCtr="0"/>
          <a:lstStyle>
            <a:lvl1pPr>
              <a:defRPr sz="3500" b="1">
                <a:solidFill>
                  <a:schemeClr val="bg1"/>
                </a:solidFill>
              </a:defRPr>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1388723" cy="736600"/>
          </a:xfrm>
        </p:spPr>
        <p:txBody>
          <a:bodyPr anchor="b" anchorCtr="0"/>
          <a:lstStyle>
            <a:lvl1pPr marL="0" indent="0">
              <a:buNone/>
              <a:defRPr sz="1200" i="1">
                <a:solidFill>
                  <a:schemeClr val="bg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11" name="Platshållare för bild 6">
            <a:extLst>
              <a:ext uri="{FF2B5EF4-FFF2-40B4-BE49-F238E27FC236}">
                <a16:creationId xmlns:a16="http://schemas.microsoft.com/office/drawing/2014/main" id="{0883FABD-0335-4C57-98D4-CF090294113B}"/>
              </a:ext>
            </a:extLst>
          </p:cNvPr>
          <p:cNvSpPr>
            <a:spLocks noGrp="1" noChangeAspect="1"/>
          </p:cNvSpPr>
          <p:nvPr>
            <p:ph type="pic" sz="quarter" idx="15"/>
          </p:nvPr>
        </p:nvSpPr>
        <p:spPr>
          <a:xfrm>
            <a:off x="7358313" y="1747785"/>
            <a:ext cx="4516187" cy="4446640"/>
          </a:xfrm>
          <a:prstGeom prst="ellipse">
            <a:avLst/>
          </a:prstGeom>
          <a:noFill/>
          <a:ln>
            <a:noFill/>
          </a:ln>
        </p:spPr>
        <p:txBody>
          <a:bodyPr/>
          <a:lstStyle/>
          <a:p>
            <a:endParaRPr lang="sv-SE" dirty="0"/>
          </a:p>
        </p:txBody>
      </p:sp>
    </p:spTree>
    <p:extLst>
      <p:ext uri="{BB962C8B-B14F-4D97-AF65-F5344CB8AC3E}">
        <p14:creationId xmlns:p14="http://schemas.microsoft.com/office/powerpoint/2010/main" val="1538774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Rubrik  + Text + Bi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9253F405-F522-482B-8371-2C3DD96C698B}"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1517622"/>
            <a:ext cx="10585450" cy="1093231"/>
          </a:xfrm>
        </p:spPr>
        <p:txBody>
          <a:bodyPr anchor="ctr" anchorCtr="0"/>
          <a:lstStyle>
            <a:lvl1pPr>
              <a:defRPr sz="2400" b="1">
                <a:solidFill>
                  <a:schemeClr val="accent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846267"/>
            <a:ext cx="6699249" cy="3205710"/>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6" y="5826125"/>
            <a:ext cx="11090276"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9" name="Platshållare för bild 8">
            <a:extLst>
              <a:ext uri="{FF2B5EF4-FFF2-40B4-BE49-F238E27FC236}">
                <a16:creationId xmlns:a16="http://schemas.microsoft.com/office/drawing/2014/main" id="{D9D236BB-4704-4289-9298-5E67D1017BF6}"/>
              </a:ext>
            </a:extLst>
          </p:cNvPr>
          <p:cNvSpPr>
            <a:spLocks noGrp="1"/>
          </p:cNvSpPr>
          <p:nvPr>
            <p:ph type="pic" sz="quarter" idx="14"/>
          </p:nvPr>
        </p:nvSpPr>
        <p:spPr>
          <a:xfrm>
            <a:off x="8089900" y="950400"/>
            <a:ext cx="4102100" cy="5907600"/>
          </a:xfrm>
          <a:ln>
            <a:noFill/>
          </a:ln>
        </p:spPr>
        <p:txBody>
          <a:bodyPr/>
          <a:lstStyle/>
          <a:p>
            <a:endParaRPr lang="sv-SE" dirty="0"/>
          </a:p>
        </p:txBody>
      </p:sp>
      <p:sp>
        <p:nvSpPr>
          <p:cNvPr id="10" name="Platshållare för innehåll 2">
            <a:extLst>
              <a:ext uri="{FF2B5EF4-FFF2-40B4-BE49-F238E27FC236}">
                <a16:creationId xmlns:a16="http://schemas.microsoft.com/office/drawing/2014/main" id="{AF71A7DC-31A0-4F21-B1AA-0BD23CAFF82C}"/>
              </a:ext>
            </a:extLst>
          </p:cNvPr>
          <p:cNvSpPr>
            <a:spLocks noGrp="1"/>
          </p:cNvSpPr>
          <p:nvPr>
            <p:ph idx="15" hasCustomPrompt="1"/>
          </p:nvPr>
        </p:nvSpPr>
        <p:spPr>
          <a:xfrm>
            <a:off x="803275" y="4495799"/>
            <a:ext cx="6699250" cy="2066926"/>
          </a:xfrm>
        </p:spPr>
        <p:txBody>
          <a:bodyPr anchor="b" anchorCtr="0"/>
          <a:lstStyle>
            <a:lvl1pPr marL="0" indent="0" algn="l">
              <a:lnSpc>
                <a:spcPct val="100000"/>
              </a:lnSpc>
              <a:spcBef>
                <a:spcPts val="300"/>
              </a:spcBef>
              <a:spcAft>
                <a:spcPts val="100"/>
              </a:spcAft>
              <a:buClrTx/>
              <a:buSzPts val="2000"/>
              <a:buFont typeface="Wingdings" panose="05000000000000000000" pitchFamily="2" charset="2"/>
              <a:buNone/>
              <a:defRPr sz="1600" b="0" i="1" u="sng">
                <a:solidFill>
                  <a:schemeClr val="accent1"/>
                </a:solidFill>
                <a:latin typeface="Verdana" panose="020B0604030504040204" pitchFamily="34" charset="0"/>
              </a:defRPr>
            </a:lvl1pPr>
            <a:lvl2pPr marL="0" indent="0" algn="l">
              <a:lnSpc>
                <a:spcPct val="100000"/>
              </a:lnSpc>
              <a:spcBef>
                <a:spcPts val="300"/>
              </a:spcBef>
              <a:spcAft>
                <a:spcPts val="100"/>
              </a:spcAft>
              <a:buClrTx/>
              <a:buSzPts val="2000"/>
              <a:buFont typeface="Verdna"/>
              <a:buNone/>
              <a:defRPr sz="1600">
                <a:latin typeface="Verdana" panose="020B0604030504040204" pitchFamily="34" charset="0"/>
              </a:defRPr>
            </a:lvl2pPr>
            <a:lvl3pPr marL="685800" indent="-228600" algn="l">
              <a:lnSpc>
                <a:spcPct val="100000"/>
              </a:lnSpc>
              <a:spcBef>
                <a:spcPts val="300"/>
              </a:spcBef>
              <a:spcAft>
                <a:spcPts val="100"/>
              </a:spcAft>
              <a:buClrTx/>
              <a:buSzPts val="1800"/>
              <a:buFont typeface="Wingdings" panose="05000000000000000000" pitchFamily="2" charset="2"/>
              <a:buChar char="§"/>
              <a:defRPr sz="1800">
                <a:latin typeface="Verdana" panose="020B0604030504040204" pitchFamily="34" charset="0"/>
              </a:defRPr>
            </a:lvl3pPr>
            <a:lvl4pPr marL="1028700" indent="-342900" algn="l" rtl="0" eaLnBrk="1" fontAlgn="base" hangingPunct="1">
              <a:lnSpc>
                <a:spcPct val="100000"/>
              </a:lnSpc>
              <a:spcBef>
                <a:spcPts val="300"/>
              </a:spcBef>
              <a:spcAft>
                <a:spcPts val="100"/>
              </a:spcAft>
              <a:buClrTx/>
              <a:buSzPts val="18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800">
                <a:latin typeface="Verdana" panose="020B0604030504040204" pitchFamily="34" charset="0"/>
              </a:defRPr>
            </a:lvl4pPr>
            <a:lvl5pPr marL="11430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5pPr>
            <a:lvl6pPr marL="13716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7pPr>
            <a:lvl8pPr marL="18288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8pPr>
            <a:lvl9pPr marL="20574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9pPr>
          </a:lstStyle>
          <a:p>
            <a:pPr lvl="0"/>
            <a:r>
              <a:rPr lang="en-GB" dirty="0" err="1"/>
              <a:t>Osäkerhet</a:t>
            </a:r>
            <a:endParaRPr lang="en-GB" dirty="0"/>
          </a:p>
          <a:p>
            <a:pPr lvl="1"/>
            <a:r>
              <a:rPr lang="en-GB" dirty="0"/>
              <a:t>Text</a:t>
            </a:r>
          </a:p>
        </p:txBody>
      </p:sp>
      <p:sp>
        <p:nvSpPr>
          <p:cNvPr id="12" name="Platshållare för text 11">
            <a:extLst>
              <a:ext uri="{FF2B5EF4-FFF2-40B4-BE49-F238E27FC236}">
                <a16:creationId xmlns:a16="http://schemas.microsoft.com/office/drawing/2014/main" id="{AAE508C4-822E-4809-8190-2E97FFC92C88}"/>
              </a:ext>
            </a:extLst>
          </p:cNvPr>
          <p:cNvSpPr>
            <a:spLocks noGrp="1"/>
          </p:cNvSpPr>
          <p:nvPr>
            <p:ph type="body" sz="quarter" idx="16"/>
          </p:nvPr>
        </p:nvSpPr>
        <p:spPr>
          <a:xfrm>
            <a:off x="803275" y="1247776"/>
            <a:ext cx="7558088" cy="448678"/>
          </a:xfrm>
        </p:spPr>
        <p:txBody>
          <a:bodyPr/>
          <a:lstStyle>
            <a:lvl1pPr marL="0" indent="0">
              <a:buNone/>
              <a:defRPr sz="1600" b="1">
                <a:solidFill>
                  <a:schemeClr val="tx1">
                    <a:lumMod val="50000"/>
                    <a:lumOff val="50000"/>
                  </a:schemeClr>
                </a:solidFill>
              </a:defRPr>
            </a:lvl1pPr>
            <a:lvl2pPr marL="228600" indent="0">
              <a:buNone/>
              <a:defRPr sz="1600" b="1">
                <a:solidFill>
                  <a:schemeClr val="tx1">
                    <a:lumMod val="50000"/>
                    <a:lumOff val="50000"/>
                  </a:schemeClr>
                </a:solidFill>
              </a:defRPr>
            </a:lvl2pPr>
            <a:lvl3pPr marL="457200" indent="0">
              <a:buNone/>
              <a:defRPr sz="1600" b="1">
                <a:solidFill>
                  <a:schemeClr val="tx1">
                    <a:lumMod val="50000"/>
                    <a:lumOff val="50000"/>
                  </a:schemeClr>
                </a:solidFill>
              </a:defRPr>
            </a:lvl3pPr>
            <a:lvl4pPr marL="685800" indent="0">
              <a:buNone/>
              <a:defRPr sz="1600" b="1">
                <a:solidFill>
                  <a:schemeClr val="tx1">
                    <a:lumMod val="50000"/>
                    <a:lumOff val="50000"/>
                  </a:schemeClr>
                </a:solidFill>
              </a:defRPr>
            </a:lvl4pPr>
            <a:lvl5pPr marL="914400" indent="0">
              <a:buNone/>
              <a:defRPr sz="1600" b="1">
                <a:solidFill>
                  <a:schemeClr val="tx1">
                    <a:lumMod val="50000"/>
                    <a:lumOff val="50000"/>
                  </a:schemeClr>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1452946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Rubrik + Text + Bi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E294DEAB-00EB-48C1-8D60-5CFBB8958A0C}"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0"/>
            <a:ext cx="10585450" cy="1476375"/>
          </a:xfrm>
        </p:spPr>
        <p:txBody>
          <a:bodyPr anchor="ctr" anchorCtr="0"/>
          <a:lstStyle>
            <a:lvl1pPr>
              <a:defRPr sz="2400" b="1">
                <a:solidFill>
                  <a:schemeClr val="accent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428875"/>
            <a:ext cx="10099674" cy="3623101"/>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1028700" lvl="3" indent="-34290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1090277"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10" name="Platshållare för innehåll 2">
            <a:extLst>
              <a:ext uri="{FF2B5EF4-FFF2-40B4-BE49-F238E27FC236}">
                <a16:creationId xmlns:a16="http://schemas.microsoft.com/office/drawing/2014/main" id="{2FC4E0D4-066C-49C8-9AB2-A0C8A5E450FE}"/>
              </a:ext>
            </a:extLst>
          </p:cNvPr>
          <p:cNvSpPr>
            <a:spLocks noGrp="1"/>
          </p:cNvSpPr>
          <p:nvPr>
            <p:ph idx="15" hasCustomPrompt="1"/>
          </p:nvPr>
        </p:nvSpPr>
        <p:spPr>
          <a:xfrm>
            <a:off x="803275" y="4495799"/>
            <a:ext cx="6699250" cy="2066925"/>
          </a:xfrm>
        </p:spPr>
        <p:txBody>
          <a:bodyPr anchor="b" anchorCtr="0"/>
          <a:lstStyle>
            <a:lvl1pPr marL="0" indent="0" algn="l">
              <a:lnSpc>
                <a:spcPct val="100000"/>
              </a:lnSpc>
              <a:spcBef>
                <a:spcPts val="300"/>
              </a:spcBef>
              <a:spcAft>
                <a:spcPts val="100"/>
              </a:spcAft>
              <a:buClrTx/>
              <a:buSzPts val="2000"/>
              <a:buFont typeface="Wingdings" panose="05000000000000000000" pitchFamily="2" charset="2"/>
              <a:buNone/>
              <a:defRPr sz="1600" b="0" i="1" u="sng">
                <a:solidFill>
                  <a:schemeClr val="accent1"/>
                </a:solidFill>
                <a:latin typeface="Verdana" panose="020B0604030504040204" pitchFamily="34" charset="0"/>
              </a:defRPr>
            </a:lvl1pPr>
            <a:lvl2pPr marL="0" indent="0" algn="l">
              <a:lnSpc>
                <a:spcPct val="100000"/>
              </a:lnSpc>
              <a:spcBef>
                <a:spcPts val="300"/>
              </a:spcBef>
              <a:spcAft>
                <a:spcPts val="100"/>
              </a:spcAft>
              <a:buClrTx/>
              <a:buSzPts val="2000"/>
              <a:buFont typeface="Verdna"/>
              <a:buNone/>
              <a:defRPr sz="1600">
                <a:latin typeface="Verdana" panose="020B0604030504040204" pitchFamily="34" charset="0"/>
              </a:defRPr>
            </a:lvl2pPr>
            <a:lvl3pPr marL="685800" indent="-228600" algn="l">
              <a:lnSpc>
                <a:spcPct val="100000"/>
              </a:lnSpc>
              <a:spcBef>
                <a:spcPts val="300"/>
              </a:spcBef>
              <a:spcAft>
                <a:spcPts val="100"/>
              </a:spcAft>
              <a:buClrTx/>
              <a:buSzPts val="1800"/>
              <a:buFont typeface="Wingdings" panose="05000000000000000000" pitchFamily="2" charset="2"/>
              <a:buChar char="§"/>
              <a:defRPr sz="1800">
                <a:latin typeface="Verdana" panose="020B0604030504040204" pitchFamily="34" charset="0"/>
              </a:defRPr>
            </a:lvl3pPr>
            <a:lvl4pPr marL="1028700" indent="-342900" algn="l" rtl="0" eaLnBrk="1" fontAlgn="base" hangingPunct="1">
              <a:lnSpc>
                <a:spcPct val="100000"/>
              </a:lnSpc>
              <a:spcBef>
                <a:spcPts val="300"/>
              </a:spcBef>
              <a:spcAft>
                <a:spcPts val="100"/>
              </a:spcAft>
              <a:buClrTx/>
              <a:buSzPts val="18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800">
                <a:latin typeface="Verdana" panose="020B0604030504040204" pitchFamily="34" charset="0"/>
              </a:defRPr>
            </a:lvl4pPr>
            <a:lvl5pPr marL="11430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5pPr>
            <a:lvl6pPr marL="13716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7pPr>
            <a:lvl8pPr marL="18288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8pPr>
            <a:lvl9pPr marL="20574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9pPr>
          </a:lstStyle>
          <a:p>
            <a:pPr lvl="0"/>
            <a:r>
              <a:rPr lang="en-GB" dirty="0" err="1"/>
              <a:t>Osäkerhet</a:t>
            </a:r>
            <a:endParaRPr lang="en-GB" dirty="0"/>
          </a:p>
          <a:p>
            <a:pPr lvl="1"/>
            <a:r>
              <a:rPr lang="en-GB" dirty="0"/>
              <a:t>Text</a:t>
            </a:r>
          </a:p>
        </p:txBody>
      </p:sp>
      <p:sp>
        <p:nvSpPr>
          <p:cNvPr id="11" name="Platshållare för bild 10">
            <a:extLst>
              <a:ext uri="{FF2B5EF4-FFF2-40B4-BE49-F238E27FC236}">
                <a16:creationId xmlns:a16="http://schemas.microsoft.com/office/drawing/2014/main" id="{ADD8BC7B-4627-4205-A0D1-297538B0DDF3}"/>
              </a:ext>
            </a:extLst>
          </p:cNvPr>
          <p:cNvSpPr>
            <a:spLocks noGrp="1"/>
          </p:cNvSpPr>
          <p:nvPr>
            <p:ph type="pic" sz="quarter" idx="16"/>
          </p:nvPr>
        </p:nvSpPr>
        <p:spPr>
          <a:xfrm>
            <a:off x="7118350" y="2428875"/>
            <a:ext cx="4270375" cy="3838575"/>
          </a:xfrm>
        </p:spPr>
        <p:txBody>
          <a:bodyPr/>
          <a:lstStyle/>
          <a:p>
            <a:endParaRPr lang="sv-SE" dirty="0"/>
          </a:p>
        </p:txBody>
      </p:sp>
    </p:spTree>
    <p:extLst>
      <p:ext uri="{BB962C8B-B14F-4D97-AF65-F5344CB8AC3E}">
        <p14:creationId xmlns:p14="http://schemas.microsoft.com/office/powerpoint/2010/main" val="1495530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lternativa framti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122D458B-899E-4FC9-99AE-CCFD0FB2508A}"/>
              </a:ext>
            </a:extLst>
          </p:cNvPr>
          <p:cNvSpPr>
            <a:spLocks noGrp="1"/>
          </p:cNvSpPr>
          <p:nvPr>
            <p:ph type="dt" sz="half" idx="10"/>
          </p:nvPr>
        </p:nvSpPr>
        <p:spPr/>
        <p:txBody>
          <a:bodyPr/>
          <a:lstStyle/>
          <a:p>
            <a:fld id="{46A73423-900C-488C-B649-76587E4D83DD}" type="datetime1">
              <a:rPr lang="sv-SE" smtClean="0"/>
              <a:t>2022-08-16</a:t>
            </a:fld>
            <a:endParaRPr lang="sv-SE" dirty="0"/>
          </a:p>
        </p:txBody>
      </p:sp>
      <p:sp>
        <p:nvSpPr>
          <p:cNvPr id="4" name="Platshållare för sidfot 3">
            <a:extLst>
              <a:ext uri="{FF2B5EF4-FFF2-40B4-BE49-F238E27FC236}">
                <a16:creationId xmlns:a16="http://schemas.microsoft.com/office/drawing/2014/main" id="{A3C09E10-8210-4CC4-BB67-DAFBA57E65F9}"/>
              </a:ext>
            </a:extLst>
          </p:cNvPr>
          <p:cNvSpPr>
            <a:spLocks noGrp="1"/>
          </p:cNvSpPr>
          <p:nvPr>
            <p:ph type="ftr" sz="quarter" idx="11"/>
          </p:nvPr>
        </p:nvSpPr>
        <p:spPr/>
        <p:txBody>
          <a:bodyPr/>
          <a:lstStyle/>
          <a:p>
            <a:r>
              <a:rPr lang="sv-SE"/>
              <a:t>Dialogmöte HS 2040</a:t>
            </a:r>
            <a:endParaRPr lang="sv-SE" dirty="0"/>
          </a:p>
        </p:txBody>
      </p:sp>
      <p:sp>
        <p:nvSpPr>
          <p:cNvPr id="5" name="Platshållare för bildnummer 4">
            <a:extLst>
              <a:ext uri="{FF2B5EF4-FFF2-40B4-BE49-F238E27FC236}">
                <a16:creationId xmlns:a16="http://schemas.microsoft.com/office/drawing/2014/main" id="{14596BC5-996A-4869-AECC-5E0B049DBDC7}"/>
              </a:ext>
            </a:extLst>
          </p:cNvPr>
          <p:cNvSpPr>
            <a:spLocks noGrp="1"/>
          </p:cNvSpPr>
          <p:nvPr>
            <p:ph type="sldNum" sz="quarter" idx="12"/>
          </p:nvPr>
        </p:nvSpPr>
        <p:spPr/>
        <p:txBody>
          <a:bodyPr/>
          <a:lstStyle/>
          <a:p>
            <a:fld id="{65EAC295-B5BC-4B98-BE11-8B11DB9261CC}" type="slidenum">
              <a:rPr lang="sv-SE" smtClean="0"/>
              <a:pPr/>
              <a:t>‹#›</a:t>
            </a:fld>
            <a:endParaRPr lang="sv-SE" dirty="0"/>
          </a:p>
        </p:txBody>
      </p:sp>
      <p:sp>
        <p:nvSpPr>
          <p:cNvPr id="7" name="Ellips 6">
            <a:extLst>
              <a:ext uri="{FF2B5EF4-FFF2-40B4-BE49-F238E27FC236}">
                <a16:creationId xmlns:a16="http://schemas.microsoft.com/office/drawing/2014/main" id="{68149B6D-7059-42F0-97E6-C3BFBF275C4C}"/>
              </a:ext>
            </a:extLst>
          </p:cNvPr>
          <p:cNvSpPr>
            <a:spLocks noChangeAspect="1"/>
          </p:cNvSpPr>
          <p:nvPr/>
        </p:nvSpPr>
        <p:spPr bwMode="auto">
          <a:xfrm>
            <a:off x="10077789" y="1247775"/>
            <a:ext cx="1800000" cy="180000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8" name="textruta 7">
            <a:extLst>
              <a:ext uri="{FF2B5EF4-FFF2-40B4-BE49-F238E27FC236}">
                <a16:creationId xmlns:a16="http://schemas.microsoft.com/office/drawing/2014/main" id="{58ACD28D-31E9-4026-8B73-C8BBB83A91C9}"/>
              </a:ext>
            </a:extLst>
          </p:cNvPr>
          <p:cNvSpPr txBox="1"/>
          <p:nvPr/>
        </p:nvSpPr>
        <p:spPr>
          <a:xfrm>
            <a:off x="10077789" y="1480845"/>
            <a:ext cx="1800000" cy="1723995"/>
          </a:xfrm>
          <a:prstGeom prst="rect">
            <a:avLst/>
          </a:prstGeom>
          <a:noFill/>
        </p:spPr>
        <p:txBody>
          <a:bodyPr wrap="square" rtlCol="0">
            <a:noAutofit/>
          </a:bodyPr>
          <a:lstStyle/>
          <a:p>
            <a:pPr>
              <a:lnSpc>
                <a:spcPct val="100000"/>
              </a:lnSpc>
            </a:pPr>
            <a:r>
              <a:rPr lang="sv-SE" sz="1300" b="1" dirty="0">
                <a:solidFill>
                  <a:schemeClr val="bg1"/>
                </a:solidFill>
              </a:rPr>
              <a:t>2040</a:t>
            </a:r>
            <a:br>
              <a:rPr lang="sv-SE" sz="1300" dirty="0">
                <a:solidFill>
                  <a:schemeClr val="bg1"/>
                </a:solidFill>
              </a:rPr>
            </a:br>
            <a:r>
              <a:rPr lang="sv-SE" sz="1300" dirty="0">
                <a:solidFill>
                  <a:schemeClr val="bg1"/>
                </a:solidFill>
              </a:rPr>
              <a:t>Alternativa framtider</a:t>
            </a:r>
            <a:endParaRPr lang="sv-SE" sz="1300" dirty="0"/>
          </a:p>
        </p:txBody>
      </p:sp>
      <p:grpSp>
        <p:nvGrpSpPr>
          <p:cNvPr id="11" name="Grupp 10">
            <a:extLst>
              <a:ext uri="{FF2B5EF4-FFF2-40B4-BE49-F238E27FC236}">
                <a16:creationId xmlns:a16="http://schemas.microsoft.com/office/drawing/2014/main" id="{01D6FFD6-F6D1-463B-9C6D-320D26615A68}"/>
              </a:ext>
            </a:extLst>
          </p:cNvPr>
          <p:cNvGrpSpPr/>
          <p:nvPr userDrawn="1"/>
        </p:nvGrpSpPr>
        <p:grpSpPr>
          <a:xfrm>
            <a:off x="1803158" y="1611042"/>
            <a:ext cx="8416071" cy="648945"/>
            <a:chOff x="200153" y="3260321"/>
            <a:chExt cx="8805623" cy="560202"/>
          </a:xfrm>
        </p:grpSpPr>
        <p:sp>
          <p:nvSpPr>
            <p:cNvPr id="12" name="Pil: vänster 11">
              <a:extLst>
                <a:ext uri="{FF2B5EF4-FFF2-40B4-BE49-F238E27FC236}">
                  <a16:creationId xmlns:a16="http://schemas.microsoft.com/office/drawing/2014/main" id="{89228C24-9F04-42C7-A842-725501DD2BF8}"/>
                </a:ext>
              </a:extLst>
            </p:cNvPr>
            <p:cNvSpPr/>
            <p:nvPr/>
          </p:nvSpPr>
          <p:spPr bwMode="auto">
            <a:xfrm>
              <a:off x="200153" y="3260321"/>
              <a:ext cx="8805623"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3" name="textruta 12">
              <a:extLst>
                <a:ext uri="{FF2B5EF4-FFF2-40B4-BE49-F238E27FC236}">
                  <a16:creationId xmlns:a16="http://schemas.microsoft.com/office/drawing/2014/main" id="{C46D15BF-B24F-4D4F-8E76-2A028AB1937D}"/>
                </a:ext>
              </a:extLst>
            </p:cNvPr>
            <p:cNvSpPr txBox="1"/>
            <p:nvPr/>
          </p:nvSpPr>
          <p:spPr>
            <a:xfrm>
              <a:off x="554803" y="3415175"/>
              <a:ext cx="914400" cy="312653"/>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4" name="textruta 13">
              <a:extLst>
                <a:ext uri="{FF2B5EF4-FFF2-40B4-BE49-F238E27FC236}">
                  <a16:creationId xmlns:a16="http://schemas.microsoft.com/office/drawing/2014/main" id="{FE361A01-08DF-43FE-A234-AA08BD48FEED}"/>
                </a:ext>
              </a:extLst>
            </p:cNvPr>
            <p:cNvSpPr txBox="1"/>
            <p:nvPr/>
          </p:nvSpPr>
          <p:spPr>
            <a:xfrm>
              <a:off x="7792946" y="3415174"/>
              <a:ext cx="914400" cy="312653"/>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grpSp>
        <p:nvGrpSpPr>
          <p:cNvPr id="15" name="Grupp 14">
            <a:extLst>
              <a:ext uri="{FF2B5EF4-FFF2-40B4-BE49-F238E27FC236}">
                <a16:creationId xmlns:a16="http://schemas.microsoft.com/office/drawing/2014/main" id="{B67D4822-8ED6-47AF-9837-FBAC58957FB8}"/>
              </a:ext>
            </a:extLst>
          </p:cNvPr>
          <p:cNvGrpSpPr/>
          <p:nvPr userDrawn="1"/>
        </p:nvGrpSpPr>
        <p:grpSpPr>
          <a:xfrm rot="16200000">
            <a:off x="6552691" y="3169286"/>
            <a:ext cx="5198607" cy="776316"/>
            <a:chOff x="-82510" y="3260321"/>
            <a:chExt cx="10104237" cy="560202"/>
          </a:xfrm>
        </p:grpSpPr>
        <p:sp>
          <p:nvSpPr>
            <p:cNvPr id="16" name="Pil: vänster-höger 43">
              <a:extLst>
                <a:ext uri="{FF2B5EF4-FFF2-40B4-BE49-F238E27FC236}">
                  <a16:creationId xmlns:a16="http://schemas.microsoft.com/office/drawing/2014/main" id="{4FEB945D-E343-4E8B-A843-961E91AF21A6}"/>
                </a:ext>
              </a:extLst>
            </p:cNvPr>
            <p:cNvSpPr/>
            <p:nvPr/>
          </p:nvSpPr>
          <p:spPr bwMode="auto">
            <a:xfrm>
              <a:off x="-82510" y="3260321"/>
              <a:ext cx="10104237"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7" name="textruta 16">
              <a:extLst>
                <a:ext uri="{FF2B5EF4-FFF2-40B4-BE49-F238E27FC236}">
                  <a16:creationId xmlns:a16="http://schemas.microsoft.com/office/drawing/2014/main" id="{D23956B8-3C4D-4576-9FA7-99FF2B356624}"/>
                </a:ext>
              </a:extLst>
            </p:cNvPr>
            <p:cNvSpPr txBox="1"/>
            <p:nvPr/>
          </p:nvSpPr>
          <p:spPr>
            <a:xfrm>
              <a:off x="416790" y="342304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8" name="textruta 17">
              <a:extLst>
                <a:ext uri="{FF2B5EF4-FFF2-40B4-BE49-F238E27FC236}">
                  <a16:creationId xmlns:a16="http://schemas.microsoft.com/office/drawing/2014/main" id="{E69934D9-3371-4F0C-BDDD-27B4839E027F}"/>
                </a:ext>
              </a:extLst>
            </p:cNvPr>
            <p:cNvSpPr txBox="1"/>
            <p:nvPr/>
          </p:nvSpPr>
          <p:spPr>
            <a:xfrm>
              <a:off x="7058613" y="341718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sp>
        <p:nvSpPr>
          <p:cNvPr id="19" name="Rektangel 18">
            <a:extLst>
              <a:ext uri="{FF2B5EF4-FFF2-40B4-BE49-F238E27FC236}">
                <a16:creationId xmlns:a16="http://schemas.microsoft.com/office/drawing/2014/main" id="{21BE2A38-0B71-4AB3-A531-12ED636DF4C0}"/>
              </a:ext>
            </a:extLst>
          </p:cNvPr>
          <p:cNvSpPr/>
          <p:nvPr userDrawn="1"/>
        </p:nvSpPr>
        <p:spPr>
          <a:xfrm>
            <a:off x="7930345" y="6224632"/>
            <a:ext cx="2443297" cy="523220"/>
          </a:xfrm>
          <a:prstGeom prst="rect">
            <a:avLst/>
          </a:prstGeom>
          <a:ln>
            <a:noFill/>
          </a:ln>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Nyttjar ej möjligheter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med utveckling</a:t>
            </a:r>
            <a:endParaRPr kumimoji="0" lang="sv-SE" sz="1400" b="0" i="0" u="none" strike="noStrike" kern="1200" cap="none" spc="0" normalizeH="0" baseline="0" noProof="0" dirty="0">
              <a:ln>
                <a:noFill/>
              </a:ln>
              <a:solidFill>
                <a:schemeClr val="accent1"/>
              </a:solidFill>
              <a:effectLst/>
              <a:uLnTx/>
              <a:uFillTx/>
              <a:latin typeface="Verdana" pitchFamily="34" charset="0"/>
              <a:ea typeface="Geneva" pitchFamily="1" charset="-128"/>
              <a:cs typeface="+mn-cs"/>
            </a:endParaRPr>
          </a:p>
        </p:txBody>
      </p:sp>
      <p:sp>
        <p:nvSpPr>
          <p:cNvPr id="20" name="Rektangel 19">
            <a:extLst>
              <a:ext uri="{FF2B5EF4-FFF2-40B4-BE49-F238E27FC236}">
                <a16:creationId xmlns:a16="http://schemas.microsoft.com/office/drawing/2014/main" id="{37389C1E-4761-460B-AE7B-A4C7C5CA2778}"/>
              </a:ext>
            </a:extLst>
          </p:cNvPr>
          <p:cNvSpPr/>
          <p:nvPr userDrawn="1"/>
        </p:nvSpPr>
        <p:spPr>
          <a:xfrm>
            <a:off x="546660" y="1663202"/>
            <a:ext cx="1212191" cy="523220"/>
          </a:xfrm>
          <a:prstGeom prst="rect">
            <a:avLst/>
          </a:prstGeom>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Bristande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tillgång</a:t>
            </a:r>
          </a:p>
        </p:txBody>
      </p:sp>
      <p:sp>
        <p:nvSpPr>
          <p:cNvPr id="21" name="Rektangel 20">
            <a:extLst>
              <a:ext uri="{FF2B5EF4-FFF2-40B4-BE49-F238E27FC236}">
                <a16:creationId xmlns:a16="http://schemas.microsoft.com/office/drawing/2014/main" id="{9DE4DF72-81B1-4A97-894F-080102C166B5}"/>
              </a:ext>
            </a:extLst>
          </p:cNvPr>
          <p:cNvSpPr/>
          <p:nvPr userDrawn="1"/>
        </p:nvSpPr>
        <p:spPr>
          <a:xfrm rot="16200000">
            <a:off x="7226176" y="3625699"/>
            <a:ext cx="3851636" cy="307777"/>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Digitalisering och medicinteknik</a:t>
            </a:r>
          </a:p>
        </p:txBody>
      </p:sp>
      <p:sp>
        <p:nvSpPr>
          <p:cNvPr id="22" name="textruta 21">
            <a:extLst>
              <a:ext uri="{FF2B5EF4-FFF2-40B4-BE49-F238E27FC236}">
                <a16:creationId xmlns:a16="http://schemas.microsoft.com/office/drawing/2014/main" id="{B1090A08-419A-4979-882A-F66B7DD3B5C2}"/>
              </a:ext>
            </a:extLst>
          </p:cNvPr>
          <p:cNvSpPr txBox="1"/>
          <p:nvPr userDrawn="1"/>
        </p:nvSpPr>
        <p:spPr>
          <a:xfrm>
            <a:off x="2153653" y="1827790"/>
            <a:ext cx="5375251" cy="215444"/>
          </a:xfrm>
          <a:prstGeom prst="rect">
            <a:avLst/>
          </a:prstGeom>
          <a:noFill/>
        </p:spPr>
        <p:txBody>
          <a:bodyPr wrap="square" lIns="0" tIns="0" rIns="0" bIns="0" rtlCol="0">
            <a:spAutoFit/>
          </a:bodyPr>
          <a:lstStyle/>
          <a:p>
            <a:pPr marL="0" marR="0" lvl="0" indent="0"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sp>
        <p:nvSpPr>
          <p:cNvPr id="24" name="Platshållare för innehåll 2">
            <a:extLst>
              <a:ext uri="{FF2B5EF4-FFF2-40B4-BE49-F238E27FC236}">
                <a16:creationId xmlns:a16="http://schemas.microsoft.com/office/drawing/2014/main" id="{9AE0C4CF-5D1A-4FDE-BDBD-1BA170CC7273}"/>
              </a:ext>
            </a:extLst>
          </p:cNvPr>
          <p:cNvSpPr>
            <a:spLocks noGrp="1"/>
          </p:cNvSpPr>
          <p:nvPr>
            <p:ph idx="1" hasCustomPrompt="1"/>
          </p:nvPr>
        </p:nvSpPr>
        <p:spPr>
          <a:xfrm>
            <a:off x="2273522" y="2439372"/>
            <a:ext cx="6200554" cy="3532803"/>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grpSp>
        <p:nvGrpSpPr>
          <p:cNvPr id="36" name="Grupp 35">
            <a:extLst>
              <a:ext uri="{FF2B5EF4-FFF2-40B4-BE49-F238E27FC236}">
                <a16:creationId xmlns:a16="http://schemas.microsoft.com/office/drawing/2014/main" id="{0C736953-95AA-407B-AC01-5C5472EB6EA0}"/>
              </a:ext>
            </a:extLst>
          </p:cNvPr>
          <p:cNvGrpSpPr/>
          <p:nvPr userDrawn="1"/>
        </p:nvGrpSpPr>
        <p:grpSpPr>
          <a:xfrm>
            <a:off x="10635789" y="2154740"/>
            <a:ext cx="684000" cy="684000"/>
            <a:chOff x="10688525" y="2154740"/>
            <a:chExt cx="684000" cy="684000"/>
          </a:xfrm>
        </p:grpSpPr>
        <p:cxnSp>
          <p:nvCxnSpPr>
            <p:cNvPr id="23" name="Rak 19">
              <a:extLst>
                <a:ext uri="{FF2B5EF4-FFF2-40B4-BE49-F238E27FC236}">
                  <a16:creationId xmlns:a16="http://schemas.microsoft.com/office/drawing/2014/main" id="{C62293F7-15FF-4774-997B-A5B0FBC6A576}"/>
                </a:ext>
              </a:extLst>
            </p:cNvPr>
            <p:cNvCxnSpPr/>
            <p:nvPr userDrawn="1"/>
          </p:nvCxnSpPr>
          <p:spPr bwMode="auto">
            <a:xfrm>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Rak 19">
              <a:extLst>
                <a:ext uri="{FF2B5EF4-FFF2-40B4-BE49-F238E27FC236}">
                  <a16:creationId xmlns:a16="http://schemas.microsoft.com/office/drawing/2014/main" id="{2B35E793-4E37-49D3-BEC6-C7BEEE94BDBA}"/>
                </a:ext>
              </a:extLst>
            </p:cNvPr>
            <p:cNvCxnSpPr/>
            <p:nvPr userDrawn="1"/>
          </p:nvCxnSpPr>
          <p:spPr bwMode="auto">
            <a:xfrm rot="5400000">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upp 32">
            <a:extLst>
              <a:ext uri="{FF2B5EF4-FFF2-40B4-BE49-F238E27FC236}">
                <a16:creationId xmlns:a16="http://schemas.microsoft.com/office/drawing/2014/main" id="{1BFDBB59-9C9F-4C8F-9483-17EEE0B6E6AC}"/>
              </a:ext>
            </a:extLst>
          </p:cNvPr>
          <p:cNvGrpSpPr/>
          <p:nvPr userDrawn="1"/>
        </p:nvGrpSpPr>
        <p:grpSpPr>
          <a:xfrm rot="2700000">
            <a:off x="10661943" y="2592575"/>
            <a:ext cx="219058" cy="229792"/>
            <a:chOff x="10717929" y="2137839"/>
            <a:chExt cx="559478" cy="559478"/>
          </a:xfrm>
        </p:grpSpPr>
        <p:cxnSp>
          <p:nvCxnSpPr>
            <p:cNvPr id="34" name="Rak 19">
              <a:extLst>
                <a:ext uri="{FF2B5EF4-FFF2-40B4-BE49-F238E27FC236}">
                  <a16:creationId xmlns:a16="http://schemas.microsoft.com/office/drawing/2014/main" id="{D3DF1761-A508-4529-9436-B0DB7FB3247F}"/>
                </a:ext>
              </a:extLst>
            </p:cNvPr>
            <p:cNvCxnSpPr/>
            <p:nvPr userDrawn="1"/>
          </p:nvCxnSpPr>
          <p:spPr bwMode="auto">
            <a:xfrm>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Rak 19">
              <a:extLst>
                <a:ext uri="{FF2B5EF4-FFF2-40B4-BE49-F238E27FC236}">
                  <a16:creationId xmlns:a16="http://schemas.microsoft.com/office/drawing/2014/main" id="{157D478F-3A39-49F2-9EB7-F08D4AEA8771}"/>
                </a:ext>
              </a:extLst>
            </p:cNvPr>
            <p:cNvCxnSpPr/>
            <p:nvPr userDrawn="1"/>
          </p:nvCxnSpPr>
          <p:spPr bwMode="auto">
            <a:xfrm rot="5400000">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74710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Alternativa framti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122D458B-899E-4FC9-99AE-CCFD0FB2508A}"/>
              </a:ext>
            </a:extLst>
          </p:cNvPr>
          <p:cNvSpPr>
            <a:spLocks noGrp="1"/>
          </p:cNvSpPr>
          <p:nvPr>
            <p:ph type="dt" sz="half" idx="10"/>
          </p:nvPr>
        </p:nvSpPr>
        <p:spPr/>
        <p:txBody>
          <a:bodyPr/>
          <a:lstStyle/>
          <a:p>
            <a:fld id="{00FCD277-B4A2-45EF-BA55-EAA63CDE6DAA}" type="datetime1">
              <a:rPr lang="sv-SE" smtClean="0"/>
              <a:t>2022-08-16</a:t>
            </a:fld>
            <a:endParaRPr lang="sv-SE" dirty="0"/>
          </a:p>
        </p:txBody>
      </p:sp>
      <p:sp>
        <p:nvSpPr>
          <p:cNvPr id="4" name="Platshållare för sidfot 3">
            <a:extLst>
              <a:ext uri="{FF2B5EF4-FFF2-40B4-BE49-F238E27FC236}">
                <a16:creationId xmlns:a16="http://schemas.microsoft.com/office/drawing/2014/main" id="{A3C09E10-8210-4CC4-BB67-DAFBA57E65F9}"/>
              </a:ext>
            </a:extLst>
          </p:cNvPr>
          <p:cNvSpPr>
            <a:spLocks noGrp="1"/>
          </p:cNvSpPr>
          <p:nvPr>
            <p:ph type="ftr" sz="quarter" idx="11"/>
          </p:nvPr>
        </p:nvSpPr>
        <p:spPr/>
        <p:txBody>
          <a:bodyPr/>
          <a:lstStyle/>
          <a:p>
            <a:r>
              <a:rPr lang="sv-SE"/>
              <a:t>Dialogmöte HS 2040</a:t>
            </a:r>
            <a:endParaRPr lang="sv-SE" dirty="0"/>
          </a:p>
        </p:txBody>
      </p:sp>
      <p:sp>
        <p:nvSpPr>
          <p:cNvPr id="5" name="Platshållare för bildnummer 4">
            <a:extLst>
              <a:ext uri="{FF2B5EF4-FFF2-40B4-BE49-F238E27FC236}">
                <a16:creationId xmlns:a16="http://schemas.microsoft.com/office/drawing/2014/main" id="{14596BC5-996A-4869-AECC-5E0B049DBDC7}"/>
              </a:ext>
            </a:extLst>
          </p:cNvPr>
          <p:cNvSpPr>
            <a:spLocks noGrp="1"/>
          </p:cNvSpPr>
          <p:nvPr>
            <p:ph type="sldNum" sz="quarter" idx="12"/>
          </p:nvPr>
        </p:nvSpPr>
        <p:spPr/>
        <p:txBody>
          <a:bodyPr/>
          <a:lstStyle/>
          <a:p>
            <a:fld id="{65EAC295-B5BC-4B98-BE11-8B11DB9261CC}" type="slidenum">
              <a:rPr lang="sv-SE" smtClean="0"/>
              <a:pPr/>
              <a:t>‹#›</a:t>
            </a:fld>
            <a:endParaRPr lang="sv-SE" dirty="0"/>
          </a:p>
        </p:txBody>
      </p:sp>
      <p:grpSp>
        <p:nvGrpSpPr>
          <p:cNvPr id="15" name="Grupp 14">
            <a:extLst>
              <a:ext uri="{FF2B5EF4-FFF2-40B4-BE49-F238E27FC236}">
                <a16:creationId xmlns:a16="http://schemas.microsoft.com/office/drawing/2014/main" id="{B67D4822-8ED6-47AF-9837-FBAC58957FB8}"/>
              </a:ext>
            </a:extLst>
          </p:cNvPr>
          <p:cNvGrpSpPr/>
          <p:nvPr userDrawn="1"/>
        </p:nvGrpSpPr>
        <p:grpSpPr>
          <a:xfrm rot="5400000" flipV="1">
            <a:off x="6552691" y="3999600"/>
            <a:ext cx="5198607" cy="776316"/>
            <a:chOff x="-82510" y="3260321"/>
            <a:chExt cx="10104237" cy="560202"/>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grpSpPr>
        <p:sp>
          <p:nvSpPr>
            <p:cNvPr id="16" name="Pil: vänster-höger 43">
              <a:extLst>
                <a:ext uri="{FF2B5EF4-FFF2-40B4-BE49-F238E27FC236}">
                  <a16:creationId xmlns:a16="http://schemas.microsoft.com/office/drawing/2014/main" id="{4FEB945D-E343-4E8B-A843-961E91AF21A6}"/>
                </a:ext>
              </a:extLst>
            </p:cNvPr>
            <p:cNvSpPr/>
            <p:nvPr/>
          </p:nvSpPr>
          <p:spPr bwMode="auto">
            <a:xfrm>
              <a:off x="-82510" y="3260321"/>
              <a:ext cx="10104237" cy="560202"/>
            </a:xfrm>
            <a:prstGeom prst="leftArrow">
              <a:avLst/>
            </a:prstGeom>
            <a:grp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7" name="textruta 16">
              <a:extLst>
                <a:ext uri="{FF2B5EF4-FFF2-40B4-BE49-F238E27FC236}">
                  <a16:creationId xmlns:a16="http://schemas.microsoft.com/office/drawing/2014/main" id="{D23956B8-3C4D-4576-9FA7-99FF2B356624}"/>
                </a:ext>
              </a:extLst>
            </p:cNvPr>
            <p:cNvSpPr txBox="1"/>
            <p:nvPr/>
          </p:nvSpPr>
          <p:spPr>
            <a:xfrm>
              <a:off x="416790" y="3423045"/>
              <a:ext cx="914400" cy="312653"/>
            </a:xfrm>
            <a:prstGeom prst="leftArrow">
              <a:avLst/>
            </a:prstGeom>
            <a:grp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8" name="textruta 17">
              <a:extLst>
                <a:ext uri="{FF2B5EF4-FFF2-40B4-BE49-F238E27FC236}">
                  <a16:creationId xmlns:a16="http://schemas.microsoft.com/office/drawing/2014/main" id="{E69934D9-3371-4F0C-BDDD-27B4839E027F}"/>
                </a:ext>
              </a:extLst>
            </p:cNvPr>
            <p:cNvSpPr txBox="1"/>
            <p:nvPr/>
          </p:nvSpPr>
          <p:spPr>
            <a:xfrm>
              <a:off x="7058613" y="3417185"/>
              <a:ext cx="914400" cy="312653"/>
            </a:xfrm>
            <a:prstGeom prst="leftArrow">
              <a:avLst/>
            </a:prstGeom>
            <a:grp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sp>
        <p:nvSpPr>
          <p:cNvPr id="19" name="Rektangel 18">
            <a:extLst>
              <a:ext uri="{FF2B5EF4-FFF2-40B4-BE49-F238E27FC236}">
                <a16:creationId xmlns:a16="http://schemas.microsoft.com/office/drawing/2014/main" id="{21BE2A38-0B71-4AB3-A531-12ED636DF4C0}"/>
              </a:ext>
            </a:extLst>
          </p:cNvPr>
          <p:cNvSpPr/>
          <p:nvPr userDrawn="1"/>
        </p:nvSpPr>
        <p:spPr>
          <a:xfrm>
            <a:off x="7930345" y="1224000"/>
            <a:ext cx="2443297" cy="523220"/>
          </a:xfrm>
          <a:prstGeom prst="rect">
            <a:avLst/>
          </a:prstGeom>
          <a:ln>
            <a:noFill/>
          </a:ln>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Nyttjar ej möjligheter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med utveckling</a:t>
            </a:r>
            <a:endParaRPr kumimoji="0" lang="sv-SE" sz="1400" b="0" i="0" u="none" strike="noStrike" kern="1200" cap="none" spc="0" normalizeH="0" baseline="0" noProof="0" dirty="0">
              <a:ln>
                <a:noFill/>
              </a:ln>
              <a:solidFill>
                <a:schemeClr val="accent1"/>
              </a:solidFill>
              <a:effectLst/>
              <a:uLnTx/>
              <a:uFillTx/>
              <a:latin typeface="Verdana" pitchFamily="34" charset="0"/>
              <a:ea typeface="Geneva" pitchFamily="1" charset="-128"/>
              <a:cs typeface="+mn-cs"/>
            </a:endParaRPr>
          </a:p>
        </p:txBody>
      </p:sp>
      <p:sp>
        <p:nvSpPr>
          <p:cNvPr id="21" name="Rektangel 20">
            <a:extLst>
              <a:ext uri="{FF2B5EF4-FFF2-40B4-BE49-F238E27FC236}">
                <a16:creationId xmlns:a16="http://schemas.microsoft.com/office/drawing/2014/main" id="{9DE4DF72-81B1-4A97-894F-080102C166B5}"/>
              </a:ext>
            </a:extLst>
          </p:cNvPr>
          <p:cNvSpPr/>
          <p:nvPr userDrawn="1"/>
        </p:nvSpPr>
        <p:spPr>
          <a:xfrm rot="16200000">
            <a:off x="7213612" y="3693234"/>
            <a:ext cx="3851636" cy="307777"/>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Digitalisering och medicinteknik</a:t>
            </a:r>
          </a:p>
        </p:txBody>
      </p:sp>
      <p:sp>
        <p:nvSpPr>
          <p:cNvPr id="12" name="Pil: vänster 11">
            <a:extLst>
              <a:ext uri="{FF2B5EF4-FFF2-40B4-BE49-F238E27FC236}">
                <a16:creationId xmlns:a16="http://schemas.microsoft.com/office/drawing/2014/main" id="{89228C24-9F04-42C7-A842-725501DD2BF8}"/>
              </a:ext>
            </a:extLst>
          </p:cNvPr>
          <p:cNvSpPr/>
          <p:nvPr/>
        </p:nvSpPr>
        <p:spPr bwMode="auto">
          <a:xfrm>
            <a:off x="1803158" y="6051600"/>
            <a:ext cx="8416071" cy="648945"/>
          </a:xfrm>
          <a:prstGeom prst="leftArrow">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3" name="textruta 12">
            <a:extLst>
              <a:ext uri="{FF2B5EF4-FFF2-40B4-BE49-F238E27FC236}">
                <a16:creationId xmlns:a16="http://schemas.microsoft.com/office/drawing/2014/main" id="{C46D15BF-B24F-4D4F-8E76-2A028AB1937D}"/>
              </a:ext>
            </a:extLst>
          </p:cNvPr>
          <p:cNvSpPr txBox="1"/>
          <p:nvPr/>
        </p:nvSpPr>
        <p:spPr>
          <a:xfrm>
            <a:off x="2142119" y="6230985"/>
            <a:ext cx="873948" cy="362181"/>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20" name="Rektangel 19">
            <a:extLst>
              <a:ext uri="{FF2B5EF4-FFF2-40B4-BE49-F238E27FC236}">
                <a16:creationId xmlns:a16="http://schemas.microsoft.com/office/drawing/2014/main" id="{37389C1E-4761-460B-AE7B-A4C7C5CA2778}"/>
              </a:ext>
            </a:extLst>
          </p:cNvPr>
          <p:cNvSpPr/>
          <p:nvPr userDrawn="1"/>
        </p:nvSpPr>
        <p:spPr>
          <a:xfrm>
            <a:off x="546660" y="6103760"/>
            <a:ext cx="1212191" cy="523220"/>
          </a:xfrm>
          <a:prstGeom prst="rect">
            <a:avLst/>
          </a:prstGeom>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Bristande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tillgång</a:t>
            </a:r>
          </a:p>
        </p:txBody>
      </p:sp>
      <p:sp>
        <p:nvSpPr>
          <p:cNvPr id="22" name="textruta 21">
            <a:extLst>
              <a:ext uri="{FF2B5EF4-FFF2-40B4-BE49-F238E27FC236}">
                <a16:creationId xmlns:a16="http://schemas.microsoft.com/office/drawing/2014/main" id="{B1090A08-419A-4979-882A-F66B7DD3B5C2}"/>
              </a:ext>
            </a:extLst>
          </p:cNvPr>
          <p:cNvSpPr txBox="1"/>
          <p:nvPr userDrawn="1"/>
        </p:nvSpPr>
        <p:spPr>
          <a:xfrm>
            <a:off x="2153653" y="6268348"/>
            <a:ext cx="5375251" cy="215444"/>
          </a:xfrm>
          <a:prstGeom prst="rect">
            <a:avLst/>
          </a:prstGeom>
          <a:noFill/>
        </p:spPr>
        <p:txBody>
          <a:bodyPr wrap="square" lIns="0" tIns="0" rIns="0" bIns="0" rtlCol="0">
            <a:spAutoFit/>
          </a:bodyPr>
          <a:lstStyle/>
          <a:p>
            <a:pPr marL="0" marR="0" lvl="0" indent="0"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sp>
        <p:nvSpPr>
          <p:cNvPr id="24" name="Platshållare för innehåll 2">
            <a:extLst>
              <a:ext uri="{FF2B5EF4-FFF2-40B4-BE49-F238E27FC236}">
                <a16:creationId xmlns:a16="http://schemas.microsoft.com/office/drawing/2014/main" id="{9AE0C4CF-5D1A-4FDE-BDBD-1BA170CC7273}"/>
              </a:ext>
            </a:extLst>
          </p:cNvPr>
          <p:cNvSpPr>
            <a:spLocks noGrp="1"/>
          </p:cNvSpPr>
          <p:nvPr userDrawn="1">
            <p:ph idx="1" hasCustomPrompt="1"/>
          </p:nvPr>
        </p:nvSpPr>
        <p:spPr>
          <a:xfrm>
            <a:off x="2273522" y="2439372"/>
            <a:ext cx="6200554" cy="3532803"/>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grpSp>
        <p:nvGrpSpPr>
          <p:cNvPr id="36" name="Grupp 35">
            <a:extLst>
              <a:ext uri="{FF2B5EF4-FFF2-40B4-BE49-F238E27FC236}">
                <a16:creationId xmlns:a16="http://schemas.microsoft.com/office/drawing/2014/main" id="{0C736953-95AA-407B-AC01-5C5472EB6EA0}"/>
              </a:ext>
            </a:extLst>
          </p:cNvPr>
          <p:cNvGrpSpPr/>
          <p:nvPr userDrawn="1"/>
        </p:nvGrpSpPr>
        <p:grpSpPr>
          <a:xfrm>
            <a:off x="10635789" y="2154740"/>
            <a:ext cx="684000" cy="684000"/>
            <a:chOff x="10688525" y="2154740"/>
            <a:chExt cx="684000" cy="684000"/>
          </a:xfrm>
        </p:grpSpPr>
        <p:cxnSp>
          <p:nvCxnSpPr>
            <p:cNvPr id="23" name="Rak 19">
              <a:extLst>
                <a:ext uri="{FF2B5EF4-FFF2-40B4-BE49-F238E27FC236}">
                  <a16:creationId xmlns:a16="http://schemas.microsoft.com/office/drawing/2014/main" id="{C62293F7-15FF-4774-997B-A5B0FBC6A576}"/>
                </a:ext>
              </a:extLst>
            </p:cNvPr>
            <p:cNvCxnSpPr/>
            <p:nvPr userDrawn="1"/>
          </p:nvCxnSpPr>
          <p:spPr bwMode="auto">
            <a:xfrm>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Rak 19">
              <a:extLst>
                <a:ext uri="{FF2B5EF4-FFF2-40B4-BE49-F238E27FC236}">
                  <a16:creationId xmlns:a16="http://schemas.microsoft.com/office/drawing/2014/main" id="{2B35E793-4E37-49D3-BEC6-C7BEEE94BDBA}"/>
                </a:ext>
              </a:extLst>
            </p:cNvPr>
            <p:cNvCxnSpPr/>
            <p:nvPr userDrawn="1"/>
          </p:nvCxnSpPr>
          <p:spPr bwMode="auto">
            <a:xfrm rot="5400000">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upp 32">
            <a:extLst>
              <a:ext uri="{FF2B5EF4-FFF2-40B4-BE49-F238E27FC236}">
                <a16:creationId xmlns:a16="http://schemas.microsoft.com/office/drawing/2014/main" id="{1BFDBB59-9C9F-4C8F-9483-17EEE0B6E6AC}"/>
              </a:ext>
            </a:extLst>
          </p:cNvPr>
          <p:cNvGrpSpPr/>
          <p:nvPr userDrawn="1"/>
        </p:nvGrpSpPr>
        <p:grpSpPr>
          <a:xfrm rot="2700000">
            <a:off x="10661943" y="2163950"/>
            <a:ext cx="219058" cy="229792"/>
            <a:chOff x="10717929" y="2137839"/>
            <a:chExt cx="559478" cy="559478"/>
          </a:xfrm>
        </p:grpSpPr>
        <p:cxnSp>
          <p:nvCxnSpPr>
            <p:cNvPr id="34" name="Rak 19">
              <a:extLst>
                <a:ext uri="{FF2B5EF4-FFF2-40B4-BE49-F238E27FC236}">
                  <a16:creationId xmlns:a16="http://schemas.microsoft.com/office/drawing/2014/main" id="{D3DF1761-A508-4529-9436-B0DB7FB3247F}"/>
                </a:ext>
              </a:extLst>
            </p:cNvPr>
            <p:cNvCxnSpPr/>
            <p:nvPr userDrawn="1"/>
          </p:nvCxnSpPr>
          <p:spPr bwMode="auto">
            <a:xfrm>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Rak 19">
              <a:extLst>
                <a:ext uri="{FF2B5EF4-FFF2-40B4-BE49-F238E27FC236}">
                  <a16:creationId xmlns:a16="http://schemas.microsoft.com/office/drawing/2014/main" id="{157D478F-3A39-49F2-9EB7-F08D4AEA8771}"/>
                </a:ext>
              </a:extLst>
            </p:cNvPr>
            <p:cNvCxnSpPr/>
            <p:nvPr userDrawn="1"/>
          </p:nvCxnSpPr>
          <p:spPr bwMode="auto">
            <a:xfrm rot="5400000">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122033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Alternativa framti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122D458B-899E-4FC9-99AE-CCFD0FB2508A}"/>
              </a:ext>
            </a:extLst>
          </p:cNvPr>
          <p:cNvSpPr>
            <a:spLocks noGrp="1"/>
          </p:cNvSpPr>
          <p:nvPr>
            <p:ph type="dt" sz="half" idx="10"/>
          </p:nvPr>
        </p:nvSpPr>
        <p:spPr/>
        <p:txBody>
          <a:bodyPr/>
          <a:lstStyle/>
          <a:p>
            <a:fld id="{6266C9BC-AF65-43C9-B9BD-1E60B78B26B9}" type="datetime1">
              <a:rPr lang="sv-SE" smtClean="0"/>
              <a:t>2022-08-16</a:t>
            </a:fld>
            <a:endParaRPr lang="sv-SE" dirty="0"/>
          </a:p>
        </p:txBody>
      </p:sp>
      <p:sp>
        <p:nvSpPr>
          <p:cNvPr id="4" name="Platshållare för sidfot 3">
            <a:extLst>
              <a:ext uri="{FF2B5EF4-FFF2-40B4-BE49-F238E27FC236}">
                <a16:creationId xmlns:a16="http://schemas.microsoft.com/office/drawing/2014/main" id="{A3C09E10-8210-4CC4-BB67-DAFBA57E65F9}"/>
              </a:ext>
            </a:extLst>
          </p:cNvPr>
          <p:cNvSpPr>
            <a:spLocks noGrp="1"/>
          </p:cNvSpPr>
          <p:nvPr>
            <p:ph type="ftr" sz="quarter" idx="11"/>
          </p:nvPr>
        </p:nvSpPr>
        <p:spPr/>
        <p:txBody>
          <a:bodyPr/>
          <a:lstStyle/>
          <a:p>
            <a:r>
              <a:rPr lang="sv-SE"/>
              <a:t>Dialogmöte HS 2040</a:t>
            </a:r>
            <a:endParaRPr lang="sv-SE" dirty="0"/>
          </a:p>
        </p:txBody>
      </p:sp>
      <p:sp>
        <p:nvSpPr>
          <p:cNvPr id="5" name="Platshållare för bildnummer 4">
            <a:extLst>
              <a:ext uri="{FF2B5EF4-FFF2-40B4-BE49-F238E27FC236}">
                <a16:creationId xmlns:a16="http://schemas.microsoft.com/office/drawing/2014/main" id="{14596BC5-996A-4869-AECC-5E0B049DBDC7}"/>
              </a:ext>
            </a:extLst>
          </p:cNvPr>
          <p:cNvSpPr>
            <a:spLocks noGrp="1"/>
          </p:cNvSpPr>
          <p:nvPr>
            <p:ph type="sldNum" sz="quarter" idx="12"/>
          </p:nvPr>
        </p:nvSpPr>
        <p:spPr/>
        <p:txBody>
          <a:bodyPr/>
          <a:lstStyle/>
          <a:p>
            <a:fld id="{65EAC295-B5BC-4B98-BE11-8B11DB9261CC}" type="slidenum">
              <a:rPr lang="sv-SE" smtClean="0"/>
              <a:pPr/>
              <a:t>‹#›</a:t>
            </a:fld>
            <a:endParaRPr lang="sv-SE" dirty="0"/>
          </a:p>
        </p:txBody>
      </p:sp>
      <p:grpSp>
        <p:nvGrpSpPr>
          <p:cNvPr id="11" name="Grupp 10">
            <a:extLst>
              <a:ext uri="{FF2B5EF4-FFF2-40B4-BE49-F238E27FC236}">
                <a16:creationId xmlns:a16="http://schemas.microsoft.com/office/drawing/2014/main" id="{01D6FFD6-F6D1-463B-9C6D-320D26615A68}"/>
              </a:ext>
            </a:extLst>
          </p:cNvPr>
          <p:cNvGrpSpPr/>
          <p:nvPr userDrawn="1"/>
        </p:nvGrpSpPr>
        <p:grpSpPr>
          <a:xfrm flipH="1">
            <a:off x="317258" y="1611042"/>
            <a:ext cx="8416071" cy="648945"/>
            <a:chOff x="200153" y="3260321"/>
            <a:chExt cx="8805623" cy="560202"/>
          </a:xfrm>
        </p:grpSpPr>
        <p:sp>
          <p:nvSpPr>
            <p:cNvPr id="12" name="Pil: vänster 11">
              <a:extLst>
                <a:ext uri="{FF2B5EF4-FFF2-40B4-BE49-F238E27FC236}">
                  <a16:creationId xmlns:a16="http://schemas.microsoft.com/office/drawing/2014/main" id="{89228C24-9F04-42C7-A842-725501DD2BF8}"/>
                </a:ext>
              </a:extLst>
            </p:cNvPr>
            <p:cNvSpPr/>
            <p:nvPr/>
          </p:nvSpPr>
          <p:spPr bwMode="auto">
            <a:xfrm>
              <a:off x="200153" y="3260321"/>
              <a:ext cx="8805623"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3" name="textruta 12">
              <a:extLst>
                <a:ext uri="{FF2B5EF4-FFF2-40B4-BE49-F238E27FC236}">
                  <a16:creationId xmlns:a16="http://schemas.microsoft.com/office/drawing/2014/main" id="{C46D15BF-B24F-4D4F-8E76-2A028AB1937D}"/>
                </a:ext>
              </a:extLst>
            </p:cNvPr>
            <p:cNvSpPr txBox="1"/>
            <p:nvPr/>
          </p:nvSpPr>
          <p:spPr>
            <a:xfrm>
              <a:off x="554803" y="3415175"/>
              <a:ext cx="914400" cy="312653"/>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4" name="textruta 13">
              <a:extLst>
                <a:ext uri="{FF2B5EF4-FFF2-40B4-BE49-F238E27FC236}">
                  <a16:creationId xmlns:a16="http://schemas.microsoft.com/office/drawing/2014/main" id="{FE361A01-08DF-43FE-A234-AA08BD48FEED}"/>
                </a:ext>
              </a:extLst>
            </p:cNvPr>
            <p:cNvSpPr txBox="1"/>
            <p:nvPr/>
          </p:nvSpPr>
          <p:spPr>
            <a:xfrm>
              <a:off x="7792946" y="3415174"/>
              <a:ext cx="914400" cy="312653"/>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grpSp>
        <p:nvGrpSpPr>
          <p:cNvPr id="15" name="Grupp 14">
            <a:extLst>
              <a:ext uri="{FF2B5EF4-FFF2-40B4-BE49-F238E27FC236}">
                <a16:creationId xmlns:a16="http://schemas.microsoft.com/office/drawing/2014/main" id="{B67D4822-8ED6-47AF-9837-FBAC58957FB8}"/>
              </a:ext>
            </a:extLst>
          </p:cNvPr>
          <p:cNvGrpSpPr/>
          <p:nvPr userDrawn="1"/>
        </p:nvGrpSpPr>
        <p:grpSpPr>
          <a:xfrm rot="16200000">
            <a:off x="-1133984" y="3169286"/>
            <a:ext cx="5198607" cy="776316"/>
            <a:chOff x="-82510" y="3260321"/>
            <a:chExt cx="10104237" cy="560202"/>
          </a:xfrm>
        </p:grpSpPr>
        <p:sp>
          <p:nvSpPr>
            <p:cNvPr id="16" name="Pil: vänster-höger 43">
              <a:extLst>
                <a:ext uri="{FF2B5EF4-FFF2-40B4-BE49-F238E27FC236}">
                  <a16:creationId xmlns:a16="http://schemas.microsoft.com/office/drawing/2014/main" id="{4FEB945D-E343-4E8B-A843-961E91AF21A6}"/>
                </a:ext>
              </a:extLst>
            </p:cNvPr>
            <p:cNvSpPr/>
            <p:nvPr/>
          </p:nvSpPr>
          <p:spPr bwMode="auto">
            <a:xfrm>
              <a:off x="-82510" y="3260321"/>
              <a:ext cx="10104237"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7" name="textruta 16">
              <a:extLst>
                <a:ext uri="{FF2B5EF4-FFF2-40B4-BE49-F238E27FC236}">
                  <a16:creationId xmlns:a16="http://schemas.microsoft.com/office/drawing/2014/main" id="{D23956B8-3C4D-4576-9FA7-99FF2B356624}"/>
                </a:ext>
              </a:extLst>
            </p:cNvPr>
            <p:cNvSpPr txBox="1"/>
            <p:nvPr/>
          </p:nvSpPr>
          <p:spPr>
            <a:xfrm>
              <a:off x="416790" y="342304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8" name="textruta 17">
              <a:extLst>
                <a:ext uri="{FF2B5EF4-FFF2-40B4-BE49-F238E27FC236}">
                  <a16:creationId xmlns:a16="http://schemas.microsoft.com/office/drawing/2014/main" id="{E69934D9-3371-4F0C-BDDD-27B4839E027F}"/>
                </a:ext>
              </a:extLst>
            </p:cNvPr>
            <p:cNvSpPr txBox="1"/>
            <p:nvPr/>
          </p:nvSpPr>
          <p:spPr>
            <a:xfrm>
              <a:off x="7058613" y="341718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sp>
        <p:nvSpPr>
          <p:cNvPr id="19" name="Rektangel 18">
            <a:extLst>
              <a:ext uri="{FF2B5EF4-FFF2-40B4-BE49-F238E27FC236}">
                <a16:creationId xmlns:a16="http://schemas.microsoft.com/office/drawing/2014/main" id="{21BE2A38-0B71-4AB3-A531-12ED636DF4C0}"/>
              </a:ext>
            </a:extLst>
          </p:cNvPr>
          <p:cNvSpPr/>
          <p:nvPr userDrawn="1"/>
        </p:nvSpPr>
        <p:spPr>
          <a:xfrm>
            <a:off x="243670" y="6224632"/>
            <a:ext cx="2443297" cy="523220"/>
          </a:xfrm>
          <a:prstGeom prst="rect">
            <a:avLst/>
          </a:prstGeom>
          <a:ln>
            <a:noFill/>
          </a:ln>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Nyttjar ej möjligheter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med utveckling</a:t>
            </a:r>
            <a:endParaRPr kumimoji="0" lang="sv-SE" sz="1400" b="0" i="0" u="none" strike="noStrike" kern="1200" cap="none" spc="0" normalizeH="0" baseline="0" noProof="0" dirty="0">
              <a:ln>
                <a:noFill/>
              </a:ln>
              <a:solidFill>
                <a:schemeClr val="accent1"/>
              </a:solidFill>
              <a:effectLst/>
              <a:uLnTx/>
              <a:uFillTx/>
              <a:latin typeface="Verdana" pitchFamily="34" charset="0"/>
              <a:ea typeface="Geneva" pitchFamily="1" charset="-128"/>
              <a:cs typeface="+mn-cs"/>
            </a:endParaRPr>
          </a:p>
        </p:txBody>
      </p:sp>
      <p:sp>
        <p:nvSpPr>
          <p:cNvPr id="20" name="Rektangel 19">
            <a:extLst>
              <a:ext uri="{FF2B5EF4-FFF2-40B4-BE49-F238E27FC236}">
                <a16:creationId xmlns:a16="http://schemas.microsoft.com/office/drawing/2014/main" id="{37389C1E-4761-460B-AE7B-A4C7C5CA2778}"/>
              </a:ext>
            </a:extLst>
          </p:cNvPr>
          <p:cNvSpPr/>
          <p:nvPr userDrawn="1"/>
        </p:nvSpPr>
        <p:spPr>
          <a:xfrm>
            <a:off x="8879933" y="1663202"/>
            <a:ext cx="947695" cy="523220"/>
          </a:xfrm>
          <a:prstGeom prst="rect">
            <a:avLst/>
          </a:prstGeom>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God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tillgång</a:t>
            </a:r>
          </a:p>
        </p:txBody>
      </p:sp>
      <p:sp>
        <p:nvSpPr>
          <p:cNvPr id="21" name="Rektangel 20">
            <a:extLst>
              <a:ext uri="{FF2B5EF4-FFF2-40B4-BE49-F238E27FC236}">
                <a16:creationId xmlns:a16="http://schemas.microsoft.com/office/drawing/2014/main" id="{9DE4DF72-81B1-4A97-894F-080102C166B5}"/>
              </a:ext>
            </a:extLst>
          </p:cNvPr>
          <p:cNvSpPr/>
          <p:nvPr userDrawn="1"/>
        </p:nvSpPr>
        <p:spPr>
          <a:xfrm rot="16200000">
            <a:off x="-460499" y="3625699"/>
            <a:ext cx="3851636" cy="307777"/>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Digitalisering och medicinteknik</a:t>
            </a:r>
          </a:p>
        </p:txBody>
      </p:sp>
      <p:sp>
        <p:nvSpPr>
          <p:cNvPr id="22" name="textruta 21">
            <a:extLst>
              <a:ext uri="{FF2B5EF4-FFF2-40B4-BE49-F238E27FC236}">
                <a16:creationId xmlns:a16="http://schemas.microsoft.com/office/drawing/2014/main" id="{B1090A08-419A-4979-882A-F66B7DD3B5C2}"/>
              </a:ext>
            </a:extLst>
          </p:cNvPr>
          <p:cNvSpPr txBox="1"/>
          <p:nvPr userDrawn="1"/>
        </p:nvSpPr>
        <p:spPr>
          <a:xfrm>
            <a:off x="2153653" y="1827790"/>
            <a:ext cx="5375251" cy="215444"/>
          </a:xfrm>
          <a:prstGeom prst="rect">
            <a:avLst/>
          </a:prstGeom>
          <a:noFill/>
        </p:spPr>
        <p:txBody>
          <a:bodyPr wrap="square" lIns="0" tIns="0" rIns="0" bIns="0" rtlCol="0">
            <a:spAutoFit/>
          </a:bodyPr>
          <a:lstStyle/>
          <a:p>
            <a:pPr marL="0" marR="0" lvl="0" indent="0"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sp>
        <p:nvSpPr>
          <p:cNvPr id="24" name="Platshållare för innehåll 2">
            <a:extLst>
              <a:ext uri="{FF2B5EF4-FFF2-40B4-BE49-F238E27FC236}">
                <a16:creationId xmlns:a16="http://schemas.microsoft.com/office/drawing/2014/main" id="{9AE0C4CF-5D1A-4FDE-BDBD-1BA170CC7273}"/>
              </a:ext>
            </a:extLst>
          </p:cNvPr>
          <p:cNvSpPr>
            <a:spLocks noGrp="1"/>
          </p:cNvSpPr>
          <p:nvPr>
            <p:ph idx="1" hasCustomPrompt="1"/>
          </p:nvPr>
        </p:nvSpPr>
        <p:spPr>
          <a:xfrm>
            <a:off x="2273522" y="2439372"/>
            <a:ext cx="6200554" cy="3532803"/>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sp>
        <p:nvSpPr>
          <p:cNvPr id="27" name="textruta 26">
            <a:extLst>
              <a:ext uri="{FF2B5EF4-FFF2-40B4-BE49-F238E27FC236}">
                <a16:creationId xmlns:a16="http://schemas.microsoft.com/office/drawing/2014/main" id="{21A1DC1C-5336-41A9-9451-07715025DB65}"/>
              </a:ext>
            </a:extLst>
          </p:cNvPr>
          <p:cNvSpPr txBox="1"/>
          <p:nvPr userDrawn="1"/>
        </p:nvSpPr>
        <p:spPr>
          <a:xfrm>
            <a:off x="2713424" y="1453723"/>
            <a:ext cx="276987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sp>
        <p:nvSpPr>
          <p:cNvPr id="30" name="Ellips 29">
            <a:extLst>
              <a:ext uri="{FF2B5EF4-FFF2-40B4-BE49-F238E27FC236}">
                <a16:creationId xmlns:a16="http://schemas.microsoft.com/office/drawing/2014/main" id="{C418CB3B-D6D5-42D7-B879-7FA2FFEC647F}"/>
              </a:ext>
            </a:extLst>
          </p:cNvPr>
          <p:cNvSpPr>
            <a:spLocks noChangeAspect="1"/>
          </p:cNvSpPr>
          <p:nvPr userDrawn="1"/>
        </p:nvSpPr>
        <p:spPr bwMode="auto">
          <a:xfrm>
            <a:off x="10077789" y="1247775"/>
            <a:ext cx="1800000" cy="180000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31" name="textruta 30">
            <a:extLst>
              <a:ext uri="{FF2B5EF4-FFF2-40B4-BE49-F238E27FC236}">
                <a16:creationId xmlns:a16="http://schemas.microsoft.com/office/drawing/2014/main" id="{FAFE571E-8E93-4416-BD1C-7196828BC765}"/>
              </a:ext>
            </a:extLst>
          </p:cNvPr>
          <p:cNvSpPr txBox="1"/>
          <p:nvPr userDrawn="1"/>
        </p:nvSpPr>
        <p:spPr>
          <a:xfrm>
            <a:off x="10077789" y="1480845"/>
            <a:ext cx="1800000" cy="1723995"/>
          </a:xfrm>
          <a:prstGeom prst="rect">
            <a:avLst/>
          </a:prstGeom>
          <a:noFill/>
        </p:spPr>
        <p:txBody>
          <a:bodyPr wrap="square" rtlCol="0">
            <a:noAutofit/>
          </a:bodyPr>
          <a:lstStyle/>
          <a:p>
            <a:pPr>
              <a:lnSpc>
                <a:spcPct val="100000"/>
              </a:lnSpc>
            </a:pPr>
            <a:r>
              <a:rPr lang="sv-SE" sz="1300" b="1" dirty="0">
                <a:solidFill>
                  <a:schemeClr val="bg1"/>
                </a:solidFill>
              </a:rPr>
              <a:t>2040</a:t>
            </a:r>
            <a:br>
              <a:rPr lang="sv-SE" sz="1300" dirty="0">
                <a:solidFill>
                  <a:schemeClr val="bg1"/>
                </a:solidFill>
              </a:rPr>
            </a:br>
            <a:r>
              <a:rPr lang="sv-SE" sz="1300" dirty="0">
                <a:solidFill>
                  <a:schemeClr val="bg1"/>
                </a:solidFill>
              </a:rPr>
              <a:t>Alternativa framtider</a:t>
            </a:r>
            <a:endParaRPr lang="sv-SE" sz="1300" dirty="0"/>
          </a:p>
        </p:txBody>
      </p:sp>
      <p:grpSp>
        <p:nvGrpSpPr>
          <p:cNvPr id="32" name="Grupp 31">
            <a:extLst>
              <a:ext uri="{FF2B5EF4-FFF2-40B4-BE49-F238E27FC236}">
                <a16:creationId xmlns:a16="http://schemas.microsoft.com/office/drawing/2014/main" id="{DE4DEBB2-EE3C-44C7-9B32-C7AF0933F556}"/>
              </a:ext>
            </a:extLst>
          </p:cNvPr>
          <p:cNvGrpSpPr/>
          <p:nvPr userDrawn="1"/>
        </p:nvGrpSpPr>
        <p:grpSpPr>
          <a:xfrm>
            <a:off x="10635789" y="2154740"/>
            <a:ext cx="684000" cy="684000"/>
            <a:chOff x="10688525" y="2154740"/>
            <a:chExt cx="684000" cy="684000"/>
          </a:xfrm>
        </p:grpSpPr>
        <p:cxnSp>
          <p:nvCxnSpPr>
            <p:cNvPr id="33" name="Rak 19">
              <a:extLst>
                <a:ext uri="{FF2B5EF4-FFF2-40B4-BE49-F238E27FC236}">
                  <a16:creationId xmlns:a16="http://schemas.microsoft.com/office/drawing/2014/main" id="{01BFD9AF-8F55-4339-BD51-69ACA7A63DCC}"/>
                </a:ext>
              </a:extLst>
            </p:cNvPr>
            <p:cNvCxnSpPr/>
            <p:nvPr userDrawn="1"/>
          </p:nvCxnSpPr>
          <p:spPr bwMode="auto">
            <a:xfrm>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Rak 19">
              <a:extLst>
                <a:ext uri="{FF2B5EF4-FFF2-40B4-BE49-F238E27FC236}">
                  <a16:creationId xmlns:a16="http://schemas.microsoft.com/office/drawing/2014/main" id="{864A6622-DB4E-4BB6-8759-841690A05623}"/>
                </a:ext>
              </a:extLst>
            </p:cNvPr>
            <p:cNvCxnSpPr/>
            <p:nvPr userDrawn="1"/>
          </p:nvCxnSpPr>
          <p:spPr bwMode="auto">
            <a:xfrm rot="5400000">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Grupp 34">
            <a:extLst>
              <a:ext uri="{FF2B5EF4-FFF2-40B4-BE49-F238E27FC236}">
                <a16:creationId xmlns:a16="http://schemas.microsoft.com/office/drawing/2014/main" id="{68B6C819-5528-4379-93E0-625CDA2CABD3}"/>
              </a:ext>
            </a:extLst>
          </p:cNvPr>
          <p:cNvGrpSpPr/>
          <p:nvPr userDrawn="1"/>
        </p:nvGrpSpPr>
        <p:grpSpPr>
          <a:xfrm rot="2700000">
            <a:off x="11090568" y="2592575"/>
            <a:ext cx="219058" cy="229792"/>
            <a:chOff x="10717929" y="2137839"/>
            <a:chExt cx="559478" cy="559478"/>
          </a:xfrm>
        </p:grpSpPr>
        <p:cxnSp>
          <p:nvCxnSpPr>
            <p:cNvPr id="36" name="Rak 19">
              <a:extLst>
                <a:ext uri="{FF2B5EF4-FFF2-40B4-BE49-F238E27FC236}">
                  <a16:creationId xmlns:a16="http://schemas.microsoft.com/office/drawing/2014/main" id="{D899EA0E-718E-4CC8-B3E0-FCB1B8F38148}"/>
                </a:ext>
              </a:extLst>
            </p:cNvPr>
            <p:cNvCxnSpPr/>
            <p:nvPr userDrawn="1"/>
          </p:nvCxnSpPr>
          <p:spPr bwMode="auto">
            <a:xfrm>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Rak 19">
              <a:extLst>
                <a:ext uri="{FF2B5EF4-FFF2-40B4-BE49-F238E27FC236}">
                  <a16:creationId xmlns:a16="http://schemas.microsoft.com/office/drawing/2014/main" id="{2A1548DF-0E9C-45E5-972E-2F36C9806555}"/>
                </a:ext>
              </a:extLst>
            </p:cNvPr>
            <p:cNvCxnSpPr/>
            <p:nvPr userDrawn="1"/>
          </p:nvCxnSpPr>
          <p:spPr bwMode="auto">
            <a:xfrm rot="5400000">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50809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rogra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1F0414B-5227-4090-9986-501226A1DB73}"/>
              </a:ext>
            </a:extLst>
          </p:cNvPr>
          <p:cNvSpPr/>
          <p:nvPr userDrawn="1"/>
        </p:nvSpPr>
        <p:spPr bwMode="auto">
          <a:xfrm>
            <a:off x="0" y="950400"/>
            <a:ext cx="12192000" cy="5907600"/>
          </a:xfrm>
          <a:prstGeom prst="rect">
            <a:avLst/>
          </a:prstGeom>
          <a:solidFill>
            <a:schemeClr val="bg2">
              <a:alpha val="52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2" name="Platshållare för datum 1"/>
          <p:cNvSpPr>
            <a:spLocks noGrp="1"/>
          </p:cNvSpPr>
          <p:nvPr>
            <p:ph type="dt" sz="half" idx="10"/>
          </p:nvPr>
        </p:nvSpPr>
        <p:spPr/>
        <p:txBody>
          <a:bodyPr/>
          <a:lstStyle>
            <a:lvl1pPr>
              <a:defRPr/>
            </a:lvl1pPr>
          </a:lstStyle>
          <a:p>
            <a:fld id="{2D3E4ADE-D745-447D-91F8-9200B7926EFB}"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hasCustomPrompt="1"/>
          </p:nvPr>
        </p:nvSpPr>
        <p:spPr>
          <a:xfrm>
            <a:off x="803275" y="952500"/>
            <a:ext cx="10099675" cy="885825"/>
          </a:xfrm>
        </p:spPr>
        <p:txBody>
          <a:bodyPr anchor="b" anchorCtr="0"/>
          <a:lstStyle>
            <a:lvl1pPr>
              <a:defRPr sz="2500" b="1">
                <a:solidFill>
                  <a:schemeClr val="bg1"/>
                </a:solidFill>
              </a:defRPr>
            </a:lvl1pPr>
          </a:lstStyle>
          <a:p>
            <a:r>
              <a:rPr lang="sv-SE" dirty="0"/>
              <a:t>Program</a:t>
            </a:r>
          </a:p>
        </p:txBody>
      </p:sp>
      <p:sp>
        <p:nvSpPr>
          <p:cNvPr id="9" name="Platshållare för text 8">
            <a:extLst>
              <a:ext uri="{FF2B5EF4-FFF2-40B4-BE49-F238E27FC236}">
                <a16:creationId xmlns:a16="http://schemas.microsoft.com/office/drawing/2014/main" id="{FCC3E2C6-5139-467D-8858-7751727EC689}"/>
              </a:ext>
            </a:extLst>
          </p:cNvPr>
          <p:cNvSpPr>
            <a:spLocks noGrp="1"/>
          </p:cNvSpPr>
          <p:nvPr>
            <p:ph type="body" sz="quarter" idx="13" hasCustomPrompt="1"/>
          </p:nvPr>
        </p:nvSpPr>
        <p:spPr>
          <a:xfrm>
            <a:off x="803275" y="2133599"/>
            <a:ext cx="10099675" cy="4238625"/>
          </a:xfrm>
        </p:spPr>
        <p:txBody>
          <a:bodyPr/>
          <a:lstStyle>
            <a:lvl1pPr marL="0" indent="0" algn="l">
              <a:lnSpc>
                <a:spcPct val="100000"/>
              </a:lnSpc>
              <a:spcBef>
                <a:spcPts val="800"/>
              </a:spcBef>
              <a:spcAft>
                <a:spcPts val="100"/>
              </a:spcAft>
              <a:buClrTx/>
              <a:buSzPts val="1800"/>
              <a:buFont typeface="Wingdings" panose="05000000000000000000" pitchFamily="2" charset="2"/>
              <a:buNone/>
              <a:defRPr sz="1800" b="0">
                <a:solidFill>
                  <a:schemeClr val="bg1"/>
                </a:solidFill>
                <a:latin typeface="Verdana" panose="020B0604030504040204" pitchFamily="34" charset="0"/>
              </a:defRPr>
            </a:lvl1pPr>
            <a:lvl2pPr marL="228600" indent="0" algn="l">
              <a:lnSpc>
                <a:spcPct val="100000"/>
              </a:lnSpc>
              <a:spcBef>
                <a:spcPts val="600"/>
              </a:spcBef>
              <a:spcAft>
                <a:spcPts val="100"/>
              </a:spcAft>
              <a:buClrTx/>
              <a:buSzPts val="1700"/>
              <a:buFont typeface="Verdna"/>
              <a:buNone/>
              <a:defRPr sz="1700">
                <a:solidFill>
                  <a:schemeClr val="bg1"/>
                </a:solidFill>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solidFill>
                  <a:schemeClr val="bg1"/>
                </a:solidFill>
                <a:latin typeface="Verdana" panose="020B0604030504040204" pitchFamily="34" charset="0"/>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b="1">
                <a:solidFill>
                  <a:schemeClr val="bg1"/>
                </a:solidFill>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b="1">
                <a:solidFill>
                  <a:schemeClr val="bg1"/>
                </a:solidFill>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solidFill>
                  <a:schemeClr val="bg1"/>
                </a:solidFill>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solidFill>
                  <a:schemeClr val="bg1"/>
                </a:solidFill>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solidFill>
                  <a:schemeClr val="bg1"/>
                </a:solidFill>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solidFill>
                  <a:schemeClr val="bg1"/>
                </a:solidFill>
                <a:latin typeface="Verdana" panose="020B0604030504040204" pitchFamily="34" charset="0"/>
              </a:defRPr>
            </a:lvl9pPr>
          </a:lstStyle>
          <a:p>
            <a:pPr lvl="0"/>
            <a:r>
              <a:rPr lang="en-GB" dirty="0"/>
              <a:t>XX	</a:t>
            </a:r>
            <a:r>
              <a:rPr lang="en-GB" dirty="0" err="1"/>
              <a:t>Nivå</a:t>
            </a:r>
            <a:r>
              <a:rPr lang="en-GB" dirty="0"/>
              <a:t> </a:t>
            </a:r>
            <a:r>
              <a:rPr lang="en-GB" dirty="0" err="1"/>
              <a:t>ett</a:t>
            </a:r>
            <a:endParaRPr lang="en-GB" dirty="0"/>
          </a:p>
        </p:txBody>
      </p:sp>
      <p:cxnSp>
        <p:nvCxnSpPr>
          <p:cNvPr id="8" name="Rak koppling 7">
            <a:extLst>
              <a:ext uri="{FF2B5EF4-FFF2-40B4-BE49-F238E27FC236}">
                <a16:creationId xmlns:a16="http://schemas.microsoft.com/office/drawing/2014/main" id="{237BBD94-6259-42FC-996D-F3A4C7AA00CD}"/>
              </a:ext>
            </a:extLst>
          </p:cNvPr>
          <p:cNvCxnSpPr/>
          <p:nvPr userDrawn="1"/>
        </p:nvCxnSpPr>
        <p:spPr bwMode="auto">
          <a:xfrm>
            <a:off x="803275" y="1970843"/>
            <a:ext cx="1009967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092698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Alternativa framti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122D458B-899E-4FC9-99AE-CCFD0FB2508A}"/>
              </a:ext>
            </a:extLst>
          </p:cNvPr>
          <p:cNvSpPr>
            <a:spLocks noGrp="1"/>
          </p:cNvSpPr>
          <p:nvPr>
            <p:ph type="dt" sz="half" idx="10"/>
          </p:nvPr>
        </p:nvSpPr>
        <p:spPr/>
        <p:txBody>
          <a:bodyPr/>
          <a:lstStyle/>
          <a:p>
            <a:fld id="{C0DA41FC-839A-433F-83AE-A0EB6069DBFF}" type="datetime1">
              <a:rPr lang="sv-SE" smtClean="0"/>
              <a:t>2022-08-16</a:t>
            </a:fld>
            <a:endParaRPr lang="sv-SE" dirty="0"/>
          </a:p>
        </p:txBody>
      </p:sp>
      <p:sp>
        <p:nvSpPr>
          <p:cNvPr id="4" name="Platshållare för sidfot 3">
            <a:extLst>
              <a:ext uri="{FF2B5EF4-FFF2-40B4-BE49-F238E27FC236}">
                <a16:creationId xmlns:a16="http://schemas.microsoft.com/office/drawing/2014/main" id="{A3C09E10-8210-4CC4-BB67-DAFBA57E65F9}"/>
              </a:ext>
            </a:extLst>
          </p:cNvPr>
          <p:cNvSpPr>
            <a:spLocks noGrp="1"/>
          </p:cNvSpPr>
          <p:nvPr>
            <p:ph type="ftr" sz="quarter" idx="11"/>
          </p:nvPr>
        </p:nvSpPr>
        <p:spPr/>
        <p:txBody>
          <a:bodyPr/>
          <a:lstStyle/>
          <a:p>
            <a:r>
              <a:rPr lang="sv-SE"/>
              <a:t>Dialogmöte HS 2040</a:t>
            </a:r>
            <a:endParaRPr lang="sv-SE" dirty="0"/>
          </a:p>
        </p:txBody>
      </p:sp>
      <p:sp>
        <p:nvSpPr>
          <p:cNvPr id="5" name="Platshållare för bildnummer 4">
            <a:extLst>
              <a:ext uri="{FF2B5EF4-FFF2-40B4-BE49-F238E27FC236}">
                <a16:creationId xmlns:a16="http://schemas.microsoft.com/office/drawing/2014/main" id="{14596BC5-996A-4869-AECC-5E0B049DBDC7}"/>
              </a:ext>
            </a:extLst>
          </p:cNvPr>
          <p:cNvSpPr>
            <a:spLocks noGrp="1"/>
          </p:cNvSpPr>
          <p:nvPr>
            <p:ph type="sldNum" sz="quarter" idx="12"/>
          </p:nvPr>
        </p:nvSpPr>
        <p:spPr/>
        <p:txBody>
          <a:bodyPr/>
          <a:lstStyle/>
          <a:p>
            <a:fld id="{65EAC295-B5BC-4B98-BE11-8B11DB9261CC}" type="slidenum">
              <a:rPr lang="sv-SE" smtClean="0"/>
              <a:pPr/>
              <a:t>‹#›</a:t>
            </a:fld>
            <a:endParaRPr lang="sv-SE" dirty="0"/>
          </a:p>
        </p:txBody>
      </p:sp>
      <p:grpSp>
        <p:nvGrpSpPr>
          <p:cNvPr id="15" name="Grupp 14">
            <a:extLst>
              <a:ext uri="{FF2B5EF4-FFF2-40B4-BE49-F238E27FC236}">
                <a16:creationId xmlns:a16="http://schemas.microsoft.com/office/drawing/2014/main" id="{B67D4822-8ED6-47AF-9837-FBAC58957FB8}"/>
              </a:ext>
            </a:extLst>
          </p:cNvPr>
          <p:cNvGrpSpPr/>
          <p:nvPr userDrawn="1"/>
        </p:nvGrpSpPr>
        <p:grpSpPr>
          <a:xfrm rot="5400000" flipV="1">
            <a:off x="-1133984" y="3997961"/>
            <a:ext cx="5198607" cy="776316"/>
            <a:chOff x="-82510" y="3260321"/>
            <a:chExt cx="10104237" cy="560202"/>
          </a:xfrm>
        </p:grpSpPr>
        <p:sp>
          <p:nvSpPr>
            <p:cNvPr id="16" name="Pil: vänster-höger 43">
              <a:extLst>
                <a:ext uri="{FF2B5EF4-FFF2-40B4-BE49-F238E27FC236}">
                  <a16:creationId xmlns:a16="http://schemas.microsoft.com/office/drawing/2014/main" id="{4FEB945D-E343-4E8B-A843-961E91AF21A6}"/>
                </a:ext>
              </a:extLst>
            </p:cNvPr>
            <p:cNvSpPr/>
            <p:nvPr/>
          </p:nvSpPr>
          <p:spPr bwMode="auto">
            <a:xfrm>
              <a:off x="-82510" y="3260321"/>
              <a:ext cx="10104237"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7" name="textruta 16">
              <a:extLst>
                <a:ext uri="{FF2B5EF4-FFF2-40B4-BE49-F238E27FC236}">
                  <a16:creationId xmlns:a16="http://schemas.microsoft.com/office/drawing/2014/main" id="{D23956B8-3C4D-4576-9FA7-99FF2B356624}"/>
                </a:ext>
              </a:extLst>
            </p:cNvPr>
            <p:cNvSpPr txBox="1"/>
            <p:nvPr/>
          </p:nvSpPr>
          <p:spPr>
            <a:xfrm>
              <a:off x="416790" y="342304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8" name="textruta 17">
              <a:extLst>
                <a:ext uri="{FF2B5EF4-FFF2-40B4-BE49-F238E27FC236}">
                  <a16:creationId xmlns:a16="http://schemas.microsoft.com/office/drawing/2014/main" id="{E69934D9-3371-4F0C-BDDD-27B4839E027F}"/>
                </a:ext>
              </a:extLst>
            </p:cNvPr>
            <p:cNvSpPr txBox="1"/>
            <p:nvPr/>
          </p:nvSpPr>
          <p:spPr>
            <a:xfrm>
              <a:off x="7058613" y="341718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sp>
        <p:nvSpPr>
          <p:cNvPr id="19" name="Rektangel 18">
            <a:extLst>
              <a:ext uri="{FF2B5EF4-FFF2-40B4-BE49-F238E27FC236}">
                <a16:creationId xmlns:a16="http://schemas.microsoft.com/office/drawing/2014/main" id="{21BE2A38-0B71-4AB3-A531-12ED636DF4C0}"/>
              </a:ext>
            </a:extLst>
          </p:cNvPr>
          <p:cNvSpPr/>
          <p:nvPr userDrawn="1"/>
        </p:nvSpPr>
        <p:spPr>
          <a:xfrm>
            <a:off x="243670" y="1224007"/>
            <a:ext cx="2443297" cy="523220"/>
          </a:xfrm>
          <a:prstGeom prst="rect">
            <a:avLst/>
          </a:prstGeom>
          <a:ln>
            <a:noFill/>
          </a:ln>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Nyttjar ej möjligheter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med utveckling</a:t>
            </a:r>
            <a:endParaRPr kumimoji="0" lang="sv-SE" sz="1400" b="0" i="0" u="none" strike="noStrike" kern="1200" cap="none" spc="0" normalizeH="0" baseline="0" noProof="0" dirty="0">
              <a:ln>
                <a:noFill/>
              </a:ln>
              <a:solidFill>
                <a:schemeClr val="accent1"/>
              </a:solidFill>
              <a:effectLst/>
              <a:uLnTx/>
              <a:uFillTx/>
              <a:latin typeface="Verdana" pitchFamily="34" charset="0"/>
              <a:ea typeface="Geneva" pitchFamily="1" charset="-128"/>
              <a:cs typeface="+mn-cs"/>
            </a:endParaRPr>
          </a:p>
        </p:txBody>
      </p:sp>
      <p:sp>
        <p:nvSpPr>
          <p:cNvPr id="21" name="Rektangel 20">
            <a:extLst>
              <a:ext uri="{FF2B5EF4-FFF2-40B4-BE49-F238E27FC236}">
                <a16:creationId xmlns:a16="http://schemas.microsoft.com/office/drawing/2014/main" id="{9DE4DF72-81B1-4A97-894F-080102C166B5}"/>
              </a:ext>
            </a:extLst>
          </p:cNvPr>
          <p:cNvSpPr/>
          <p:nvPr userDrawn="1"/>
        </p:nvSpPr>
        <p:spPr>
          <a:xfrm rot="16200000">
            <a:off x="-460499" y="3625699"/>
            <a:ext cx="3851636" cy="307777"/>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Digitalisering och medicinteknik</a:t>
            </a:r>
          </a:p>
        </p:txBody>
      </p:sp>
      <p:grpSp>
        <p:nvGrpSpPr>
          <p:cNvPr id="2" name="Grupp 1">
            <a:extLst>
              <a:ext uri="{FF2B5EF4-FFF2-40B4-BE49-F238E27FC236}">
                <a16:creationId xmlns:a16="http://schemas.microsoft.com/office/drawing/2014/main" id="{F8AB8E20-8F15-4B14-8D72-0137B3737B0C}"/>
              </a:ext>
            </a:extLst>
          </p:cNvPr>
          <p:cNvGrpSpPr/>
          <p:nvPr userDrawn="1"/>
        </p:nvGrpSpPr>
        <p:grpSpPr>
          <a:xfrm>
            <a:off x="317258" y="6049692"/>
            <a:ext cx="9510370" cy="648945"/>
            <a:chOff x="317258" y="6049692"/>
            <a:chExt cx="9510370" cy="648945"/>
          </a:xfrm>
        </p:grpSpPr>
        <p:grpSp>
          <p:nvGrpSpPr>
            <p:cNvPr id="11" name="Grupp 10">
              <a:extLst>
                <a:ext uri="{FF2B5EF4-FFF2-40B4-BE49-F238E27FC236}">
                  <a16:creationId xmlns:a16="http://schemas.microsoft.com/office/drawing/2014/main" id="{01D6FFD6-F6D1-463B-9C6D-320D26615A68}"/>
                </a:ext>
              </a:extLst>
            </p:cNvPr>
            <p:cNvGrpSpPr/>
            <p:nvPr userDrawn="1"/>
          </p:nvGrpSpPr>
          <p:grpSpPr>
            <a:xfrm flipH="1">
              <a:off x="317258" y="6049692"/>
              <a:ext cx="8416071" cy="648945"/>
              <a:chOff x="200153" y="3260321"/>
              <a:chExt cx="8805623" cy="560202"/>
            </a:xfrm>
          </p:grpSpPr>
          <p:sp>
            <p:nvSpPr>
              <p:cNvPr id="12" name="Pil: vänster 11">
                <a:extLst>
                  <a:ext uri="{FF2B5EF4-FFF2-40B4-BE49-F238E27FC236}">
                    <a16:creationId xmlns:a16="http://schemas.microsoft.com/office/drawing/2014/main" id="{89228C24-9F04-42C7-A842-725501DD2BF8}"/>
                  </a:ext>
                </a:extLst>
              </p:cNvPr>
              <p:cNvSpPr/>
              <p:nvPr/>
            </p:nvSpPr>
            <p:spPr bwMode="auto">
              <a:xfrm>
                <a:off x="200153" y="3260321"/>
                <a:ext cx="8805623"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3" name="textruta 12">
                <a:extLst>
                  <a:ext uri="{FF2B5EF4-FFF2-40B4-BE49-F238E27FC236}">
                    <a16:creationId xmlns:a16="http://schemas.microsoft.com/office/drawing/2014/main" id="{C46D15BF-B24F-4D4F-8E76-2A028AB1937D}"/>
                  </a:ext>
                </a:extLst>
              </p:cNvPr>
              <p:cNvSpPr txBox="1"/>
              <p:nvPr/>
            </p:nvSpPr>
            <p:spPr>
              <a:xfrm>
                <a:off x="554803" y="3415175"/>
                <a:ext cx="914400" cy="312653"/>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4" name="textruta 13">
                <a:extLst>
                  <a:ext uri="{FF2B5EF4-FFF2-40B4-BE49-F238E27FC236}">
                    <a16:creationId xmlns:a16="http://schemas.microsoft.com/office/drawing/2014/main" id="{FE361A01-08DF-43FE-A234-AA08BD48FEED}"/>
                  </a:ext>
                </a:extLst>
              </p:cNvPr>
              <p:cNvSpPr txBox="1"/>
              <p:nvPr/>
            </p:nvSpPr>
            <p:spPr>
              <a:xfrm>
                <a:off x="7792946" y="3415174"/>
                <a:ext cx="914400" cy="312653"/>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sp>
          <p:nvSpPr>
            <p:cNvPr id="20" name="Rektangel 19">
              <a:extLst>
                <a:ext uri="{FF2B5EF4-FFF2-40B4-BE49-F238E27FC236}">
                  <a16:creationId xmlns:a16="http://schemas.microsoft.com/office/drawing/2014/main" id="{37389C1E-4761-460B-AE7B-A4C7C5CA2778}"/>
                </a:ext>
              </a:extLst>
            </p:cNvPr>
            <p:cNvSpPr/>
            <p:nvPr userDrawn="1"/>
          </p:nvSpPr>
          <p:spPr>
            <a:xfrm>
              <a:off x="8879933" y="6101852"/>
              <a:ext cx="947695" cy="523220"/>
            </a:xfrm>
            <a:prstGeom prst="rect">
              <a:avLst/>
            </a:prstGeom>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God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tillgång</a:t>
              </a:r>
            </a:p>
          </p:txBody>
        </p:sp>
        <p:sp>
          <p:nvSpPr>
            <p:cNvPr id="22" name="textruta 21">
              <a:extLst>
                <a:ext uri="{FF2B5EF4-FFF2-40B4-BE49-F238E27FC236}">
                  <a16:creationId xmlns:a16="http://schemas.microsoft.com/office/drawing/2014/main" id="{B1090A08-419A-4979-882A-F66B7DD3B5C2}"/>
                </a:ext>
              </a:extLst>
            </p:cNvPr>
            <p:cNvSpPr txBox="1"/>
            <p:nvPr userDrawn="1"/>
          </p:nvSpPr>
          <p:spPr>
            <a:xfrm>
              <a:off x="2153653" y="6266440"/>
              <a:ext cx="5375251" cy="215444"/>
            </a:xfrm>
            <a:prstGeom prst="rect">
              <a:avLst/>
            </a:prstGeom>
            <a:noFill/>
          </p:spPr>
          <p:txBody>
            <a:bodyPr wrap="square" lIns="0" tIns="0" rIns="0" bIns="0" rtlCol="0">
              <a:spAutoFit/>
            </a:bodyPr>
            <a:lstStyle/>
            <a:p>
              <a:pPr marL="0" marR="0" lvl="0" indent="0"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grpSp>
      <p:sp>
        <p:nvSpPr>
          <p:cNvPr id="24" name="Platshållare för innehåll 2">
            <a:extLst>
              <a:ext uri="{FF2B5EF4-FFF2-40B4-BE49-F238E27FC236}">
                <a16:creationId xmlns:a16="http://schemas.microsoft.com/office/drawing/2014/main" id="{9AE0C4CF-5D1A-4FDE-BDBD-1BA170CC7273}"/>
              </a:ext>
            </a:extLst>
          </p:cNvPr>
          <p:cNvSpPr>
            <a:spLocks noGrp="1"/>
          </p:cNvSpPr>
          <p:nvPr>
            <p:ph idx="1" hasCustomPrompt="1"/>
          </p:nvPr>
        </p:nvSpPr>
        <p:spPr>
          <a:xfrm>
            <a:off x="2273522" y="2439372"/>
            <a:ext cx="6200554" cy="3532803"/>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sp>
        <p:nvSpPr>
          <p:cNvPr id="27" name="textruta 26">
            <a:extLst>
              <a:ext uri="{FF2B5EF4-FFF2-40B4-BE49-F238E27FC236}">
                <a16:creationId xmlns:a16="http://schemas.microsoft.com/office/drawing/2014/main" id="{21A1DC1C-5336-41A9-9451-07715025DB65}"/>
              </a:ext>
            </a:extLst>
          </p:cNvPr>
          <p:cNvSpPr txBox="1"/>
          <p:nvPr userDrawn="1"/>
        </p:nvSpPr>
        <p:spPr>
          <a:xfrm>
            <a:off x="2713424" y="1453723"/>
            <a:ext cx="276987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sp>
        <p:nvSpPr>
          <p:cNvPr id="30" name="Ellips 29">
            <a:extLst>
              <a:ext uri="{FF2B5EF4-FFF2-40B4-BE49-F238E27FC236}">
                <a16:creationId xmlns:a16="http://schemas.microsoft.com/office/drawing/2014/main" id="{C418CB3B-D6D5-42D7-B879-7FA2FFEC647F}"/>
              </a:ext>
            </a:extLst>
          </p:cNvPr>
          <p:cNvSpPr>
            <a:spLocks noChangeAspect="1"/>
          </p:cNvSpPr>
          <p:nvPr userDrawn="1"/>
        </p:nvSpPr>
        <p:spPr bwMode="auto">
          <a:xfrm>
            <a:off x="10077789" y="1247775"/>
            <a:ext cx="1800000" cy="180000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31" name="textruta 30">
            <a:extLst>
              <a:ext uri="{FF2B5EF4-FFF2-40B4-BE49-F238E27FC236}">
                <a16:creationId xmlns:a16="http://schemas.microsoft.com/office/drawing/2014/main" id="{FAFE571E-8E93-4416-BD1C-7196828BC765}"/>
              </a:ext>
            </a:extLst>
          </p:cNvPr>
          <p:cNvSpPr txBox="1"/>
          <p:nvPr userDrawn="1"/>
        </p:nvSpPr>
        <p:spPr>
          <a:xfrm>
            <a:off x="10077789" y="1480845"/>
            <a:ext cx="1800000" cy="1723995"/>
          </a:xfrm>
          <a:prstGeom prst="rect">
            <a:avLst/>
          </a:prstGeom>
          <a:noFill/>
        </p:spPr>
        <p:txBody>
          <a:bodyPr wrap="square" rtlCol="0">
            <a:noAutofit/>
          </a:bodyPr>
          <a:lstStyle/>
          <a:p>
            <a:pPr>
              <a:lnSpc>
                <a:spcPct val="100000"/>
              </a:lnSpc>
            </a:pPr>
            <a:r>
              <a:rPr lang="sv-SE" sz="1300" b="1" dirty="0">
                <a:solidFill>
                  <a:schemeClr val="bg1"/>
                </a:solidFill>
              </a:rPr>
              <a:t>2040</a:t>
            </a:r>
            <a:br>
              <a:rPr lang="sv-SE" sz="1300" dirty="0">
                <a:solidFill>
                  <a:schemeClr val="bg1"/>
                </a:solidFill>
              </a:rPr>
            </a:br>
            <a:r>
              <a:rPr lang="sv-SE" sz="1300" dirty="0">
                <a:solidFill>
                  <a:schemeClr val="bg1"/>
                </a:solidFill>
              </a:rPr>
              <a:t>Alternativa framtider</a:t>
            </a:r>
            <a:endParaRPr lang="sv-SE" sz="1300" dirty="0"/>
          </a:p>
        </p:txBody>
      </p:sp>
      <p:grpSp>
        <p:nvGrpSpPr>
          <p:cNvPr id="32" name="Grupp 31">
            <a:extLst>
              <a:ext uri="{FF2B5EF4-FFF2-40B4-BE49-F238E27FC236}">
                <a16:creationId xmlns:a16="http://schemas.microsoft.com/office/drawing/2014/main" id="{DE4DEBB2-EE3C-44C7-9B32-C7AF0933F556}"/>
              </a:ext>
            </a:extLst>
          </p:cNvPr>
          <p:cNvGrpSpPr/>
          <p:nvPr userDrawn="1"/>
        </p:nvGrpSpPr>
        <p:grpSpPr>
          <a:xfrm>
            <a:off x="10635789" y="2154740"/>
            <a:ext cx="684000" cy="684000"/>
            <a:chOff x="10688525" y="2154740"/>
            <a:chExt cx="684000" cy="684000"/>
          </a:xfrm>
        </p:grpSpPr>
        <p:cxnSp>
          <p:nvCxnSpPr>
            <p:cNvPr id="33" name="Rak 19">
              <a:extLst>
                <a:ext uri="{FF2B5EF4-FFF2-40B4-BE49-F238E27FC236}">
                  <a16:creationId xmlns:a16="http://schemas.microsoft.com/office/drawing/2014/main" id="{01BFD9AF-8F55-4339-BD51-69ACA7A63DCC}"/>
                </a:ext>
              </a:extLst>
            </p:cNvPr>
            <p:cNvCxnSpPr/>
            <p:nvPr userDrawn="1"/>
          </p:nvCxnSpPr>
          <p:spPr bwMode="auto">
            <a:xfrm>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Rak 19">
              <a:extLst>
                <a:ext uri="{FF2B5EF4-FFF2-40B4-BE49-F238E27FC236}">
                  <a16:creationId xmlns:a16="http://schemas.microsoft.com/office/drawing/2014/main" id="{864A6622-DB4E-4BB6-8759-841690A05623}"/>
                </a:ext>
              </a:extLst>
            </p:cNvPr>
            <p:cNvCxnSpPr/>
            <p:nvPr userDrawn="1"/>
          </p:nvCxnSpPr>
          <p:spPr bwMode="auto">
            <a:xfrm rot="5400000">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Grupp 34">
            <a:extLst>
              <a:ext uri="{FF2B5EF4-FFF2-40B4-BE49-F238E27FC236}">
                <a16:creationId xmlns:a16="http://schemas.microsoft.com/office/drawing/2014/main" id="{68B6C819-5528-4379-93E0-625CDA2CABD3}"/>
              </a:ext>
            </a:extLst>
          </p:cNvPr>
          <p:cNvGrpSpPr/>
          <p:nvPr userDrawn="1"/>
        </p:nvGrpSpPr>
        <p:grpSpPr>
          <a:xfrm rot="2700000">
            <a:off x="11090568" y="2163950"/>
            <a:ext cx="219058" cy="229792"/>
            <a:chOff x="10717929" y="2137839"/>
            <a:chExt cx="559478" cy="559478"/>
          </a:xfrm>
        </p:grpSpPr>
        <p:cxnSp>
          <p:nvCxnSpPr>
            <p:cNvPr id="36" name="Rak 19">
              <a:extLst>
                <a:ext uri="{FF2B5EF4-FFF2-40B4-BE49-F238E27FC236}">
                  <a16:creationId xmlns:a16="http://schemas.microsoft.com/office/drawing/2014/main" id="{D899EA0E-718E-4CC8-B3E0-FCB1B8F38148}"/>
                </a:ext>
              </a:extLst>
            </p:cNvPr>
            <p:cNvCxnSpPr/>
            <p:nvPr userDrawn="1"/>
          </p:nvCxnSpPr>
          <p:spPr bwMode="auto">
            <a:xfrm>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Rak 19">
              <a:extLst>
                <a:ext uri="{FF2B5EF4-FFF2-40B4-BE49-F238E27FC236}">
                  <a16:creationId xmlns:a16="http://schemas.microsoft.com/office/drawing/2014/main" id="{2A1548DF-0E9C-45E5-972E-2F36C9806555}"/>
                </a:ext>
              </a:extLst>
            </p:cNvPr>
            <p:cNvCxnSpPr/>
            <p:nvPr userDrawn="1"/>
          </p:nvCxnSpPr>
          <p:spPr bwMode="auto">
            <a:xfrm rot="5400000">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976456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Rubrik och 2 innehållsdelar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a:t>Click to edit Master title style</a:t>
            </a:r>
            <a:endParaRPr lang="sv-SE" dirty="0"/>
          </a:p>
        </p:txBody>
      </p:sp>
      <p:sp>
        <p:nvSpPr>
          <p:cNvPr id="3" name="Platshållare för innehåll 2"/>
          <p:cNvSpPr>
            <a:spLocks noGrp="1"/>
          </p:cNvSpPr>
          <p:nvPr>
            <p:ph idx="1"/>
          </p:nvPr>
        </p:nvSpPr>
        <p:spPr>
          <a:xfrm>
            <a:off x="958851" y="2159000"/>
            <a:ext cx="4957317" cy="3937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Platshållare för datum 3"/>
          <p:cNvSpPr>
            <a:spLocks noGrp="1"/>
          </p:cNvSpPr>
          <p:nvPr>
            <p:ph type="dt" sz="half" idx="10"/>
          </p:nvPr>
        </p:nvSpPr>
        <p:spPr/>
        <p:txBody>
          <a:bodyPr/>
          <a:lstStyle>
            <a:lvl1pPr>
              <a:defRPr/>
            </a:lvl1pPr>
          </a:lstStyle>
          <a:p>
            <a:fld id="{F7B1C074-9DAA-43AE-AB9B-0D4B8C24D5E1}" type="datetime1">
              <a:rPr lang="sv-SE" smtClean="0"/>
              <a:t>2022-08-16</a:t>
            </a:fld>
            <a:endParaRPr lang="sv-SE" dirty="0"/>
          </a:p>
        </p:txBody>
      </p:sp>
      <p:sp>
        <p:nvSpPr>
          <p:cNvPr id="5" name="Platshållare för sidfot 4"/>
          <p:cNvSpPr>
            <a:spLocks noGrp="1"/>
          </p:cNvSpPr>
          <p:nvPr>
            <p:ph type="ftr" sz="quarter" idx="11"/>
          </p:nvPr>
        </p:nvSpPr>
        <p:spPr/>
        <p:txBody>
          <a:bodyPr/>
          <a:lstStyle>
            <a:lvl1pPr>
              <a:defRPr/>
            </a:lvl1pPr>
          </a:lstStyle>
          <a:p>
            <a:r>
              <a:rPr lang="sv-SE"/>
              <a:t>Dialogmöte HS 2040</a:t>
            </a:r>
            <a:endParaRPr lang="sv-SE" dirty="0"/>
          </a:p>
        </p:txBody>
      </p:sp>
      <p:sp>
        <p:nvSpPr>
          <p:cNvPr id="6" name="Platshållare för bildnummer 5"/>
          <p:cNvSpPr>
            <a:spLocks noGrp="1"/>
          </p:cNvSpPr>
          <p:nvPr>
            <p:ph type="sldNum" sz="quarter" idx="12"/>
          </p:nvPr>
        </p:nvSpPr>
        <p:spPr/>
        <p:txBody>
          <a:bodyPr/>
          <a:lstStyle>
            <a:lvl1pPr>
              <a:defRPr/>
            </a:lvl1pPr>
          </a:lstStyle>
          <a:p>
            <a:fld id="{DDBEBB44-B4B5-45AD-87A9-3B8A569A17F0}" type="slidenum">
              <a:rPr lang="sv-SE"/>
              <a:pPr/>
              <a:t>‹#›</a:t>
            </a:fld>
            <a:endParaRPr lang="sv-SE" dirty="0"/>
          </a:p>
        </p:txBody>
      </p:sp>
      <p:sp>
        <p:nvSpPr>
          <p:cNvPr id="7" name="Platshållare för innehåll 2">
            <a:extLst>
              <a:ext uri="{FF2B5EF4-FFF2-40B4-BE49-F238E27FC236}">
                <a16:creationId xmlns:a16="http://schemas.microsoft.com/office/drawing/2014/main" id="{EFC4FDA7-B96F-420F-97B3-6843B108A8E4}"/>
              </a:ext>
            </a:extLst>
          </p:cNvPr>
          <p:cNvSpPr>
            <a:spLocks noGrp="1"/>
          </p:cNvSpPr>
          <p:nvPr>
            <p:ph idx="13"/>
          </p:nvPr>
        </p:nvSpPr>
        <p:spPr>
          <a:xfrm>
            <a:off x="6280659" y="2159000"/>
            <a:ext cx="4957317" cy="3937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Tree>
    <p:extLst>
      <p:ext uri="{BB962C8B-B14F-4D97-AF65-F5344CB8AC3E}">
        <p14:creationId xmlns:p14="http://schemas.microsoft.com/office/powerpoint/2010/main" val="2897449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Rubrik och innehåll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a:t>Click to edit Master title style</a:t>
            </a:r>
            <a:endParaRPr lang="sv-SE" dirty="0"/>
          </a:p>
        </p:txBody>
      </p:sp>
      <p:sp>
        <p:nvSpPr>
          <p:cNvPr id="3" name="Platshållare för innehåll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Platshållare för datum 3"/>
          <p:cNvSpPr>
            <a:spLocks noGrp="1"/>
          </p:cNvSpPr>
          <p:nvPr>
            <p:ph type="dt" sz="half" idx="10"/>
          </p:nvPr>
        </p:nvSpPr>
        <p:spPr/>
        <p:txBody>
          <a:bodyPr/>
          <a:lstStyle>
            <a:lvl1pPr>
              <a:defRPr/>
            </a:lvl1pPr>
          </a:lstStyle>
          <a:p>
            <a:fld id="{275F3608-B623-480B-8B9B-F71642D787A7}" type="datetime1">
              <a:rPr lang="sv-SE" smtClean="0"/>
              <a:t>2022-08-16</a:t>
            </a:fld>
            <a:endParaRPr lang="sv-SE" dirty="0"/>
          </a:p>
        </p:txBody>
      </p:sp>
      <p:sp>
        <p:nvSpPr>
          <p:cNvPr id="5" name="Platshållare för sidfot 4"/>
          <p:cNvSpPr>
            <a:spLocks noGrp="1"/>
          </p:cNvSpPr>
          <p:nvPr>
            <p:ph type="ftr" sz="quarter" idx="11"/>
          </p:nvPr>
        </p:nvSpPr>
        <p:spPr/>
        <p:txBody>
          <a:bodyPr/>
          <a:lstStyle>
            <a:lvl1pPr>
              <a:defRPr/>
            </a:lvl1pPr>
          </a:lstStyle>
          <a:p>
            <a:r>
              <a:rPr lang="sv-SE"/>
              <a:t>Dialogmöte HS 2040</a:t>
            </a:r>
            <a:endParaRPr lang="sv-SE" dirty="0"/>
          </a:p>
        </p:txBody>
      </p:sp>
      <p:sp>
        <p:nvSpPr>
          <p:cNvPr id="6" name="Platshållare för bildnummer 5"/>
          <p:cNvSpPr>
            <a:spLocks noGrp="1"/>
          </p:cNvSpPr>
          <p:nvPr>
            <p:ph type="sldNum" sz="quarter" idx="12"/>
          </p:nvPr>
        </p:nvSpPr>
        <p:spPr/>
        <p:txBody>
          <a:bodyPr/>
          <a:lstStyle>
            <a:lvl1pPr>
              <a:defRPr/>
            </a:lvl1pPr>
          </a:lstStyle>
          <a:p>
            <a:fld id="{DDBEBB44-B4B5-45AD-87A9-3B8A569A17F0}" type="slidenum">
              <a:rPr lang="sv-SE"/>
              <a:pPr/>
              <a:t>‹#›</a:t>
            </a:fld>
            <a:endParaRPr lang="sv-SE" dirty="0"/>
          </a:p>
        </p:txBody>
      </p:sp>
    </p:spTree>
    <p:extLst>
      <p:ext uri="{BB962C8B-B14F-4D97-AF65-F5344CB8AC3E}">
        <p14:creationId xmlns:p14="http://schemas.microsoft.com/office/powerpoint/2010/main" val="2709817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Rubrikbild Vit">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1AAEDD4-F26E-4CF3-B054-5A094C52B91E}"/>
              </a:ext>
            </a:extLst>
          </p:cNvPr>
          <p:cNvSpPr/>
          <p:nvPr userDrawn="1"/>
        </p:nvSpPr>
        <p:spPr bwMode="auto">
          <a:xfrm>
            <a:off x="0" y="0"/>
            <a:ext cx="12192000" cy="949234"/>
          </a:xfrm>
          <a:prstGeom prst="rect">
            <a:avLst/>
          </a:prstGeom>
          <a:solidFill>
            <a:srgbClr val="E9E3D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tx1"/>
              </a:solidFill>
              <a:effectLst/>
              <a:latin typeface="Verdana" pitchFamily="34" charset="0"/>
              <a:ea typeface="Geneva" pitchFamily="1" charset="-128"/>
            </a:endParaRPr>
          </a:p>
        </p:txBody>
      </p:sp>
      <p:sp>
        <p:nvSpPr>
          <p:cNvPr id="13315" name="Rectangle 3"/>
          <p:cNvSpPr>
            <a:spLocks noGrp="1" noChangeArrowheads="1"/>
          </p:cNvSpPr>
          <p:nvPr>
            <p:ph type="ctrTitle"/>
          </p:nvPr>
        </p:nvSpPr>
        <p:spPr>
          <a:xfrm>
            <a:off x="914400" y="2130426"/>
            <a:ext cx="10363200" cy="1470025"/>
          </a:xfrm>
        </p:spPr>
        <p:txBody>
          <a:bodyPr/>
          <a:lstStyle>
            <a:lvl1pPr algn="ctr">
              <a:defRPr/>
            </a:lvl1pPr>
          </a:lstStyle>
          <a:p>
            <a:pPr lvl="0"/>
            <a:r>
              <a:rPr lang="en-GB" noProof="0"/>
              <a:t>Click to edit Master title style</a:t>
            </a:r>
            <a:endParaRPr lang="sv-SE" noProof="0" dirty="0"/>
          </a:p>
        </p:txBody>
      </p:sp>
      <p:sp>
        <p:nvSpPr>
          <p:cNvPr id="13316" name="Rectangle 4"/>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GB" noProof="0"/>
              <a:t>Click to edit Master subtitle style</a:t>
            </a:r>
            <a:endParaRPr lang="sv-SE" noProof="0" dirty="0"/>
          </a:p>
        </p:txBody>
      </p:sp>
      <p:sp>
        <p:nvSpPr>
          <p:cNvPr id="13321" name="Rectangle 9"/>
          <p:cNvSpPr>
            <a:spLocks noGrp="1" noChangeArrowheads="1"/>
          </p:cNvSpPr>
          <p:nvPr>
            <p:ph type="dt" sz="half" idx="2"/>
          </p:nvPr>
        </p:nvSpPr>
        <p:spPr/>
        <p:txBody>
          <a:bodyPr/>
          <a:lstStyle>
            <a:lvl1pPr>
              <a:defRPr/>
            </a:lvl1pPr>
          </a:lstStyle>
          <a:p>
            <a:fld id="{2A104F70-3736-4FB7-89EE-51641DA1D0C4}" type="datetime1">
              <a:rPr lang="sv-SE" smtClean="0"/>
              <a:t>2022-08-16</a:t>
            </a:fld>
            <a:endParaRPr lang="sv-SE" dirty="0"/>
          </a:p>
        </p:txBody>
      </p:sp>
      <p:sp>
        <p:nvSpPr>
          <p:cNvPr id="13322" name="Rectangle 10"/>
          <p:cNvSpPr>
            <a:spLocks noGrp="1" noChangeArrowheads="1"/>
          </p:cNvSpPr>
          <p:nvPr>
            <p:ph type="ftr" sz="quarter" idx="3"/>
          </p:nvPr>
        </p:nvSpPr>
        <p:spPr/>
        <p:txBody>
          <a:bodyPr/>
          <a:lstStyle>
            <a:lvl1pPr>
              <a:defRPr/>
            </a:lvl1pPr>
          </a:lstStyle>
          <a:p>
            <a:r>
              <a:rPr lang="sv-SE"/>
              <a:t>Dialogmöte HS 2040</a:t>
            </a:r>
            <a:endParaRPr lang="sv-SE" dirty="0"/>
          </a:p>
        </p:txBody>
      </p:sp>
      <p:sp>
        <p:nvSpPr>
          <p:cNvPr id="13323" name="Rectangle 11"/>
          <p:cNvSpPr>
            <a:spLocks noGrp="1" noChangeArrowheads="1"/>
          </p:cNvSpPr>
          <p:nvPr>
            <p:ph type="sldNum" sz="quarter" idx="4"/>
          </p:nvPr>
        </p:nvSpPr>
        <p:spPr/>
        <p:txBody>
          <a:bodyPr/>
          <a:lstStyle>
            <a:lvl1pPr>
              <a:defRPr/>
            </a:lvl1pPr>
          </a:lstStyle>
          <a:p>
            <a:fld id="{C1A088CD-CCDE-49E5-84E6-67161CD99BDA}" type="slidenum">
              <a:rPr lang="sv-SE"/>
              <a:pPr/>
              <a:t>‹#›</a:t>
            </a:fld>
            <a:endParaRPr lang="sv-SE" dirty="0"/>
          </a:p>
        </p:txBody>
      </p:sp>
      <p:pic>
        <p:nvPicPr>
          <p:cNvPr id="10" name="Bild 9">
            <a:extLst>
              <a:ext uri="{FF2B5EF4-FFF2-40B4-BE49-F238E27FC236}">
                <a16:creationId xmlns:a16="http://schemas.microsoft.com/office/drawing/2014/main" id="{3E4ABABA-B778-46F8-93DF-7E9E6BAF7C4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2643" y="287739"/>
            <a:ext cx="1997319" cy="357545"/>
          </a:xfrm>
          <a:prstGeom prst="rect">
            <a:avLst/>
          </a:prstGeom>
        </p:spPr>
      </p:pic>
      <p:grpSp>
        <p:nvGrpSpPr>
          <p:cNvPr id="14" name="Grupp 13">
            <a:extLst>
              <a:ext uri="{FF2B5EF4-FFF2-40B4-BE49-F238E27FC236}">
                <a16:creationId xmlns:a16="http://schemas.microsoft.com/office/drawing/2014/main" id="{20A207A8-0708-468F-BF80-AD994789F8F2}"/>
              </a:ext>
            </a:extLst>
          </p:cNvPr>
          <p:cNvGrpSpPr/>
          <p:nvPr userDrawn="1"/>
        </p:nvGrpSpPr>
        <p:grpSpPr>
          <a:xfrm>
            <a:off x="12047537" y="3175"/>
            <a:ext cx="144463" cy="788988"/>
            <a:chOff x="12047537" y="3175"/>
            <a:chExt cx="144463" cy="788988"/>
          </a:xfrm>
        </p:grpSpPr>
        <p:sp>
          <p:nvSpPr>
            <p:cNvPr id="15" name="Rectangle 30">
              <a:extLst>
                <a:ext uri="{FF2B5EF4-FFF2-40B4-BE49-F238E27FC236}">
                  <a16:creationId xmlns:a16="http://schemas.microsoft.com/office/drawing/2014/main" id="{111A3A82-8E07-4095-B962-5BDEF6B5F7F4}"/>
                </a:ext>
              </a:extLst>
            </p:cNvPr>
            <p:cNvSpPr>
              <a:spLocks noChangeAspect="1" noChangeArrowheads="1"/>
            </p:cNvSpPr>
            <p:nvPr userDrawn="1"/>
          </p:nvSpPr>
          <p:spPr bwMode="auto">
            <a:xfrm>
              <a:off x="12047537" y="3175"/>
              <a:ext cx="144463" cy="144463"/>
            </a:xfrm>
            <a:prstGeom prst="rect">
              <a:avLst/>
            </a:prstGeom>
            <a:solidFill>
              <a:schemeClr val="accent2"/>
            </a:solidFill>
            <a:ln>
              <a:noFill/>
            </a:ln>
            <a:effectLst/>
          </p:spPr>
          <p:txBody>
            <a:bodyPr anchor="ctr">
              <a:spAutoFit/>
            </a:bodyPr>
            <a:lstStyle/>
            <a:p>
              <a:endParaRPr lang="sv-SE" dirty="0"/>
            </a:p>
          </p:txBody>
        </p:sp>
        <p:sp>
          <p:nvSpPr>
            <p:cNvPr id="16" name="Rectangle 31">
              <a:extLst>
                <a:ext uri="{FF2B5EF4-FFF2-40B4-BE49-F238E27FC236}">
                  <a16:creationId xmlns:a16="http://schemas.microsoft.com/office/drawing/2014/main" id="{94455EC7-1624-43B4-AF71-2F2E75FD83EC}"/>
                </a:ext>
              </a:extLst>
            </p:cNvPr>
            <p:cNvSpPr>
              <a:spLocks noChangeAspect="1" noChangeArrowheads="1"/>
            </p:cNvSpPr>
            <p:nvPr userDrawn="1"/>
          </p:nvSpPr>
          <p:spPr bwMode="auto">
            <a:xfrm>
              <a:off x="12047537" y="222250"/>
              <a:ext cx="144463" cy="144463"/>
            </a:xfrm>
            <a:prstGeom prst="rect">
              <a:avLst/>
            </a:prstGeom>
            <a:solidFill>
              <a:schemeClr val="accent2"/>
            </a:solidFill>
            <a:ln>
              <a:noFill/>
            </a:ln>
            <a:effectLst/>
          </p:spPr>
          <p:txBody>
            <a:bodyPr anchor="ctr">
              <a:spAutoFit/>
            </a:bodyPr>
            <a:lstStyle/>
            <a:p>
              <a:endParaRPr lang="sv-SE" dirty="0"/>
            </a:p>
          </p:txBody>
        </p:sp>
        <p:sp>
          <p:nvSpPr>
            <p:cNvPr id="17" name="Rectangle 32">
              <a:extLst>
                <a:ext uri="{FF2B5EF4-FFF2-40B4-BE49-F238E27FC236}">
                  <a16:creationId xmlns:a16="http://schemas.microsoft.com/office/drawing/2014/main" id="{B3368510-A07F-40B2-88D9-EEDA1946AC00}"/>
                </a:ext>
              </a:extLst>
            </p:cNvPr>
            <p:cNvSpPr>
              <a:spLocks noChangeAspect="1" noChangeArrowheads="1"/>
            </p:cNvSpPr>
            <p:nvPr userDrawn="1"/>
          </p:nvSpPr>
          <p:spPr bwMode="auto">
            <a:xfrm>
              <a:off x="12047537" y="434975"/>
              <a:ext cx="144463" cy="144463"/>
            </a:xfrm>
            <a:prstGeom prst="rect">
              <a:avLst/>
            </a:prstGeom>
            <a:solidFill>
              <a:schemeClr val="accent1"/>
            </a:solidFill>
            <a:ln>
              <a:noFill/>
            </a:ln>
            <a:effectLst/>
          </p:spPr>
          <p:txBody>
            <a:bodyPr anchor="ctr">
              <a:spAutoFit/>
            </a:bodyPr>
            <a:lstStyle/>
            <a:p>
              <a:endParaRPr lang="sv-SE" dirty="0"/>
            </a:p>
          </p:txBody>
        </p:sp>
        <p:sp>
          <p:nvSpPr>
            <p:cNvPr id="18" name="Rectangle 33">
              <a:extLst>
                <a:ext uri="{FF2B5EF4-FFF2-40B4-BE49-F238E27FC236}">
                  <a16:creationId xmlns:a16="http://schemas.microsoft.com/office/drawing/2014/main" id="{FCF97724-B74E-4897-A525-4DA03173708F}"/>
                </a:ext>
              </a:extLst>
            </p:cNvPr>
            <p:cNvSpPr>
              <a:spLocks noChangeAspect="1" noChangeArrowheads="1"/>
            </p:cNvSpPr>
            <p:nvPr userDrawn="1"/>
          </p:nvSpPr>
          <p:spPr bwMode="auto">
            <a:xfrm>
              <a:off x="12047537" y="647700"/>
              <a:ext cx="144463" cy="144463"/>
            </a:xfrm>
            <a:prstGeom prst="rect">
              <a:avLst/>
            </a:prstGeom>
            <a:solidFill>
              <a:schemeClr val="accent2"/>
            </a:solidFill>
            <a:ln>
              <a:noFill/>
            </a:ln>
            <a:effectLst/>
          </p:spPr>
          <p:txBody>
            <a:bodyPr anchor="ctr">
              <a:spAutoFit/>
            </a:bodyPr>
            <a:lstStyle/>
            <a:p>
              <a:endParaRPr lang="sv-SE" dirty="0"/>
            </a:p>
          </p:txBody>
        </p:sp>
      </p:grpSp>
    </p:spTree>
    <p:extLst>
      <p:ext uri="{BB962C8B-B14F-4D97-AF65-F5344CB8AC3E}">
        <p14:creationId xmlns:p14="http://schemas.microsoft.com/office/powerpoint/2010/main" val="3290259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Rubrik och innehåll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a:t>Click to edit Master title style</a:t>
            </a:r>
            <a:endParaRPr lang="sv-SE" dirty="0"/>
          </a:p>
        </p:txBody>
      </p:sp>
      <p:sp>
        <p:nvSpPr>
          <p:cNvPr id="3" name="Platshållare för innehåll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Platshållare för datum 3"/>
          <p:cNvSpPr>
            <a:spLocks noGrp="1"/>
          </p:cNvSpPr>
          <p:nvPr>
            <p:ph type="dt" sz="half" idx="10"/>
          </p:nvPr>
        </p:nvSpPr>
        <p:spPr/>
        <p:txBody>
          <a:bodyPr/>
          <a:lstStyle>
            <a:lvl1pPr>
              <a:defRPr/>
            </a:lvl1pPr>
          </a:lstStyle>
          <a:p>
            <a:fld id="{73D4268B-D49C-4169-B6B5-D1DF465AFD82}" type="datetime1">
              <a:rPr lang="sv-SE" smtClean="0"/>
              <a:t>2022-08-16</a:t>
            </a:fld>
            <a:endParaRPr lang="sv-SE" dirty="0"/>
          </a:p>
        </p:txBody>
      </p:sp>
      <p:sp>
        <p:nvSpPr>
          <p:cNvPr id="5" name="Platshållare för sidfot 4"/>
          <p:cNvSpPr>
            <a:spLocks noGrp="1"/>
          </p:cNvSpPr>
          <p:nvPr>
            <p:ph type="ftr" sz="quarter" idx="11"/>
          </p:nvPr>
        </p:nvSpPr>
        <p:spPr/>
        <p:txBody>
          <a:bodyPr/>
          <a:lstStyle>
            <a:lvl1pPr>
              <a:defRPr/>
            </a:lvl1pPr>
          </a:lstStyle>
          <a:p>
            <a:r>
              <a:rPr lang="sv-SE"/>
              <a:t>Dialogmöte HS 2040</a:t>
            </a:r>
            <a:endParaRPr lang="sv-SE" dirty="0"/>
          </a:p>
        </p:txBody>
      </p:sp>
      <p:sp>
        <p:nvSpPr>
          <p:cNvPr id="6" name="Platshållare för bildnummer 5"/>
          <p:cNvSpPr>
            <a:spLocks noGrp="1"/>
          </p:cNvSpPr>
          <p:nvPr>
            <p:ph type="sldNum" sz="quarter" idx="12"/>
          </p:nvPr>
        </p:nvSpPr>
        <p:spPr/>
        <p:txBody>
          <a:bodyPr/>
          <a:lstStyle>
            <a:lvl1pPr>
              <a:defRPr/>
            </a:lvl1pPr>
          </a:lstStyle>
          <a:p>
            <a:fld id="{DDBEBB44-B4B5-45AD-87A9-3B8A569A17F0}" type="slidenum">
              <a:rPr lang="sv-SE"/>
              <a:pPr/>
              <a:t>‹#›</a:t>
            </a:fld>
            <a:endParaRPr lang="sv-SE" dirty="0"/>
          </a:p>
        </p:txBody>
      </p:sp>
    </p:spTree>
    <p:extLst>
      <p:ext uri="{BB962C8B-B14F-4D97-AF65-F5344CB8AC3E}">
        <p14:creationId xmlns:p14="http://schemas.microsoft.com/office/powerpoint/2010/main" val="2841299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Rubrik och innehåll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a:t>Click to edit Master title style</a:t>
            </a:r>
            <a:endParaRPr lang="sv-SE" dirty="0"/>
          </a:p>
        </p:txBody>
      </p:sp>
      <p:sp>
        <p:nvSpPr>
          <p:cNvPr id="3" name="Platshållare för innehåll 2"/>
          <p:cNvSpPr>
            <a:spLocks noGrp="1"/>
          </p:cNvSpPr>
          <p:nvPr>
            <p:ph idx="1" hasCustomPrompt="1"/>
          </p:nvPr>
        </p:nvSpPr>
        <p:spPr/>
        <p:txBody>
          <a:bodyPr/>
          <a:lstStyle>
            <a:lvl1pPr marL="0" indent="0">
              <a:buNone/>
              <a:defRPr/>
            </a:lvl1pPr>
          </a:lstStyle>
          <a:p>
            <a:pPr lvl="0"/>
            <a:r>
              <a:rPr lang="sv-SE" dirty="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fld id="{21147F86-95B8-4454-985C-DFA14550AC59}" type="datetime1">
              <a:rPr lang="sv-SE" smtClean="0"/>
              <a:t>2022-08-16</a:t>
            </a:fld>
            <a:endParaRPr lang="sv-SE" dirty="0"/>
          </a:p>
        </p:txBody>
      </p:sp>
      <p:sp>
        <p:nvSpPr>
          <p:cNvPr id="5" name="Platshållare för sidfot 4"/>
          <p:cNvSpPr>
            <a:spLocks noGrp="1"/>
          </p:cNvSpPr>
          <p:nvPr>
            <p:ph type="ftr" sz="quarter" idx="11"/>
          </p:nvPr>
        </p:nvSpPr>
        <p:spPr/>
        <p:txBody>
          <a:bodyPr/>
          <a:lstStyle>
            <a:lvl1pPr>
              <a:defRPr/>
            </a:lvl1pPr>
          </a:lstStyle>
          <a:p>
            <a:r>
              <a:rPr lang="sv-SE"/>
              <a:t>Dialogmöte HS 2040</a:t>
            </a:r>
            <a:endParaRPr lang="sv-SE" dirty="0"/>
          </a:p>
        </p:txBody>
      </p:sp>
      <p:sp>
        <p:nvSpPr>
          <p:cNvPr id="6" name="Platshållare för bildnummer 5"/>
          <p:cNvSpPr>
            <a:spLocks noGrp="1"/>
          </p:cNvSpPr>
          <p:nvPr>
            <p:ph type="sldNum" sz="quarter" idx="12"/>
          </p:nvPr>
        </p:nvSpPr>
        <p:spPr/>
        <p:txBody>
          <a:bodyPr/>
          <a:lstStyle>
            <a:lvl1pPr>
              <a:defRPr/>
            </a:lvl1pPr>
          </a:lstStyle>
          <a:p>
            <a:fld id="{DDBEBB44-B4B5-45AD-87A9-3B8A569A17F0}" type="slidenum">
              <a:rPr lang="sv-SE"/>
              <a:pPr/>
              <a:t>‹#›</a:t>
            </a:fld>
            <a:endParaRPr lang="sv-SE" dirty="0"/>
          </a:p>
        </p:txBody>
      </p:sp>
    </p:spTree>
    <p:extLst>
      <p:ext uri="{BB962C8B-B14F-4D97-AF65-F5344CB8AC3E}">
        <p14:creationId xmlns:p14="http://schemas.microsoft.com/office/powerpoint/2010/main" val="343556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Rubrik och 2 innehållsdelar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a:t>Click to edit Master title style</a:t>
            </a:r>
            <a:endParaRPr lang="sv-SE" dirty="0"/>
          </a:p>
        </p:txBody>
      </p:sp>
      <p:sp>
        <p:nvSpPr>
          <p:cNvPr id="3" name="Platshållare för innehåll 2"/>
          <p:cNvSpPr>
            <a:spLocks noGrp="1"/>
          </p:cNvSpPr>
          <p:nvPr>
            <p:ph idx="1"/>
          </p:nvPr>
        </p:nvSpPr>
        <p:spPr>
          <a:xfrm>
            <a:off x="958851" y="2159000"/>
            <a:ext cx="4957317" cy="3937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4" name="Platshållare för datum 3"/>
          <p:cNvSpPr>
            <a:spLocks noGrp="1"/>
          </p:cNvSpPr>
          <p:nvPr>
            <p:ph type="dt" sz="half" idx="10"/>
          </p:nvPr>
        </p:nvSpPr>
        <p:spPr/>
        <p:txBody>
          <a:bodyPr/>
          <a:lstStyle>
            <a:lvl1pPr>
              <a:defRPr/>
            </a:lvl1pPr>
          </a:lstStyle>
          <a:p>
            <a:fld id="{51E6A594-9737-433F-A3A9-D47ADAEE7C3F}" type="datetime1">
              <a:rPr lang="sv-SE" smtClean="0"/>
              <a:t>2022-08-16</a:t>
            </a:fld>
            <a:endParaRPr lang="sv-SE" dirty="0"/>
          </a:p>
        </p:txBody>
      </p:sp>
      <p:sp>
        <p:nvSpPr>
          <p:cNvPr id="5" name="Platshållare för sidfot 4"/>
          <p:cNvSpPr>
            <a:spLocks noGrp="1"/>
          </p:cNvSpPr>
          <p:nvPr>
            <p:ph type="ftr" sz="quarter" idx="11"/>
          </p:nvPr>
        </p:nvSpPr>
        <p:spPr/>
        <p:txBody>
          <a:bodyPr/>
          <a:lstStyle>
            <a:lvl1pPr>
              <a:defRPr/>
            </a:lvl1pPr>
          </a:lstStyle>
          <a:p>
            <a:r>
              <a:rPr lang="sv-SE"/>
              <a:t>Dialogmöte HS 2040</a:t>
            </a:r>
            <a:endParaRPr lang="sv-SE" dirty="0"/>
          </a:p>
        </p:txBody>
      </p:sp>
      <p:sp>
        <p:nvSpPr>
          <p:cNvPr id="6" name="Platshållare för bildnummer 5"/>
          <p:cNvSpPr>
            <a:spLocks noGrp="1"/>
          </p:cNvSpPr>
          <p:nvPr>
            <p:ph type="sldNum" sz="quarter" idx="12"/>
          </p:nvPr>
        </p:nvSpPr>
        <p:spPr/>
        <p:txBody>
          <a:bodyPr/>
          <a:lstStyle>
            <a:lvl1pPr>
              <a:defRPr/>
            </a:lvl1pPr>
          </a:lstStyle>
          <a:p>
            <a:fld id="{DDBEBB44-B4B5-45AD-87A9-3B8A569A17F0}" type="slidenum">
              <a:rPr lang="sv-SE"/>
              <a:pPr/>
              <a:t>‹#›</a:t>
            </a:fld>
            <a:endParaRPr lang="sv-SE" dirty="0"/>
          </a:p>
        </p:txBody>
      </p:sp>
      <p:sp>
        <p:nvSpPr>
          <p:cNvPr id="7" name="Platshållare för innehåll 2">
            <a:extLst>
              <a:ext uri="{FF2B5EF4-FFF2-40B4-BE49-F238E27FC236}">
                <a16:creationId xmlns:a16="http://schemas.microsoft.com/office/drawing/2014/main" id="{EFC4FDA7-B96F-420F-97B3-6843B108A8E4}"/>
              </a:ext>
            </a:extLst>
          </p:cNvPr>
          <p:cNvSpPr>
            <a:spLocks noGrp="1"/>
          </p:cNvSpPr>
          <p:nvPr>
            <p:ph idx="13"/>
          </p:nvPr>
        </p:nvSpPr>
        <p:spPr>
          <a:xfrm>
            <a:off x="6280659" y="2159000"/>
            <a:ext cx="4957317" cy="3937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Tree>
    <p:extLst>
      <p:ext uri="{BB962C8B-B14F-4D97-AF65-F5344CB8AC3E}">
        <p14:creationId xmlns:p14="http://schemas.microsoft.com/office/powerpoint/2010/main" val="3966944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a:t>Click to edit Master title style</a:t>
            </a:r>
            <a:endParaRPr lang="sv-SE" dirty="0"/>
          </a:p>
        </p:txBody>
      </p:sp>
      <p:sp>
        <p:nvSpPr>
          <p:cNvPr id="3" name="Platshållare för datum 2"/>
          <p:cNvSpPr>
            <a:spLocks noGrp="1"/>
          </p:cNvSpPr>
          <p:nvPr>
            <p:ph type="dt" sz="half" idx="10"/>
          </p:nvPr>
        </p:nvSpPr>
        <p:spPr/>
        <p:txBody>
          <a:bodyPr/>
          <a:lstStyle>
            <a:lvl1pPr>
              <a:defRPr/>
            </a:lvl1pPr>
          </a:lstStyle>
          <a:p>
            <a:fld id="{F3D37B0F-BC4A-4E8B-B558-DC8A17D2AA6E}" type="datetime1">
              <a:rPr lang="sv-SE" smtClean="0"/>
              <a:t>2022-08-16</a:t>
            </a:fld>
            <a:endParaRPr lang="sv-SE" dirty="0"/>
          </a:p>
        </p:txBody>
      </p:sp>
      <p:sp>
        <p:nvSpPr>
          <p:cNvPr id="4" name="Platshållare för sidfot 3"/>
          <p:cNvSpPr>
            <a:spLocks noGrp="1"/>
          </p:cNvSpPr>
          <p:nvPr>
            <p:ph type="ftr" sz="quarter" idx="11"/>
          </p:nvPr>
        </p:nvSpPr>
        <p:spPr/>
        <p:txBody>
          <a:bodyPr/>
          <a:lstStyle>
            <a:lvl1pPr>
              <a:defRPr/>
            </a:lvl1pPr>
          </a:lstStyle>
          <a:p>
            <a:r>
              <a:rPr lang="sv-SE"/>
              <a:t>Dialogmöte HS 2040</a:t>
            </a:r>
            <a:endParaRPr lang="sv-SE" dirty="0"/>
          </a:p>
        </p:txBody>
      </p:sp>
      <p:sp>
        <p:nvSpPr>
          <p:cNvPr id="5" name="Platshållare för bildnummer 4"/>
          <p:cNvSpPr>
            <a:spLocks noGrp="1"/>
          </p:cNvSpPr>
          <p:nvPr>
            <p:ph type="sldNum" sz="quarter" idx="12"/>
          </p:nvPr>
        </p:nvSpPr>
        <p:spPr/>
        <p:txBody>
          <a:bodyPr/>
          <a:lstStyle>
            <a:lvl1pPr>
              <a:defRPr/>
            </a:lvl1pPr>
          </a:lstStyle>
          <a:p>
            <a:fld id="{76A35897-AA38-4E5A-9DD3-4A40406CD6F6}" type="slidenum">
              <a:rPr lang="sv-SE"/>
              <a:pPr/>
              <a:t>‹#›</a:t>
            </a:fld>
            <a:endParaRPr lang="sv-SE" dirty="0"/>
          </a:p>
        </p:txBody>
      </p:sp>
    </p:spTree>
    <p:extLst>
      <p:ext uri="{BB962C8B-B14F-4D97-AF65-F5344CB8AC3E}">
        <p14:creationId xmlns:p14="http://schemas.microsoft.com/office/powerpoint/2010/main" val="2905432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5D9C3DEB-D8A8-41FF-B1C2-C7D4F9E2731A}"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Tree>
    <p:extLst>
      <p:ext uri="{BB962C8B-B14F-4D97-AF65-F5344CB8AC3E}">
        <p14:creationId xmlns:p14="http://schemas.microsoft.com/office/powerpoint/2010/main" val="287442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2B37114E-75A2-4822-9593-40F818E76366}"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7" name="Platshållare för bild 6">
            <a:extLst>
              <a:ext uri="{FF2B5EF4-FFF2-40B4-BE49-F238E27FC236}">
                <a16:creationId xmlns:a16="http://schemas.microsoft.com/office/drawing/2014/main" id="{81DD7E68-EAF9-440E-BAF2-93E97A183D08}"/>
              </a:ext>
            </a:extLst>
          </p:cNvPr>
          <p:cNvSpPr>
            <a:spLocks noGrp="1" noChangeAspect="1"/>
          </p:cNvSpPr>
          <p:nvPr>
            <p:ph type="pic" sz="quarter" idx="13"/>
          </p:nvPr>
        </p:nvSpPr>
        <p:spPr>
          <a:xfrm>
            <a:off x="6096000" y="1230260"/>
            <a:ext cx="4516187" cy="4446640"/>
          </a:xfrm>
          <a:prstGeom prst="ellipse">
            <a:avLst/>
          </a:prstGeom>
          <a:noFill/>
          <a:ln>
            <a:noFill/>
          </a:ln>
        </p:spPr>
        <p:txBody>
          <a:bodyPr/>
          <a:lstStyle/>
          <a:p>
            <a:endParaRPr lang="sv-SE" dirty="0"/>
          </a:p>
        </p:txBody>
      </p:sp>
      <p:sp>
        <p:nvSpPr>
          <p:cNvPr id="8" name="Rektangel 7">
            <a:extLst>
              <a:ext uri="{FF2B5EF4-FFF2-40B4-BE49-F238E27FC236}">
                <a16:creationId xmlns:a16="http://schemas.microsoft.com/office/drawing/2014/main" id="{95CB7286-94FE-4832-A97D-7697EC1CCAEB}"/>
              </a:ext>
            </a:extLst>
          </p:cNvPr>
          <p:cNvSpPr/>
          <p:nvPr userDrawn="1"/>
        </p:nvSpPr>
        <p:spPr bwMode="auto">
          <a:xfrm>
            <a:off x="0" y="3659799"/>
            <a:ext cx="12192000" cy="2490036"/>
          </a:xfrm>
          <a:custGeom>
            <a:avLst/>
            <a:gdLst>
              <a:gd name="connsiteX0" fmla="*/ 0 w 12192000"/>
              <a:gd name="connsiteY0" fmla="*/ 0 h 3248025"/>
              <a:gd name="connsiteX1" fmla="*/ 12192000 w 12192000"/>
              <a:gd name="connsiteY1" fmla="*/ 0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12533 h 3260558"/>
              <a:gd name="connsiteX1" fmla="*/ 1515979 w 12192000"/>
              <a:gd name="connsiteY1" fmla="*/ 0 h 3260558"/>
              <a:gd name="connsiteX2" fmla="*/ 12192000 w 12192000"/>
              <a:gd name="connsiteY2" fmla="*/ 12533 h 3260558"/>
              <a:gd name="connsiteX3" fmla="*/ 12192000 w 12192000"/>
              <a:gd name="connsiteY3" fmla="*/ 3260558 h 3260558"/>
              <a:gd name="connsiteX4" fmla="*/ 0 w 12192000"/>
              <a:gd name="connsiteY4" fmla="*/ 3260558 h 3260558"/>
              <a:gd name="connsiteX5" fmla="*/ 0 w 12192000"/>
              <a:gd name="connsiteY5" fmla="*/ 12533 h 3260558"/>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24900 h 3272925"/>
              <a:gd name="connsiteX1" fmla="*/ 5185610 w 12192000"/>
              <a:gd name="connsiteY1" fmla="*/ 1564440 h 3272925"/>
              <a:gd name="connsiteX2" fmla="*/ 12192000 w 12192000"/>
              <a:gd name="connsiteY2" fmla="*/ 24900 h 3272925"/>
              <a:gd name="connsiteX3" fmla="*/ 12192000 w 12192000"/>
              <a:gd name="connsiteY3" fmla="*/ 3272925 h 3272925"/>
              <a:gd name="connsiteX4" fmla="*/ 0 w 12192000"/>
              <a:gd name="connsiteY4" fmla="*/ 3272925 h 3272925"/>
              <a:gd name="connsiteX5" fmla="*/ 0 w 12192000"/>
              <a:gd name="connsiteY5" fmla="*/ 24900 h 3272925"/>
              <a:gd name="connsiteX0" fmla="*/ 0 w 12192000"/>
              <a:gd name="connsiteY0" fmla="*/ 30226 h 3278251"/>
              <a:gd name="connsiteX1" fmla="*/ 5185610 w 12192000"/>
              <a:gd name="connsiteY1" fmla="*/ 1569766 h 3278251"/>
              <a:gd name="connsiteX2" fmla="*/ 12192000 w 12192000"/>
              <a:gd name="connsiteY2" fmla="*/ 30226 h 3278251"/>
              <a:gd name="connsiteX3" fmla="*/ 12192000 w 12192000"/>
              <a:gd name="connsiteY3" fmla="*/ 3278251 h 3278251"/>
              <a:gd name="connsiteX4" fmla="*/ 0 w 12192000"/>
              <a:gd name="connsiteY4" fmla="*/ 3278251 h 3278251"/>
              <a:gd name="connsiteX5" fmla="*/ 0 w 12192000"/>
              <a:gd name="connsiteY5" fmla="*/ 30226 h 3278251"/>
              <a:gd name="connsiteX0" fmla="*/ 0 w 12192000"/>
              <a:gd name="connsiteY0" fmla="*/ 31701 h 3279726"/>
              <a:gd name="connsiteX1" fmla="*/ 5185610 w 12192000"/>
              <a:gd name="connsiteY1" fmla="*/ 1571241 h 3279726"/>
              <a:gd name="connsiteX2" fmla="*/ 12192000 w 12192000"/>
              <a:gd name="connsiteY2" fmla="*/ 31701 h 3279726"/>
              <a:gd name="connsiteX3" fmla="*/ 12192000 w 12192000"/>
              <a:gd name="connsiteY3" fmla="*/ 3279726 h 3279726"/>
              <a:gd name="connsiteX4" fmla="*/ 0 w 12192000"/>
              <a:gd name="connsiteY4" fmla="*/ 3279726 h 3279726"/>
              <a:gd name="connsiteX5" fmla="*/ 0 w 12192000"/>
              <a:gd name="connsiteY5" fmla="*/ 31701 h 3279726"/>
              <a:gd name="connsiteX0" fmla="*/ 0 w 12192000"/>
              <a:gd name="connsiteY0" fmla="*/ 0 h 3248025"/>
              <a:gd name="connsiteX1" fmla="*/ 5185610 w 12192000"/>
              <a:gd name="connsiteY1" fmla="*/ 1539540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522495 w 12192000"/>
              <a:gd name="connsiteY1" fmla="*/ 1683919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0 h 3248025"/>
              <a:gd name="connsiteX1" fmla="*/ 5522495 w 12192000"/>
              <a:gd name="connsiteY1" fmla="*/ 1683919 h 3248025"/>
              <a:gd name="connsiteX2" fmla="*/ 12192000 w 12192000"/>
              <a:gd name="connsiteY2" fmla="*/ 0 h 3248025"/>
              <a:gd name="connsiteX3" fmla="*/ 12192000 w 12192000"/>
              <a:gd name="connsiteY3" fmla="*/ 3248025 h 3248025"/>
              <a:gd name="connsiteX4" fmla="*/ 0 w 12192000"/>
              <a:gd name="connsiteY4" fmla="*/ 3248025 h 3248025"/>
              <a:gd name="connsiteX5" fmla="*/ 0 w 12192000"/>
              <a:gd name="connsiteY5" fmla="*/ 0 h 3248025"/>
              <a:gd name="connsiteX0" fmla="*/ 0 w 12192000"/>
              <a:gd name="connsiteY0" fmla="*/ 406002 h 3654027"/>
              <a:gd name="connsiteX1" fmla="*/ 12192000 w 12192000"/>
              <a:gd name="connsiteY1" fmla="*/ 406002 h 3654027"/>
              <a:gd name="connsiteX2" fmla="*/ 12192000 w 12192000"/>
              <a:gd name="connsiteY2" fmla="*/ 3654027 h 3654027"/>
              <a:gd name="connsiteX3" fmla="*/ 0 w 12192000"/>
              <a:gd name="connsiteY3" fmla="*/ 3654027 h 3654027"/>
              <a:gd name="connsiteX4" fmla="*/ 0 w 12192000"/>
              <a:gd name="connsiteY4" fmla="*/ 406002 h 3654027"/>
              <a:gd name="connsiteX0" fmla="*/ 0 w 12192000"/>
              <a:gd name="connsiteY0" fmla="*/ 58023 h 3306048"/>
              <a:gd name="connsiteX1" fmla="*/ 12192000 w 12192000"/>
              <a:gd name="connsiteY1" fmla="*/ 58023 h 3306048"/>
              <a:gd name="connsiteX2" fmla="*/ 12192000 w 12192000"/>
              <a:gd name="connsiteY2" fmla="*/ 3306048 h 3306048"/>
              <a:gd name="connsiteX3" fmla="*/ 0 w 12192000"/>
              <a:gd name="connsiteY3" fmla="*/ 3306048 h 3306048"/>
              <a:gd name="connsiteX4" fmla="*/ 0 w 12192000"/>
              <a:gd name="connsiteY4" fmla="*/ 58023 h 3306048"/>
              <a:gd name="connsiteX0" fmla="*/ 0 w 12192000"/>
              <a:gd name="connsiteY0" fmla="*/ 0 h 3248025"/>
              <a:gd name="connsiteX1" fmla="*/ 12192000 w 12192000"/>
              <a:gd name="connsiteY1" fmla="*/ 0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0 h 3248025"/>
              <a:gd name="connsiteX1" fmla="*/ 12192000 w 12192000"/>
              <a:gd name="connsiteY1" fmla="*/ 757989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0 h 3248025"/>
              <a:gd name="connsiteX1" fmla="*/ 12192000 w 12192000"/>
              <a:gd name="connsiteY1" fmla="*/ 757989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0 h 3248025"/>
              <a:gd name="connsiteX1" fmla="*/ 12192000 w 12192000"/>
              <a:gd name="connsiteY1" fmla="*/ 757989 h 3248025"/>
              <a:gd name="connsiteX2" fmla="*/ 12192000 w 12192000"/>
              <a:gd name="connsiteY2" fmla="*/ 3248025 h 3248025"/>
              <a:gd name="connsiteX3" fmla="*/ 0 w 12192000"/>
              <a:gd name="connsiteY3" fmla="*/ 3248025 h 3248025"/>
              <a:gd name="connsiteX4" fmla="*/ 0 w 12192000"/>
              <a:gd name="connsiteY4" fmla="*/ 0 h 3248025"/>
              <a:gd name="connsiteX0" fmla="*/ 0 w 12192000"/>
              <a:gd name="connsiteY0" fmla="*/ 120317 h 2490036"/>
              <a:gd name="connsiteX1" fmla="*/ 12192000 w 12192000"/>
              <a:gd name="connsiteY1" fmla="*/ 0 h 2490036"/>
              <a:gd name="connsiteX2" fmla="*/ 12192000 w 12192000"/>
              <a:gd name="connsiteY2" fmla="*/ 2490036 h 2490036"/>
              <a:gd name="connsiteX3" fmla="*/ 0 w 12192000"/>
              <a:gd name="connsiteY3" fmla="*/ 2490036 h 2490036"/>
              <a:gd name="connsiteX4" fmla="*/ 0 w 12192000"/>
              <a:gd name="connsiteY4" fmla="*/ 120317 h 2490036"/>
              <a:gd name="connsiteX0" fmla="*/ 0 w 12192000"/>
              <a:gd name="connsiteY0" fmla="*/ 120317 h 2490036"/>
              <a:gd name="connsiteX1" fmla="*/ 12192000 w 12192000"/>
              <a:gd name="connsiteY1" fmla="*/ 0 h 2490036"/>
              <a:gd name="connsiteX2" fmla="*/ 12192000 w 12192000"/>
              <a:gd name="connsiteY2" fmla="*/ 2490036 h 2490036"/>
              <a:gd name="connsiteX3" fmla="*/ 0 w 12192000"/>
              <a:gd name="connsiteY3" fmla="*/ 2490036 h 2490036"/>
              <a:gd name="connsiteX4" fmla="*/ 0 w 12192000"/>
              <a:gd name="connsiteY4" fmla="*/ 120317 h 2490036"/>
              <a:gd name="connsiteX0" fmla="*/ 0 w 12192000"/>
              <a:gd name="connsiteY0" fmla="*/ 120317 h 2490036"/>
              <a:gd name="connsiteX1" fmla="*/ 12192000 w 12192000"/>
              <a:gd name="connsiteY1" fmla="*/ 0 h 2490036"/>
              <a:gd name="connsiteX2" fmla="*/ 12192000 w 12192000"/>
              <a:gd name="connsiteY2" fmla="*/ 2490036 h 2490036"/>
              <a:gd name="connsiteX3" fmla="*/ 0 w 12192000"/>
              <a:gd name="connsiteY3" fmla="*/ 2490036 h 2490036"/>
              <a:gd name="connsiteX4" fmla="*/ 0 w 12192000"/>
              <a:gd name="connsiteY4" fmla="*/ 120317 h 249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490036">
                <a:moveTo>
                  <a:pt x="0" y="120317"/>
                </a:moveTo>
                <a:cubicBezTo>
                  <a:pt x="2765926" y="1552159"/>
                  <a:pt x="9462169" y="1131053"/>
                  <a:pt x="12192000" y="0"/>
                </a:cubicBezTo>
                <a:lnTo>
                  <a:pt x="12192000" y="2490036"/>
                </a:lnTo>
                <a:lnTo>
                  <a:pt x="0" y="2490036"/>
                </a:lnTo>
                <a:lnTo>
                  <a:pt x="0" y="120317"/>
                </a:lnTo>
                <a:close/>
              </a:path>
            </a:pathLst>
          </a:custGeom>
          <a:gradFill>
            <a:gsLst>
              <a:gs pos="19000">
                <a:schemeClr val="accent1"/>
              </a:gs>
              <a:gs pos="55000">
                <a:srgbClr val="005386">
                  <a:alpha val="84000"/>
                </a:srgbClr>
              </a:gs>
              <a:gs pos="100000">
                <a:schemeClr val="accent2">
                  <a:alpha val="0"/>
                </a:schemeClr>
              </a:gs>
            </a:gsLst>
            <a:lin ang="54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4495800"/>
            <a:ext cx="10585450" cy="1876425"/>
          </a:xfrm>
        </p:spPr>
        <p:txBody>
          <a:bodyPr anchor="ctr" anchorCtr="0"/>
          <a:lstStyle>
            <a:lvl1pPr algn="l">
              <a:defRPr sz="3500" b="1">
                <a:solidFill>
                  <a:schemeClr val="bg1"/>
                </a:solidFill>
              </a:defRPr>
            </a:lvl1pPr>
          </a:lstStyle>
          <a:p>
            <a:r>
              <a:rPr lang="sv-SE" dirty="0"/>
              <a:t>Klicka här för att ändra mall för rubrikformat</a:t>
            </a:r>
          </a:p>
        </p:txBody>
      </p:sp>
      <p:pic>
        <p:nvPicPr>
          <p:cNvPr id="13" name="Bildobjekt 12">
            <a:extLst>
              <a:ext uri="{FF2B5EF4-FFF2-40B4-BE49-F238E27FC236}">
                <a16:creationId xmlns:a16="http://schemas.microsoft.com/office/drawing/2014/main" id="{4EABCCC0-2B38-4012-AFC9-29F8338BF4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2306" y="1248723"/>
            <a:ext cx="1548626" cy="1548626"/>
          </a:xfrm>
          <a:prstGeom prst="rect">
            <a:avLst/>
          </a:prstGeom>
        </p:spPr>
      </p:pic>
    </p:spTree>
    <p:extLst>
      <p:ext uri="{BB962C8B-B14F-4D97-AF65-F5344CB8AC3E}">
        <p14:creationId xmlns:p14="http://schemas.microsoft.com/office/powerpoint/2010/main" val="2415340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5C4A919C-0D88-4450-87BD-7A3AF7DA4B98}"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1"/>
            <a:ext cx="10585450" cy="5419724"/>
          </a:xfrm>
        </p:spPr>
        <p:txBody>
          <a:bodyPr anchor="ctr" anchorCtr="0"/>
          <a:lstStyle>
            <a:lvl1pPr algn="ctr">
              <a:defRPr sz="3600" b="1">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97384284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Pro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CD2DD1D-DA5E-423E-BF2F-A906FF2D0CA1}"/>
              </a:ext>
            </a:extLst>
          </p:cNvPr>
          <p:cNvSpPr/>
          <p:nvPr userDrawn="1"/>
        </p:nvSpPr>
        <p:spPr bwMode="auto">
          <a:xfrm>
            <a:off x="0" y="952499"/>
            <a:ext cx="12192000" cy="5905501"/>
          </a:xfrm>
          <a:prstGeom prst="rect">
            <a:avLst/>
          </a:prstGeom>
          <a:gradFill>
            <a:gsLst>
              <a:gs pos="19000">
                <a:schemeClr val="accent1">
                  <a:alpha val="65000"/>
                </a:schemeClr>
              </a:gs>
              <a:gs pos="55000">
                <a:srgbClr val="005386">
                  <a:alpha val="31000"/>
                </a:srgbClr>
              </a:gs>
              <a:gs pos="100000">
                <a:schemeClr val="accent2">
                  <a:alpha val="0"/>
                </a:schemeClr>
              </a:gs>
            </a:gsLst>
            <a:lin ang="27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2" name="Platshållare för datum 1"/>
          <p:cNvSpPr>
            <a:spLocks noGrp="1"/>
          </p:cNvSpPr>
          <p:nvPr>
            <p:ph type="dt" sz="half" idx="10"/>
          </p:nvPr>
        </p:nvSpPr>
        <p:spPr/>
        <p:txBody>
          <a:bodyPr/>
          <a:lstStyle>
            <a:lvl1pPr>
              <a:defRPr/>
            </a:lvl1pPr>
          </a:lstStyle>
          <a:p>
            <a:fld id="{41A5590C-FA02-4B11-B05C-07F30A7AEDFD}"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1143001"/>
            <a:ext cx="10099675" cy="695324"/>
          </a:xfrm>
        </p:spPr>
        <p:txBody>
          <a:bodyPr anchor="b" anchorCtr="0"/>
          <a:lstStyle>
            <a:lvl1pPr>
              <a:defRPr sz="2500" b="1">
                <a:solidFill>
                  <a:schemeClr val="bg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133600"/>
            <a:ext cx="10099674" cy="3918376"/>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spc="-50" baseline="0">
                <a:solidFill>
                  <a:srgbClr val="FFFFFF"/>
                </a:solidFill>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spc="-50" baseline="0">
                <a:solidFill>
                  <a:srgbClr val="FFFFFF"/>
                </a:solidFill>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spc="-50" baseline="0">
                <a:solidFill>
                  <a:srgbClr val="FFFFFF"/>
                </a:solidFill>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spc="-50" baseline="0">
                <a:solidFill>
                  <a:srgbClr val="FFFFFF"/>
                </a:solidFill>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spc="-50" baseline="0">
                <a:solidFill>
                  <a:srgbClr val="FFFFFF"/>
                </a:solidFill>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solidFill>
                  <a:srgbClr val="FFFFFF"/>
                </a:solidFill>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solidFill>
                  <a:srgbClr val="FFFFFF"/>
                </a:solidFill>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solidFill>
                  <a:srgbClr val="FFFFFF"/>
                </a:solidFill>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solidFill>
                  <a:srgbClr val="FFFFFF"/>
                </a:solidFill>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sv-SE" dirty="0"/>
          </a:p>
        </p:txBody>
      </p:sp>
    </p:spTree>
    <p:extLst>
      <p:ext uri="{BB962C8B-B14F-4D97-AF65-F5344CB8AC3E}">
        <p14:creationId xmlns:p14="http://schemas.microsoft.com/office/powerpoint/2010/main" val="961272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Progra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1F0414B-5227-4090-9986-501226A1DB73}"/>
              </a:ext>
            </a:extLst>
          </p:cNvPr>
          <p:cNvSpPr/>
          <p:nvPr userDrawn="1"/>
        </p:nvSpPr>
        <p:spPr bwMode="auto">
          <a:xfrm>
            <a:off x="0" y="950400"/>
            <a:ext cx="12192000" cy="5907600"/>
          </a:xfrm>
          <a:prstGeom prst="rect">
            <a:avLst/>
          </a:prstGeom>
          <a:solidFill>
            <a:schemeClr val="bg2">
              <a:alpha val="52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2" name="Platshållare för datum 1"/>
          <p:cNvSpPr>
            <a:spLocks noGrp="1"/>
          </p:cNvSpPr>
          <p:nvPr>
            <p:ph type="dt" sz="half" idx="10"/>
          </p:nvPr>
        </p:nvSpPr>
        <p:spPr/>
        <p:txBody>
          <a:bodyPr/>
          <a:lstStyle>
            <a:lvl1pPr>
              <a:defRPr/>
            </a:lvl1pPr>
          </a:lstStyle>
          <a:p>
            <a:fld id="{C13F8436-AF9C-4188-8A20-1CACDB72EFAD}"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hasCustomPrompt="1"/>
          </p:nvPr>
        </p:nvSpPr>
        <p:spPr>
          <a:xfrm>
            <a:off x="803275" y="952500"/>
            <a:ext cx="10099675" cy="885825"/>
          </a:xfrm>
        </p:spPr>
        <p:txBody>
          <a:bodyPr anchor="b" anchorCtr="0"/>
          <a:lstStyle>
            <a:lvl1pPr>
              <a:defRPr sz="2500" b="1">
                <a:solidFill>
                  <a:schemeClr val="bg1"/>
                </a:solidFill>
              </a:defRPr>
            </a:lvl1pPr>
          </a:lstStyle>
          <a:p>
            <a:r>
              <a:rPr lang="sv-SE" dirty="0"/>
              <a:t>Program</a:t>
            </a:r>
          </a:p>
        </p:txBody>
      </p:sp>
      <p:sp>
        <p:nvSpPr>
          <p:cNvPr id="9" name="Platshållare för text 8">
            <a:extLst>
              <a:ext uri="{FF2B5EF4-FFF2-40B4-BE49-F238E27FC236}">
                <a16:creationId xmlns:a16="http://schemas.microsoft.com/office/drawing/2014/main" id="{FCC3E2C6-5139-467D-8858-7751727EC689}"/>
              </a:ext>
            </a:extLst>
          </p:cNvPr>
          <p:cNvSpPr>
            <a:spLocks noGrp="1"/>
          </p:cNvSpPr>
          <p:nvPr>
            <p:ph type="body" sz="quarter" idx="13" hasCustomPrompt="1"/>
          </p:nvPr>
        </p:nvSpPr>
        <p:spPr>
          <a:xfrm>
            <a:off x="803275" y="2133599"/>
            <a:ext cx="10099675" cy="4238625"/>
          </a:xfrm>
        </p:spPr>
        <p:txBody>
          <a:bodyPr/>
          <a:lstStyle>
            <a:lvl1pPr marL="0" indent="0" algn="l">
              <a:lnSpc>
                <a:spcPct val="100000"/>
              </a:lnSpc>
              <a:spcBef>
                <a:spcPts val="800"/>
              </a:spcBef>
              <a:spcAft>
                <a:spcPts val="100"/>
              </a:spcAft>
              <a:buClrTx/>
              <a:buSzPts val="1800"/>
              <a:buFont typeface="Wingdings" panose="05000000000000000000" pitchFamily="2" charset="2"/>
              <a:buNone/>
              <a:defRPr sz="1800" b="0">
                <a:solidFill>
                  <a:schemeClr val="bg1"/>
                </a:solidFill>
                <a:latin typeface="Verdana" panose="020B0604030504040204" pitchFamily="34" charset="0"/>
              </a:defRPr>
            </a:lvl1pPr>
            <a:lvl2pPr marL="228600" indent="0" algn="l">
              <a:lnSpc>
                <a:spcPct val="100000"/>
              </a:lnSpc>
              <a:spcBef>
                <a:spcPts val="600"/>
              </a:spcBef>
              <a:spcAft>
                <a:spcPts val="100"/>
              </a:spcAft>
              <a:buClrTx/>
              <a:buSzPts val="1700"/>
              <a:buFont typeface="Verdna"/>
              <a:buNone/>
              <a:defRPr sz="1700">
                <a:solidFill>
                  <a:schemeClr val="bg1"/>
                </a:solidFill>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solidFill>
                  <a:schemeClr val="bg1"/>
                </a:solidFill>
                <a:latin typeface="Verdana" panose="020B0604030504040204" pitchFamily="34" charset="0"/>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b="1">
                <a:solidFill>
                  <a:schemeClr val="bg1"/>
                </a:solidFill>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b="1">
                <a:solidFill>
                  <a:schemeClr val="bg1"/>
                </a:solidFill>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solidFill>
                  <a:schemeClr val="bg1"/>
                </a:solidFill>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solidFill>
                  <a:schemeClr val="bg1"/>
                </a:solidFill>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solidFill>
                  <a:schemeClr val="bg1"/>
                </a:solidFill>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solidFill>
                  <a:schemeClr val="bg1"/>
                </a:solidFill>
                <a:latin typeface="Verdana" panose="020B0604030504040204" pitchFamily="34" charset="0"/>
              </a:defRPr>
            </a:lvl9pPr>
          </a:lstStyle>
          <a:p>
            <a:pPr lvl="0"/>
            <a:r>
              <a:rPr lang="en-GB" dirty="0"/>
              <a:t>XX	</a:t>
            </a:r>
            <a:r>
              <a:rPr lang="en-GB" dirty="0" err="1"/>
              <a:t>Nivå</a:t>
            </a:r>
            <a:r>
              <a:rPr lang="en-GB" dirty="0"/>
              <a:t> </a:t>
            </a:r>
            <a:r>
              <a:rPr lang="en-GB" dirty="0" err="1"/>
              <a:t>ett</a:t>
            </a:r>
            <a:endParaRPr lang="en-GB" dirty="0"/>
          </a:p>
        </p:txBody>
      </p:sp>
      <p:cxnSp>
        <p:nvCxnSpPr>
          <p:cNvPr id="8" name="Rak koppling 7">
            <a:extLst>
              <a:ext uri="{FF2B5EF4-FFF2-40B4-BE49-F238E27FC236}">
                <a16:creationId xmlns:a16="http://schemas.microsoft.com/office/drawing/2014/main" id="{237BBD94-6259-42FC-996D-F3A4C7AA00CD}"/>
              </a:ext>
            </a:extLst>
          </p:cNvPr>
          <p:cNvCxnSpPr/>
          <p:nvPr userDrawn="1"/>
        </p:nvCxnSpPr>
        <p:spPr bwMode="auto">
          <a:xfrm>
            <a:off x="803275" y="1970843"/>
            <a:ext cx="1009967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51081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ABA73D8F-184C-4BDB-A509-1AC9398AEE28}"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1"/>
            <a:ext cx="10585450" cy="5419724"/>
          </a:xfrm>
        </p:spPr>
        <p:txBody>
          <a:bodyPr anchor="ctr" anchorCtr="0"/>
          <a:lstStyle>
            <a:lvl1pPr algn="ctr">
              <a:defRPr sz="3600" b="1">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80929397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Alternativa framti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122D458B-899E-4FC9-99AE-CCFD0FB2508A}"/>
              </a:ext>
            </a:extLst>
          </p:cNvPr>
          <p:cNvSpPr>
            <a:spLocks noGrp="1"/>
          </p:cNvSpPr>
          <p:nvPr>
            <p:ph type="dt" sz="half" idx="10"/>
          </p:nvPr>
        </p:nvSpPr>
        <p:spPr/>
        <p:txBody>
          <a:bodyPr/>
          <a:lstStyle/>
          <a:p>
            <a:fld id="{E11908DA-C4BB-429E-AFD5-52D2776BD59A}" type="datetime1">
              <a:rPr lang="sv-SE" smtClean="0"/>
              <a:t>2022-08-16</a:t>
            </a:fld>
            <a:endParaRPr lang="sv-SE" dirty="0"/>
          </a:p>
        </p:txBody>
      </p:sp>
      <p:sp>
        <p:nvSpPr>
          <p:cNvPr id="4" name="Platshållare för sidfot 3">
            <a:extLst>
              <a:ext uri="{FF2B5EF4-FFF2-40B4-BE49-F238E27FC236}">
                <a16:creationId xmlns:a16="http://schemas.microsoft.com/office/drawing/2014/main" id="{A3C09E10-8210-4CC4-BB67-DAFBA57E65F9}"/>
              </a:ext>
            </a:extLst>
          </p:cNvPr>
          <p:cNvSpPr>
            <a:spLocks noGrp="1"/>
          </p:cNvSpPr>
          <p:nvPr>
            <p:ph type="ftr" sz="quarter" idx="11"/>
          </p:nvPr>
        </p:nvSpPr>
        <p:spPr/>
        <p:txBody>
          <a:bodyPr/>
          <a:lstStyle/>
          <a:p>
            <a:r>
              <a:rPr lang="sv-SE"/>
              <a:t>Dialogmöte HS 2040</a:t>
            </a:r>
            <a:endParaRPr lang="sv-SE" dirty="0"/>
          </a:p>
        </p:txBody>
      </p:sp>
      <p:sp>
        <p:nvSpPr>
          <p:cNvPr id="5" name="Platshållare för bildnummer 4">
            <a:extLst>
              <a:ext uri="{FF2B5EF4-FFF2-40B4-BE49-F238E27FC236}">
                <a16:creationId xmlns:a16="http://schemas.microsoft.com/office/drawing/2014/main" id="{14596BC5-996A-4869-AECC-5E0B049DBDC7}"/>
              </a:ext>
            </a:extLst>
          </p:cNvPr>
          <p:cNvSpPr>
            <a:spLocks noGrp="1"/>
          </p:cNvSpPr>
          <p:nvPr>
            <p:ph type="sldNum" sz="quarter" idx="12"/>
          </p:nvPr>
        </p:nvSpPr>
        <p:spPr/>
        <p:txBody>
          <a:bodyPr/>
          <a:lstStyle/>
          <a:p>
            <a:fld id="{65EAC295-B5BC-4B98-BE11-8B11DB9261CC}" type="slidenum">
              <a:rPr lang="sv-SE" smtClean="0"/>
              <a:pPr/>
              <a:t>‹#›</a:t>
            </a:fld>
            <a:endParaRPr lang="sv-SE" dirty="0"/>
          </a:p>
        </p:txBody>
      </p:sp>
      <p:sp>
        <p:nvSpPr>
          <p:cNvPr id="7" name="Ellips 6">
            <a:extLst>
              <a:ext uri="{FF2B5EF4-FFF2-40B4-BE49-F238E27FC236}">
                <a16:creationId xmlns:a16="http://schemas.microsoft.com/office/drawing/2014/main" id="{68149B6D-7059-42F0-97E6-C3BFBF275C4C}"/>
              </a:ext>
            </a:extLst>
          </p:cNvPr>
          <p:cNvSpPr>
            <a:spLocks noChangeAspect="1"/>
          </p:cNvSpPr>
          <p:nvPr/>
        </p:nvSpPr>
        <p:spPr bwMode="auto">
          <a:xfrm>
            <a:off x="10077789" y="1247775"/>
            <a:ext cx="1800000" cy="1800000"/>
          </a:xfrm>
          <a:prstGeom prst="ellipse">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8" name="textruta 7">
            <a:extLst>
              <a:ext uri="{FF2B5EF4-FFF2-40B4-BE49-F238E27FC236}">
                <a16:creationId xmlns:a16="http://schemas.microsoft.com/office/drawing/2014/main" id="{58ACD28D-31E9-4026-8B73-C8BBB83A91C9}"/>
              </a:ext>
            </a:extLst>
          </p:cNvPr>
          <p:cNvSpPr txBox="1"/>
          <p:nvPr/>
        </p:nvSpPr>
        <p:spPr>
          <a:xfrm>
            <a:off x="10077789" y="1480845"/>
            <a:ext cx="1800000" cy="1723995"/>
          </a:xfrm>
          <a:prstGeom prst="rect">
            <a:avLst/>
          </a:prstGeom>
          <a:noFill/>
        </p:spPr>
        <p:txBody>
          <a:bodyPr wrap="square" rtlCol="0">
            <a:noAutofit/>
          </a:bodyPr>
          <a:lstStyle/>
          <a:p>
            <a:pPr>
              <a:lnSpc>
                <a:spcPct val="100000"/>
              </a:lnSpc>
            </a:pPr>
            <a:r>
              <a:rPr lang="sv-SE" sz="1300" b="1" dirty="0">
                <a:solidFill>
                  <a:schemeClr val="bg1"/>
                </a:solidFill>
              </a:rPr>
              <a:t>2040</a:t>
            </a:r>
            <a:br>
              <a:rPr lang="sv-SE" sz="1300" dirty="0">
                <a:solidFill>
                  <a:schemeClr val="bg1"/>
                </a:solidFill>
              </a:rPr>
            </a:br>
            <a:r>
              <a:rPr lang="sv-SE" sz="1300" dirty="0">
                <a:solidFill>
                  <a:schemeClr val="bg1"/>
                </a:solidFill>
              </a:rPr>
              <a:t>Alternativa framtider</a:t>
            </a:r>
            <a:endParaRPr lang="sv-SE" sz="1300" dirty="0"/>
          </a:p>
        </p:txBody>
      </p:sp>
      <p:grpSp>
        <p:nvGrpSpPr>
          <p:cNvPr id="15" name="Grupp 14">
            <a:extLst>
              <a:ext uri="{FF2B5EF4-FFF2-40B4-BE49-F238E27FC236}">
                <a16:creationId xmlns:a16="http://schemas.microsoft.com/office/drawing/2014/main" id="{B67D4822-8ED6-47AF-9837-FBAC58957FB8}"/>
              </a:ext>
            </a:extLst>
          </p:cNvPr>
          <p:cNvGrpSpPr/>
          <p:nvPr userDrawn="1"/>
        </p:nvGrpSpPr>
        <p:grpSpPr>
          <a:xfrm rot="5400000" flipV="1">
            <a:off x="6552691" y="3999600"/>
            <a:ext cx="5198607" cy="776316"/>
            <a:chOff x="-82510" y="3260321"/>
            <a:chExt cx="10104237" cy="560202"/>
          </a:xfrm>
        </p:grpSpPr>
        <p:sp>
          <p:nvSpPr>
            <p:cNvPr id="16" name="Pil: vänster-höger 43">
              <a:extLst>
                <a:ext uri="{FF2B5EF4-FFF2-40B4-BE49-F238E27FC236}">
                  <a16:creationId xmlns:a16="http://schemas.microsoft.com/office/drawing/2014/main" id="{4FEB945D-E343-4E8B-A843-961E91AF21A6}"/>
                </a:ext>
              </a:extLst>
            </p:cNvPr>
            <p:cNvSpPr/>
            <p:nvPr/>
          </p:nvSpPr>
          <p:spPr bwMode="auto">
            <a:xfrm>
              <a:off x="-82510" y="3260321"/>
              <a:ext cx="10104237" cy="560202"/>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7" name="textruta 16">
              <a:extLst>
                <a:ext uri="{FF2B5EF4-FFF2-40B4-BE49-F238E27FC236}">
                  <a16:creationId xmlns:a16="http://schemas.microsoft.com/office/drawing/2014/main" id="{D23956B8-3C4D-4576-9FA7-99FF2B356624}"/>
                </a:ext>
              </a:extLst>
            </p:cNvPr>
            <p:cNvSpPr txBox="1"/>
            <p:nvPr/>
          </p:nvSpPr>
          <p:spPr>
            <a:xfrm>
              <a:off x="416790" y="342304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8" name="textruta 17">
              <a:extLst>
                <a:ext uri="{FF2B5EF4-FFF2-40B4-BE49-F238E27FC236}">
                  <a16:creationId xmlns:a16="http://schemas.microsoft.com/office/drawing/2014/main" id="{E69934D9-3371-4F0C-BDDD-27B4839E027F}"/>
                </a:ext>
              </a:extLst>
            </p:cNvPr>
            <p:cNvSpPr txBox="1"/>
            <p:nvPr/>
          </p:nvSpPr>
          <p:spPr>
            <a:xfrm>
              <a:off x="7058613" y="3417185"/>
              <a:ext cx="914400" cy="312653"/>
            </a:xfrm>
            <a:prstGeom prst="leftArrow">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0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grpSp>
      <p:sp>
        <p:nvSpPr>
          <p:cNvPr id="19" name="Rektangel 18">
            <a:extLst>
              <a:ext uri="{FF2B5EF4-FFF2-40B4-BE49-F238E27FC236}">
                <a16:creationId xmlns:a16="http://schemas.microsoft.com/office/drawing/2014/main" id="{21BE2A38-0B71-4AB3-A531-12ED636DF4C0}"/>
              </a:ext>
            </a:extLst>
          </p:cNvPr>
          <p:cNvSpPr/>
          <p:nvPr userDrawn="1"/>
        </p:nvSpPr>
        <p:spPr>
          <a:xfrm>
            <a:off x="7930345" y="1224000"/>
            <a:ext cx="2443297" cy="523220"/>
          </a:xfrm>
          <a:prstGeom prst="rect">
            <a:avLst/>
          </a:prstGeom>
          <a:ln>
            <a:noFill/>
          </a:ln>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Nyttjar ej möjligheter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med utveckling</a:t>
            </a:r>
            <a:endParaRPr kumimoji="0" lang="sv-SE" sz="1400" b="0" i="0" u="none" strike="noStrike" kern="1200" cap="none" spc="0" normalizeH="0" baseline="0" noProof="0" dirty="0">
              <a:ln>
                <a:noFill/>
              </a:ln>
              <a:solidFill>
                <a:schemeClr val="accent1"/>
              </a:solidFill>
              <a:effectLst/>
              <a:uLnTx/>
              <a:uFillTx/>
              <a:latin typeface="Verdana" pitchFamily="34" charset="0"/>
              <a:ea typeface="Geneva" pitchFamily="1" charset="-128"/>
              <a:cs typeface="+mn-cs"/>
            </a:endParaRPr>
          </a:p>
        </p:txBody>
      </p:sp>
      <p:sp>
        <p:nvSpPr>
          <p:cNvPr id="21" name="Rektangel 20">
            <a:extLst>
              <a:ext uri="{FF2B5EF4-FFF2-40B4-BE49-F238E27FC236}">
                <a16:creationId xmlns:a16="http://schemas.microsoft.com/office/drawing/2014/main" id="{9DE4DF72-81B1-4A97-894F-080102C166B5}"/>
              </a:ext>
            </a:extLst>
          </p:cNvPr>
          <p:cNvSpPr/>
          <p:nvPr userDrawn="1"/>
        </p:nvSpPr>
        <p:spPr>
          <a:xfrm rot="16200000">
            <a:off x="7226176" y="3625699"/>
            <a:ext cx="3851636" cy="307777"/>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Digitalisering och medicinteknik</a:t>
            </a:r>
          </a:p>
        </p:txBody>
      </p:sp>
      <p:sp>
        <p:nvSpPr>
          <p:cNvPr id="12" name="Pil: vänster 11">
            <a:extLst>
              <a:ext uri="{FF2B5EF4-FFF2-40B4-BE49-F238E27FC236}">
                <a16:creationId xmlns:a16="http://schemas.microsoft.com/office/drawing/2014/main" id="{89228C24-9F04-42C7-A842-725501DD2BF8}"/>
              </a:ext>
            </a:extLst>
          </p:cNvPr>
          <p:cNvSpPr/>
          <p:nvPr/>
        </p:nvSpPr>
        <p:spPr bwMode="auto">
          <a:xfrm>
            <a:off x="1803158" y="6051600"/>
            <a:ext cx="8416071" cy="648945"/>
          </a:xfrm>
          <a:prstGeom prst="leftArrow">
            <a:avLst/>
          </a:prstGeom>
          <a:gradFill>
            <a:gsLst>
              <a:gs pos="19000">
                <a:schemeClr val="accent2">
                  <a:lumMod val="75000"/>
                </a:schemeClr>
              </a:gs>
              <a:gs pos="100000">
                <a:schemeClr val="accent2">
                  <a:lumMod val="75000"/>
                  <a:alpha val="0"/>
                </a:schemeClr>
              </a:gs>
            </a:gsLst>
            <a:lin ang="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sv-SE" sz="16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13" name="textruta 12">
            <a:extLst>
              <a:ext uri="{FF2B5EF4-FFF2-40B4-BE49-F238E27FC236}">
                <a16:creationId xmlns:a16="http://schemas.microsoft.com/office/drawing/2014/main" id="{C46D15BF-B24F-4D4F-8E76-2A028AB1937D}"/>
              </a:ext>
            </a:extLst>
          </p:cNvPr>
          <p:cNvSpPr txBox="1"/>
          <p:nvPr/>
        </p:nvSpPr>
        <p:spPr>
          <a:xfrm>
            <a:off x="2142119" y="6230985"/>
            <a:ext cx="873948" cy="362181"/>
          </a:xfrm>
          <a:prstGeom prst="rect">
            <a:avLst/>
          </a:prstGeom>
          <a:noFill/>
        </p:spPr>
        <p:txBody>
          <a:bodyPr wrap="none" rtlCol="0">
            <a:no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sv-SE" sz="1400" b="1" i="1" u="none" strike="noStrike" kern="1200" cap="none" spc="0" normalizeH="0" baseline="0" noProof="0" dirty="0">
              <a:ln>
                <a:noFill/>
              </a:ln>
              <a:solidFill>
                <a:srgbClr val="FFFFFF"/>
              </a:solidFill>
              <a:effectLst/>
              <a:uLnTx/>
              <a:uFillTx/>
              <a:latin typeface="Verdana" pitchFamily="34" charset="0"/>
              <a:ea typeface="Geneva" pitchFamily="1" charset="-128"/>
              <a:cs typeface="+mn-cs"/>
            </a:endParaRPr>
          </a:p>
        </p:txBody>
      </p:sp>
      <p:sp>
        <p:nvSpPr>
          <p:cNvPr id="20" name="Rektangel 19">
            <a:extLst>
              <a:ext uri="{FF2B5EF4-FFF2-40B4-BE49-F238E27FC236}">
                <a16:creationId xmlns:a16="http://schemas.microsoft.com/office/drawing/2014/main" id="{37389C1E-4761-460B-AE7B-A4C7C5CA2778}"/>
              </a:ext>
            </a:extLst>
          </p:cNvPr>
          <p:cNvSpPr/>
          <p:nvPr userDrawn="1"/>
        </p:nvSpPr>
        <p:spPr>
          <a:xfrm>
            <a:off x="546660" y="6103760"/>
            <a:ext cx="1212191" cy="523220"/>
          </a:xfrm>
          <a:prstGeom prst="rect">
            <a:avLst/>
          </a:prstGeom>
        </p:spPr>
        <p:txBody>
          <a:bodyPr wrap="non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Bristande </a:t>
            </a:r>
            <a:b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br>
            <a:r>
              <a:rPr kumimoji="0" lang="sv-SE" sz="1400" b="1" i="1" u="none" strike="noStrike" kern="1200" cap="none" spc="0" normalizeH="0" baseline="0" noProof="0" dirty="0">
                <a:ln>
                  <a:noFill/>
                </a:ln>
                <a:solidFill>
                  <a:schemeClr val="accent1"/>
                </a:solidFill>
                <a:effectLst/>
                <a:uLnTx/>
                <a:uFillTx/>
                <a:latin typeface="Verdana" pitchFamily="34" charset="0"/>
                <a:ea typeface="Geneva" pitchFamily="1" charset="-128"/>
                <a:cs typeface="+mn-cs"/>
              </a:rPr>
              <a:t>tillgång</a:t>
            </a:r>
          </a:p>
        </p:txBody>
      </p:sp>
      <p:sp>
        <p:nvSpPr>
          <p:cNvPr id="22" name="textruta 21">
            <a:extLst>
              <a:ext uri="{FF2B5EF4-FFF2-40B4-BE49-F238E27FC236}">
                <a16:creationId xmlns:a16="http://schemas.microsoft.com/office/drawing/2014/main" id="{B1090A08-419A-4979-882A-F66B7DD3B5C2}"/>
              </a:ext>
            </a:extLst>
          </p:cNvPr>
          <p:cNvSpPr txBox="1"/>
          <p:nvPr userDrawn="1"/>
        </p:nvSpPr>
        <p:spPr>
          <a:xfrm>
            <a:off x="2153653" y="6268348"/>
            <a:ext cx="5375251" cy="215444"/>
          </a:xfrm>
          <a:prstGeom prst="rect">
            <a:avLst/>
          </a:prstGeom>
          <a:noFill/>
        </p:spPr>
        <p:txBody>
          <a:bodyPr wrap="square" lIns="0" tIns="0" rIns="0" bIns="0" rtlCol="0">
            <a:spAutoFit/>
          </a:bodyPr>
          <a:lstStyle/>
          <a:p>
            <a:pPr marL="0" marR="0" lvl="0" indent="0" defTabSz="914400" rtl="0" eaLnBrk="0" fontAlgn="base" latinLnBrk="0" hangingPunct="0">
              <a:lnSpc>
                <a:spcPct val="100000"/>
              </a:lnSpc>
              <a:spcBef>
                <a:spcPts val="0"/>
              </a:spcBef>
              <a:spcAft>
                <a:spcPct val="0"/>
              </a:spcAft>
              <a:buClrTx/>
              <a:buSzTx/>
              <a:buFontTx/>
              <a:buNone/>
              <a:tabLst/>
              <a:defRPr/>
            </a:pPr>
            <a:r>
              <a:rPr kumimoji="0" lang="sv-SE" sz="1400" b="1" i="0" u="none" strike="noStrike" kern="1200" cap="none" spc="0" normalizeH="0" baseline="0" noProof="0" dirty="0">
                <a:ln>
                  <a:noFill/>
                </a:ln>
                <a:solidFill>
                  <a:srgbClr val="FFFFFF"/>
                </a:solidFill>
                <a:effectLst/>
                <a:uLnTx/>
                <a:uFillTx/>
                <a:latin typeface="Verdana" pitchFamily="34" charset="0"/>
                <a:ea typeface="Geneva" pitchFamily="1" charset="-128"/>
                <a:cs typeface="+mn-cs"/>
              </a:rPr>
              <a:t>Kompetensförsörjning </a:t>
            </a:r>
          </a:p>
        </p:txBody>
      </p:sp>
      <p:sp>
        <p:nvSpPr>
          <p:cNvPr id="24" name="Platshållare för innehåll 2">
            <a:extLst>
              <a:ext uri="{FF2B5EF4-FFF2-40B4-BE49-F238E27FC236}">
                <a16:creationId xmlns:a16="http://schemas.microsoft.com/office/drawing/2014/main" id="{9AE0C4CF-5D1A-4FDE-BDBD-1BA170CC7273}"/>
              </a:ext>
            </a:extLst>
          </p:cNvPr>
          <p:cNvSpPr>
            <a:spLocks noGrp="1"/>
          </p:cNvSpPr>
          <p:nvPr userDrawn="1">
            <p:ph idx="1" hasCustomPrompt="1"/>
          </p:nvPr>
        </p:nvSpPr>
        <p:spPr>
          <a:xfrm>
            <a:off x="2273522" y="2439372"/>
            <a:ext cx="6200554" cy="3532803"/>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971550" lvl="3" indent="-28575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a:p>
            <a:pPr lvl="4"/>
            <a:endParaRPr lang="sv-SE" dirty="0"/>
          </a:p>
        </p:txBody>
      </p:sp>
      <p:grpSp>
        <p:nvGrpSpPr>
          <p:cNvPr id="36" name="Grupp 35">
            <a:extLst>
              <a:ext uri="{FF2B5EF4-FFF2-40B4-BE49-F238E27FC236}">
                <a16:creationId xmlns:a16="http://schemas.microsoft.com/office/drawing/2014/main" id="{0C736953-95AA-407B-AC01-5C5472EB6EA0}"/>
              </a:ext>
            </a:extLst>
          </p:cNvPr>
          <p:cNvGrpSpPr/>
          <p:nvPr userDrawn="1"/>
        </p:nvGrpSpPr>
        <p:grpSpPr>
          <a:xfrm>
            <a:off x="10635789" y="2154740"/>
            <a:ext cx="684000" cy="684000"/>
            <a:chOff x="10688525" y="2154740"/>
            <a:chExt cx="684000" cy="684000"/>
          </a:xfrm>
        </p:grpSpPr>
        <p:cxnSp>
          <p:nvCxnSpPr>
            <p:cNvPr id="23" name="Rak 19">
              <a:extLst>
                <a:ext uri="{FF2B5EF4-FFF2-40B4-BE49-F238E27FC236}">
                  <a16:creationId xmlns:a16="http://schemas.microsoft.com/office/drawing/2014/main" id="{C62293F7-15FF-4774-997B-A5B0FBC6A576}"/>
                </a:ext>
              </a:extLst>
            </p:cNvPr>
            <p:cNvCxnSpPr/>
            <p:nvPr userDrawn="1"/>
          </p:nvCxnSpPr>
          <p:spPr bwMode="auto">
            <a:xfrm>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Rak 19">
              <a:extLst>
                <a:ext uri="{FF2B5EF4-FFF2-40B4-BE49-F238E27FC236}">
                  <a16:creationId xmlns:a16="http://schemas.microsoft.com/office/drawing/2014/main" id="{2B35E793-4E37-49D3-BEC6-C7BEEE94BDBA}"/>
                </a:ext>
              </a:extLst>
            </p:cNvPr>
            <p:cNvCxnSpPr/>
            <p:nvPr userDrawn="1"/>
          </p:nvCxnSpPr>
          <p:spPr bwMode="auto">
            <a:xfrm rot="5400000">
              <a:off x="10688525" y="2496740"/>
              <a:ext cx="684000" cy="0"/>
            </a:xfrm>
            <a:prstGeom prst="line">
              <a:avLst/>
            </a:prstGeom>
            <a:noFill/>
            <a:ln w="50800" cap="flat" cmpd="sng" algn="ctr">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upp 32">
            <a:extLst>
              <a:ext uri="{FF2B5EF4-FFF2-40B4-BE49-F238E27FC236}">
                <a16:creationId xmlns:a16="http://schemas.microsoft.com/office/drawing/2014/main" id="{1BFDBB59-9C9F-4C8F-9483-17EEE0B6E6AC}"/>
              </a:ext>
            </a:extLst>
          </p:cNvPr>
          <p:cNvGrpSpPr/>
          <p:nvPr userDrawn="1"/>
        </p:nvGrpSpPr>
        <p:grpSpPr>
          <a:xfrm rot="2700000">
            <a:off x="10661943" y="2163950"/>
            <a:ext cx="219058" cy="229792"/>
            <a:chOff x="10717929" y="2137839"/>
            <a:chExt cx="559478" cy="559478"/>
          </a:xfrm>
        </p:grpSpPr>
        <p:cxnSp>
          <p:nvCxnSpPr>
            <p:cNvPr id="34" name="Rak 19">
              <a:extLst>
                <a:ext uri="{FF2B5EF4-FFF2-40B4-BE49-F238E27FC236}">
                  <a16:creationId xmlns:a16="http://schemas.microsoft.com/office/drawing/2014/main" id="{D3DF1761-A508-4529-9436-B0DB7FB3247F}"/>
                </a:ext>
              </a:extLst>
            </p:cNvPr>
            <p:cNvCxnSpPr/>
            <p:nvPr userDrawn="1"/>
          </p:nvCxnSpPr>
          <p:spPr bwMode="auto">
            <a:xfrm>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Rak 19">
              <a:extLst>
                <a:ext uri="{FF2B5EF4-FFF2-40B4-BE49-F238E27FC236}">
                  <a16:creationId xmlns:a16="http://schemas.microsoft.com/office/drawing/2014/main" id="{157D478F-3A39-49F2-9EB7-F08D4AEA8771}"/>
                </a:ext>
              </a:extLst>
            </p:cNvPr>
            <p:cNvCxnSpPr/>
            <p:nvPr userDrawn="1"/>
          </p:nvCxnSpPr>
          <p:spPr bwMode="auto">
            <a:xfrm rot="5400000">
              <a:off x="10717929" y="2417578"/>
              <a:ext cx="559478" cy="0"/>
            </a:xfrm>
            <a:prstGeom prst="line">
              <a:avLst/>
            </a:prstGeom>
            <a:noFill/>
            <a:ln w="508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1629615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Rubr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98B0FE9C-76BD-4A3D-A05F-2E3F7490788C}"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0"/>
            <a:ext cx="10585450" cy="1476375"/>
          </a:xfrm>
        </p:spPr>
        <p:txBody>
          <a:bodyPr anchor="ctr" anchorCtr="0"/>
          <a:lstStyle>
            <a:lvl1pPr>
              <a:defRPr sz="2400" b="1">
                <a:solidFill>
                  <a:schemeClr val="accent1"/>
                </a:solidFill>
              </a:defRPr>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0099675"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11796209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Rubrik + Tex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C83C813C-C839-4400-AC7E-7A865FC320FA}"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0"/>
            <a:ext cx="10585450" cy="1476375"/>
          </a:xfrm>
        </p:spPr>
        <p:txBody>
          <a:bodyPr anchor="ctr" anchorCtr="0"/>
          <a:lstStyle>
            <a:lvl1pPr>
              <a:defRPr sz="2400" b="1">
                <a:solidFill>
                  <a:schemeClr val="accent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428875"/>
            <a:ext cx="10099674" cy="3623101"/>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1028700" lvl="3" indent="-34290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1090277"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9" name="Platshållare för innehåll 2">
            <a:extLst>
              <a:ext uri="{FF2B5EF4-FFF2-40B4-BE49-F238E27FC236}">
                <a16:creationId xmlns:a16="http://schemas.microsoft.com/office/drawing/2014/main" id="{4865E2AC-B4DD-49DD-ABB2-5F7F54154A57}"/>
              </a:ext>
            </a:extLst>
          </p:cNvPr>
          <p:cNvSpPr>
            <a:spLocks noGrp="1"/>
          </p:cNvSpPr>
          <p:nvPr>
            <p:ph idx="15" hasCustomPrompt="1"/>
          </p:nvPr>
        </p:nvSpPr>
        <p:spPr>
          <a:xfrm>
            <a:off x="803275" y="4495799"/>
            <a:ext cx="6699250" cy="2066925"/>
          </a:xfrm>
        </p:spPr>
        <p:txBody>
          <a:bodyPr anchor="b" anchorCtr="0"/>
          <a:lstStyle>
            <a:lvl1pPr marL="0" indent="0" algn="l">
              <a:lnSpc>
                <a:spcPct val="100000"/>
              </a:lnSpc>
              <a:spcBef>
                <a:spcPts val="300"/>
              </a:spcBef>
              <a:spcAft>
                <a:spcPts val="100"/>
              </a:spcAft>
              <a:buClrTx/>
              <a:buSzPts val="2000"/>
              <a:buFont typeface="Wingdings" panose="05000000000000000000" pitchFamily="2" charset="2"/>
              <a:buNone/>
              <a:defRPr sz="1600" b="0" i="1" u="sng">
                <a:solidFill>
                  <a:schemeClr val="accent1"/>
                </a:solidFill>
                <a:latin typeface="Verdana" panose="020B0604030504040204" pitchFamily="34" charset="0"/>
              </a:defRPr>
            </a:lvl1pPr>
            <a:lvl2pPr marL="0" indent="0" algn="l">
              <a:lnSpc>
                <a:spcPct val="100000"/>
              </a:lnSpc>
              <a:spcBef>
                <a:spcPts val="300"/>
              </a:spcBef>
              <a:spcAft>
                <a:spcPts val="100"/>
              </a:spcAft>
              <a:buClrTx/>
              <a:buSzPts val="2000"/>
              <a:buFont typeface="Verdna"/>
              <a:buNone/>
              <a:defRPr sz="1600">
                <a:latin typeface="Verdana" panose="020B0604030504040204" pitchFamily="34" charset="0"/>
              </a:defRPr>
            </a:lvl2pPr>
            <a:lvl3pPr marL="685800" indent="-228600" algn="l">
              <a:lnSpc>
                <a:spcPct val="100000"/>
              </a:lnSpc>
              <a:spcBef>
                <a:spcPts val="300"/>
              </a:spcBef>
              <a:spcAft>
                <a:spcPts val="100"/>
              </a:spcAft>
              <a:buClrTx/>
              <a:buSzPts val="1800"/>
              <a:buFont typeface="Wingdings" panose="05000000000000000000" pitchFamily="2" charset="2"/>
              <a:buChar char="§"/>
              <a:defRPr sz="1800">
                <a:latin typeface="Verdana" panose="020B0604030504040204" pitchFamily="34" charset="0"/>
              </a:defRPr>
            </a:lvl3pPr>
            <a:lvl4pPr marL="1028700" indent="-342900" algn="l" rtl="0" eaLnBrk="1" fontAlgn="base" hangingPunct="1">
              <a:lnSpc>
                <a:spcPct val="100000"/>
              </a:lnSpc>
              <a:spcBef>
                <a:spcPts val="300"/>
              </a:spcBef>
              <a:spcAft>
                <a:spcPts val="100"/>
              </a:spcAft>
              <a:buClrTx/>
              <a:buSzPts val="18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800">
                <a:latin typeface="Verdana" panose="020B0604030504040204" pitchFamily="34" charset="0"/>
              </a:defRPr>
            </a:lvl4pPr>
            <a:lvl5pPr marL="11430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5pPr>
            <a:lvl6pPr marL="13716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7pPr>
            <a:lvl8pPr marL="18288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8pPr>
            <a:lvl9pPr marL="20574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9pPr>
          </a:lstStyle>
          <a:p>
            <a:pPr lvl="0"/>
            <a:r>
              <a:rPr lang="en-GB" dirty="0" err="1"/>
              <a:t>Osäkerhet</a:t>
            </a:r>
            <a:endParaRPr lang="en-GB" dirty="0"/>
          </a:p>
          <a:p>
            <a:pPr lvl="1"/>
            <a:r>
              <a:rPr lang="en-GB" dirty="0"/>
              <a:t>Text</a:t>
            </a:r>
          </a:p>
        </p:txBody>
      </p:sp>
    </p:spTree>
    <p:extLst>
      <p:ext uri="{BB962C8B-B14F-4D97-AF65-F5344CB8AC3E}">
        <p14:creationId xmlns:p14="http://schemas.microsoft.com/office/powerpoint/2010/main" val="492525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Rubrik + Text + Bi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3FC14EB6-4CC8-4E04-A578-8DC734F8E322}"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0"/>
            <a:ext cx="10585450" cy="1476375"/>
          </a:xfrm>
        </p:spPr>
        <p:txBody>
          <a:bodyPr anchor="ctr" anchorCtr="0"/>
          <a:lstStyle>
            <a:lvl1pPr>
              <a:defRPr sz="2400" b="1">
                <a:solidFill>
                  <a:schemeClr val="accent1"/>
                </a:solidFill>
              </a:defRPr>
            </a:lvl1pPr>
          </a:lstStyle>
          <a:p>
            <a:r>
              <a:rPr lang="sv-SE" dirty="0"/>
              <a:t>Klicka här för att ändra mall för rubrikformat</a:t>
            </a:r>
          </a:p>
        </p:txBody>
      </p:sp>
      <p:sp>
        <p:nvSpPr>
          <p:cNvPr id="7" name="Platshållare för innehåll 2">
            <a:extLst>
              <a:ext uri="{FF2B5EF4-FFF2-40B4-BE49-F238E27FC236}">
                <a16:creationId xmlns:a16="http://schemas.microsoft.com/office/drawing/2014/main" id="{78857749-A3F7-49FD-AC2D-C621CFCFE7BD}"/>
              </a:ext>
            </a:extLst>
          </p:cNvPr>
          <p:cNvSpPr>
            <a:spLocks noGrp="1"/>
          </p:cNvSpPr>
          <p:nvPr>
            <p:ph idx="1" hasCustomPrompt="1"/>
          </p:nvPr>
        </p:nvSpPr>
        <p:spPr>
          <a:xfrm>
            <a:off x="803276" y="2428875"/>
            <a:ext cx="10099674" cy="3623101"/>
          </a:xfrm>
        </p:spPr>
        <p:txBody>
          <a:bodyPr/>
          <a:lstStyle>
            <a:lvl1pPr marL="228600" indent="-228600" algn="l">
              <a:lnSpc>
                <a:spcPct val="100000"/>
              </a:lnSpc>
              <a:spcBef>
                <a:spcPts val="800"/>
              </a:spcBef>
              <a:spcAft>
                <a:spcPts val="100"/>
              </a:spcAft>
              <a:buClrTx/>
              <a:buSzPts val="1800"/>
              <a:buFont typeface="Wingdings" panose="05000000000000000000" pitchFamily="2" charset="2"/>
              <a:buChar char="§"/>
              <a:defRPr sz="1800">
                <a:latin typeface="Verdana" panose="020B0604030504040204" pitchFamily="34" charset="0"/>
              </a:defRPr>
            </a:lvl1pPr>
            <a:lvl2pPr marL="457200" indent="-228600" algn="l">
              <a:lnSpc>
                <a:spcPct val="100000"/>
              </a:lnSpc>
              <a:spcBef>
                <a:spcPts val="600"/>
              </a:spcBef>
              <a:spcAft>
                <a:spcPts val="100"/>
              </a:spcAft>
              <a:buClrTx/>
              <a:buSzPts val="1700"/>
              <a:buFont typeface="Verdna"/>
              <a:buChar char="–"/>
              <a:defRPr sz="1700">
                <a:latin typeface="Verdana" panose="020B0604030504040204" pitchFamily="34" charset="0"/>
              </a:defRPr>
            </a:lvl2pPr>
            <a:lvl3pPr marL="685800" indent="-228600" algn="l">
              <a:lnSpc>
                <a:spcPct val="100000"/>
              </a:lnSpc>
              <a:spcBef>
                <a:spcPts val="300"/>
              </a:spcBef>
              <a:spcAft>
                <a:spcPts val="100"/>
              </a:spcAft>
              <a:buClrTx/>
              <a:buSzPts val="1600"/>
              <a:buFont typeface="Wingdings" panose="05000000000000000000" pitchFamily="2" charset="2"/>
              <a:buChar char="§"/>
              <a:defRPr sz="1600">
                <a:latin typeface="Verdana" panose="020B0604030504040204" pitchFamily="34" charset="0"/>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latin typeface="Verdana" panose="020B0604030504040204" pitchFamily="34" charset="0"/>
              </a:defRPr>
            </a:lvl4pPr>
            <a:lvl5pPr marL="11430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5pPr>
            <a:lvl6pPr marL="13716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600">
                <a:latin typeface="Verdana" panose="020B0604030504040204" pitchFamily="34" charset="0"/>
              </a:defRPr>
            </a:lvl7pPr>
            <a:lvl8pPr marL="18288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8pPr>
            <a:lvl9pPr marL="2057400" indent="-228600" algn="l">
              <a:lnSpc>
                <a:spcPct val="100000"/>
              </a:lnSpc>
              <a:spcBef>
                <a:spcPts val="300"/>
              </a:spcBef>
              <a:spcAft>
                <a:spcPts val="100"/>
              </a:spcAft>
              <a:buClrTx/>
              <a:buSzPts val="1600"/>
              <a:buFont typeface="Verdana" panose="020B0604030504040204" pitchFamily="34" charset="0"/>
              <a:buChar char="–"/>
              <a:defRPr sz="1600">
                <a:latin typeface="Verdana" panose="020B0604030504040204" pitchFamily="34" charset="0"/>
              </a:defRPr>
            </a:lvl9p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1028700" lvl="3" indent="-34290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1090277"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10" name="Platshållare för innehåll 2">
            <a:extLst>
              <a:ext uri="{FF2B5EF4-FFF2-40B4-BE49-F238E27FC236}">
                <a16:creationId xmlns:a16="http://schemas.microsoft.com/office/drawing/2014/main" id="{2FC4E0D4-066C-49C8-9AB2-A0C8A5E450FE}"/>
              </a:ext>
            </a:extLst>
          </p:cNvPr>
          <p:cNvSpPr>
            <a:spLocks noGrp="1"/>
          </p:cNvSpPr>
          <p:nvPr>
            <p:ph idx="15" hasCustomPrompt="1"/>
          </p:nvPr>
        </p:nvSpPr>
        <p:spPr>
          <a:xfrm>
            <a:off x="803275" y="4495799"/>
            <a:ext cx="6699250" cy="2066925"/>
          </a:xfrm>
        </p:spPr>
        <p:txBody>
          <a:bodyPr anchor="b" anchorCtr="0"/>
          <a:lstStyle>
            <a:lvl1pPr marL="0" indent="0" algn="l">
              <a:lnSpc>
                <a:spcPct val="100000"/>
              </a:lnSpc>
              <a:spcBef>
                <a:spcPts val="300"/>
              </a:spcBef>
              <a:spcAft>
                <a:spcPts val="100"/>
              </a:spcAft>
              <a:buClrTx/>
              <a:buSzPts val="2000"/>
              <a:buFont typeface="Wingdings" panose="05000000000000000000" pitchFamily="2" charset="2"/>
              <a:buNone/>
              <a:defRPr sz="1600" b="0" i="1" u="sng">
                <a:solidFill>
                  <a:schemeClr val="accent1"/>
                </a:solidFill>
                <a:latin typeface="Verdana" panose="020B0604030504040204" pitchFamily="34" charset="0"/>
              </a:defRPr>
            </a:lvl1pPr>
            <a:lvl2pPr marL="0" indent="0" algn="l">
              <a:lnSpc>
                <a:spcPct val="100000"/>
              </a:lnSpc>
              <a:spcBef>
                <a:spcPts val="300"/>
              </a:spcBef>
              <a:spcAft>
                <a:spcPts val="100"/>
              </a:spcAft>
              <a:buClrTx/>
              <a:buSzPts val="2000"/>
              <a:buFont typeface="Verdna"/>
              <a:buNone/>
              <a:defRPr sz="1600">
                <a:latin typeface="Verdana" panose="020B0604030504040204" pitchFamily="34" charset="0"/>
              </a:defRPr>
            </a:lvl2pPr>
            <a:lvl3pPr marL="685800" indent="-228600" algn="l">
              <a:lnSpc>
                <a:spcPct val="100000"/>
              </a:lnSpc>
              <a:spcBef>
                <a:spcPts val="300"/>
              </a:spcBef>
              <a:spcAft>
                <a:spcPts val="100"/>
              </a:spcAft>
              <a:buClrTx/>
              <a:buSzPts val="1800"/>
              <a:buFont typeface="Wingdings" panose="05000000000000000000" pitchFamily="2" charset="2"/>
              <a:buChar char="§"/>
              <a:defRPr sz="1800">
                <a:latin typeface="Verdana" panose="020B0604030504040204" pitchFamily="34" charset="0"/>
              </a:defRPr>
            </a:lvl3pPr>
            <a:lvl4pPr marL="1028700" indent="-342900" algn="l" rtl="0" eaLnBrk="1" fontAlgn="base" hangingPunct="1">
              <a:lnSpc>
                <a:spcPct val="100000"/>
              </a:lnSpc>
              <a:spcBef>
                <a:spcPts val="300"/>
              </a:spcBef>
              <a:spcAft>
                <a:spcPts val="100"/>
              </a:spcAft>
              <a:buClrTx/>
              <a:buSzPts val="18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800">
                <a:latin typeface="Verdana" panose="020B0604030504040204" pitchFamily="34" charset="0"/>
              </a:defRPr>
            </a:lvl4pPr>
            <a:lvl5pPr marL="11430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5pPr>
            <a:lvl6pPr marL="13716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6pPr>
            <a:lvl7pPr marL="16002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7pPr>
            <a:lvl8pPr marL="18288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8pPr>
            <a:lvl9pPr marL="2057400" indent="-228600" algn="l">
              <a:lnSpc>
                <a:spcPct val="100000"/>
              </a:lnSpc>
              <a:spcBef>
                <a:spcPts val="300"/>
              </a:spcBef>
              <a:spcAft>
                <a:spcPts val="100"/>
              </a:spcAft>
              <a:buClrTx/>
              <a:buSzPts val="1800"/>
              <a:buFont typeface="Verdana" panose="020B0604030504040204" pitchFamily="34" charset="0"/>
              <a:buChar char="–"/>
              <a:defRPr sz="1800">
                <a:latin typeface="Verdana" panose="020B0604030504040204" pitchFamily="34" charset="0"/>
              </a:defRPr>
            </a:lvl9pPr>
          </a:lstStyle>
          <a:p>
            <a:pPr lvl="0"/>
            <a:r>
              <a:rPr lang="en-GB" dirty="0" err="1"/>
              <a:t>Osäkerhet</a:t>
            </a:r>
            <a:endParaRPr lang="en-GB" dirty="0"/>
          </a:p>
          <a:p>
            <a:pPr lvl="1"/>
            <a:r>
              <a:rPr lang="en-GB" dirty="0"/>
              <a:t>Text</a:t>
            </a:r>
          </a:p>
        </p:txBody>
      </p:sp>
      <p:sp>
        <p:nvSpPr>
          <p:cNvPr id="11" name="Platshållare för bild 10">
            <a:extLst>
              <a:ext uri="{FF2B5EF4-FFF2-40B4-BE49-F238E27FC236}">
                <a16:creationId xmlns:a16="http://schemas.microsoft.com/office/drawing/2014/main" id="{ADD8BC7B-4627-4205-A0D1-297538B0DDF3}"/>
              </a:ext>
            </a:extLst>
          </p:cNvPr>
          <p:cNvSpPr>
            <a:spLocks noGrp="1"/>
          </p:cNvSpPr>
          <p:nvPr>
            <p:ph type="pic" sz="quarter" idx="16"/>
          </p:nvPr>
        </p:nvSpPr>
        <p:spPr>
          <a:xfrm>
            <a:off x="7118350" y="2428875"/>
            <a:ext cx="4270375" cy="3838575"/>
          </a:xfrm>
        </p:spPr>
        <p:txBody>
          <a:bodyPr/>
          <a:lstStyle/>
          <a:p>
            <a:endParaRPr lang="sv-SE" dirty="0"/>
          </a:p>
        </p:txBody>
      </p:sp>
    </p:spTree>
    <p:extLst>
      <p:ext uri="{BB962C8B-B14F-4D97-AF65-F5344CB8AC3E}">
        <p14:creationId xmlns:p14="http://schemas.microsoft.com/office/powerpoint/2010/main" val="3421797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Rubrik  + Text +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96DF926A-7D1C-4C37-BDE2-909B1C20684A}"/>
              </a:ext>
            </a:extLst>
          </p:cNvPr>
          <p:cNvSpPr/>
          <p:nvPr userDrawn="1"/>
        </p:nvSpPr>
        <p:spPr bwMode="auto">
          <a:xfrm>
            <a:off x="0" y="950400"/>
            <a:ext cx="12192000" cy="5907600"/>
          </a:xfrm>
          <a:prstGeom prst="rect">
            <a:avLst/>
          </a:prstGeom>
          <a:gradFill>
            <a:gsLst>
              <a:gs pos="19000">
                <a:schemeClr val="accent1">
                  <a:alpha val="65000"/>
                </a:schemeClr>
              </a:gs>
              <a:gs pos="55000">
                <a:srgbClr val="005386">
                  <a:alpha val="31000"/>
                </a:srgbClr>
              </a:gs>
              <a:gs pos="100000">
                <a:schemeClr val="accent2">
                  <a:alpha val="0"/>
                </a:schemeClr>
              </a:gs>
            </a:gsLst>
            <a:lin ang="27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2" name="Platshållare för datum 1"/>
          <p:cNvSpPr>
            <a:spLocks noGrp="1"/>
          </p:cNvSpPr>
          <p:nvPr>
            <p:ph type="dt" sz="half" idx="10"/>
          </p:nvPr>
        </p:nvSpPr>
        <p:spPr/>
        <p:txBody>
          <a:bodyPr/>
          <a:lstStyle>
            <a:lvl1pPr>
              <a:defRPr/>
            </a:lvl1pPr>
          </a:lstStyle>
          <a:p>
            <a:fld id="{FD6EDF12-F47B-4A56-B8D8-5BA9842DD77C}"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6" y="952500"/>
            <a:ext cx="6945678" cy="3248026"/>
          </a:xfrm>
        </p:spPr>
        <p:txBody>
          <a:bodyPr anchor="ctr" anchorCtr="0"/>
          <a:lstStyle>
            <a:lvl1pPr>
              <a:defRPr sz="3500" b="1">
                <a:solidFill>
                  <a:schemeClr val="bg1"/>
                </a:solidFill>
              </a:defRPr>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1388723" cy="736600"/>
          </a:xfrm>
        </p:spPr>
        <p:txBody>
          <a:bodyPr anchor="b" anchorCtr="0"/>
          <a:lstStyle>
            <a:lvl1pPr marL="0" indent="0">
              <a:buNone/>
              <a:defRPr sz="1200" i="1">
                <a:solidFill>
                  <a:schemeClr val="bg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
        <p:nvSpPr>
          <p:cNvPr id="11" name="Platshållare för bild 6">
            <a:extLst>
              <a:ext uri="{FF2B5EF4-FFF2-40B4-BE49-F238E27FC236}">
                <a16:creationId xmlns:a16="http://schemas.microsoft.com/office/drawing/2014/main" id="{0883FABD-0335-4C57-98D4-CF090294113B}"/>
              </a:ext>
            </a:extLst>
          </p:cNvPr>
          <p:cNvSpPr>
            <a:spLocks noGrp="1" noChangeAspect="1"/>
          </p:cNvSpPr>
          <p:nvPr>
            <p:ph type="pic" sz="quarter" idx="15"/>
          </p:nvPr>
        </p:nvSpPr>
        <p:spPr>
          <a:xfrm>
            <a:off x="7358313" y="1747785"/>
            <a:ext cx="4516187" cy="4446640"/>
          </a:xfrm>
          <a:prstGeom prst="ellipse">
            <a:avLst/>
          </a:prstGeom>
          <a:noFill/>
          <a:ln>
            <a:noFill/>
          </a:ln>
        </p:spPr>
        <p:txBody>
          <a:bodyPr/>
          <a:lstStyle/>
          <a:p>
            <a:endParaRPr lang="sv-SE" dirty="0"/>
          </a:p>
        </p:txBody>
      </p:sp>
    </p:spTree>
    <p:extLst>
      <p:ext uri="{BB962C8B-B14F-4D97-AF65-F5344CB8AC3E}">
        <p14:creationId xmlns:p14="http://schemas.microsoft.com/office/powerpoint/2010/main" val="3968470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9AD81D-52E7-B9EF-4DC5-2A6EE9DF345D}"/>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6A535BC-437E-99A7-B274-09A725C507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20A91D5-20EC-9F50-67E2-B38A727C818C}"/>
              </a:ext>
            </a:extLst>
          </p:cNvPr>
          <p:cNvSpPr>
            <a:spLocks noGrp="1"/>
          </p:cNvSpPr>
          <p:nvPr>
            <p:ph type="dt" sz="half" idx="10"/>
          </p:nvPr>
        </p:nvSpPr>
        <p:spPr/>
        <p:txBody>
          <a:bodyPr/>
          <a:lstStyle/>
          <a:p>
            <a:fld id="{FA88240C-A528-4BFD-BD9C-EE8B57BEC405}" type="datetime1">
              <a:rPr lang="sv-SE" smtClean="0"/>
              <a:t>2022-08-16</a:t>
            </a:fld>
            <a:endParaRPr lang="sv-SE" dirty="0"/>
          </a:p>
        </p:txBody>
      </p:sp>
      <p:sp>
        <p:nvSpPr>
          <p:cNvPr id="5" name="Platshållare för sidfot 4">
            <a:extLst>
              <a:ext uri="{FF2B5EF4-FFF2-40B4-BE49-F238E27FC236}">
                <a16:creationId xmlns:a16="http://schemas.microsoft.com/office/drawing/2014/main" id="{5DE412B4-649B-69E7-C378-FCBDE91DAA12}"/>
              </a:ext>
            </a:extLst>
          </p:cNvPr>
          <p:cNvSpPr>
            <a:spLocks noGrp="1"/>
          </p:cNvSpPr>
          <p:nvPr>
            <p:ph type="ftr" sz="quarter" idx="11"/>
          </p:nvPr>
        </p:nvSpPr>
        <p:spPr/>
        <p:txBody>
          <a:bodyPr/>
          <a:lstStyle/>
          <a:p>
            <a:r>
              <a:rPr lang="sv-SE"/>
              <a:t>Dialogmöte HS 2040</a:t>
            </a:r>
            <a:endParaRPr lang="sv-SE" dirty="0"/>
          </a:p>
        </p:txBody>
      </p:sp>
      <p:sp>
        <p:nvSpPr>
          <p:cNvPr id="6" name="Platshållare för bildnummer 5">
            <a:extLst>
              <a:ext uri="{FF2B5EF4-FFF2-40B4-BE49-F238E27FC236}">
                <a16:creationId xmlns:a16="http://schemas.microsoft.com/office/drawing/2014/main" id="{0BDA081B-707A-DE64-E2B3-4E246988355C}"/>
              </a:ext>
            </a:extLst>
          </p:cNvPr>
          <p:cNvSpPr>
            <a:spLocks noGrp="1"/>
          </p:cNvSpPr>
          <p:nvPr>
            <p:ph type="sldNum" sz="quarter" idx="12"/>
          </p:nvPr>
        </p:nvSpPr>
        <p:spPr/>
        <p:txBody>
          <a:bodyPr/>
          <a:lstStyle/>
          <a:p>
            <a:fld id="{4F23A857-C81F-2E40-90DF-B266879EA5D7}" type="slidenum">
              <a:rPr lang="sv-SE" smtClean="0"/>
              <a:t>‹#›</a:t>
            </a:fld>
            <a:endParaRPr lang="sv-SE" dirty="0"/>
          </a:p>
        </p:txBody>
      </p:sp>
    </p:spTree>
    <p:extLst>
      <p:ext uri="{BB962C8B-B14F-4D97-AF65-F5344CB8AC3E}">
        <p14:creationId xmlns:p14="http://schemas.microsoft.com/office/powerpoint/2010/main" val="360882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B9254B-1B01-5EEF-0D3F-602C22BDFFF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7183C2B-80DC-B8AD-6E58-C626B229633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AE54C94-0E38-653D-F894-111C8350959B}"/>
              </a:ext>
            </a:extLst>
          </p:cNvPr>
          <p:cNvSpPr>
            <a:spLocks noGrp="1"/>
          </p:cNvSpPr>
          <p:nvPr>
            <p:ph type="dt" sz="half" idx="10"/>
          </p:nvPr>
        </p:nvSpPr>
        <p:spPr/>
        <p:txBody>
          <a:bodyPr/>
          <a:lstStyle/>
          <a:p>
            <a:fld id="{6B84587E-03D3-45F1-8D85-472839EB6F49}" type="datetime1">
              <a:rPr lang="sv-SE" smtClean="0"/>
              <a:t>2022-08-16</a:t>
            </a:fld>
            <a:endParaRPr lang="sv-SE" dirty="0"/>
          </a:p>
        </p:txBody>
      </p:sp>
      <p:sp>
        <p:nvSpPr>
          <p:cNvPr id="5" name="Platshållare för sidfot 4">
            <a:extLst>
              <a:ext uri="{FF2B5EF4-FFF2-40B4-BE49-F238E27FC236}">
                <a16:creationId xmlns:a16="http://schemas.microsoft.com/office/drawing/2014/main" id="{F12A9BFB-3E42-58D7-DC6C-D515AA106111}"/>
              </a:ext>
            </a:extLst>
          </p:cNvPr>
          <p:cNvSpPr>
            <a:spLocks noGrp="1"/>
          </p:cNvSpPr>
          <p:nvPr>
            <p:ph type="ftr" sz="quarter" idx="11"/>
          </p:nvPr>
        </p:nvSpPr>
        <p:spPr/>
        <p:txBody>
          <a:bodyPr/>
          <a:lstStyle/>
          <a:p>
            <a:r>
              <a:rPr lang="sv-SE"/>
              <a:t>Dialogmöte HS 2040</a:t>
            </a:r>
            <a:endParaRPr lang="sv-SE" dirty="0"/>
          </a:p>
        </p:txBody>
      </p:sp>
      <p:sp>
        <p:nvSpPr>
          <p:cNvPr id="6" name="Platshållare för bildnummer 5">
            <a:extLst>
              <a:ext uri="{FF2B5EF4-FFF2-40B4-BE49-F238E27FC236}">
                <a16:creationId xmlns:a16="http://schemas.microsoft.com/office/drawing/2014/main" id="{71696F11-F91C-E478-2547-28615DA00734}"/>
              </a:ext>
            </a:extLst>
          </p:cNvPr>
          <p:cNvSpPr>
            <a:spLocks noGrp="1"/>
          </p:cNvSpPr>
          <p:nvPr>
            <p:ph type="sldNum" sz="quarter" idx="12"/>
          </p:nvPr>
        </p:nvSpPr>
        <p:spPr/>
        <p:txBody>
          <a:bodyPr/>
          <a:lstStyle/>
          <a:p>
            <a:fld id="{4F23A857-C81F-2E40-90DF-B266879EA5D7}" type="slidenum">
              <a:rPr lang="sv-SE" smtClean="0"/>
              <a:t>‹#›</a:t>
            </a:fld>
            <a:endParaRPr lang="sv-SE" dirty="0"/>
          </a:p>
        </p:txBody>
      </p:sp>
    </p:spTree>
    <p:extLst>
      <p:ext uri="{BB962C8B-B14F-4D97-AF65-F5344CB8AC3E}">
        <p14:creationId xmlns:p14="http://schemas.microsoft.com/office/powerpoint/2010/main" val="1761465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2B841A7E-EC16-4B24-AD76-E679902900A2}"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1"/>
            <a:ext cx="10585450" cy="5419724"/>
          </a:xfrm>
        </p:spPr>
        <p:txBody>
          <a:bodyPr anchor="ctr" anchorCtr="0"/>
          <a:lstStyle>
            <a:lvl1pPr algn="ctr">
              <a:defRPr sz="3600" b="1">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04720262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6B6B10-ABC7-1BBF-2051-F8119B2E57CC}"/>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DA981929-F002-DB5D-AEEE-466469455F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64A36B3-B0B7-4A83-6321-9C079D7DE550}"/>
              </a:ext>
            </a:extLst>
          </p:cNvPr>
          <p:cNvSpPr>
            <a:spLocks noGrp="1"/>
          </p:cNvSpPr>
          <p:nvPr>
            <p:ph type="dt" sz="half" idx="10"/>
          </p:nvPr>
        </p:nvSpPr>
        <p:spPr/>
        <p:txBody>
          <a:bodyPr/>
          <a:lstStyle/>
          <a:p>
            <a:fld id="{3B040476-F79F-44E4-AB3E-B38B0FF4E82F}" type="datetime1">
              <a:rPr lang="sv-SE" smtClean="0"/>
              <a:t>2022-08-16</a:t>
            </a:fld>
            <a:endParaRPr lang="sv-SE" dirty="0"/>
          </a:p>
        </p:txBody>
      </p:sp>
      <p:sp>
        <p:nvSpPr>
          <p:cNvPr id="5" name="Platshållare för sidfot 4">
            <a:extLst>
              <a:ext uri="{FF2B5EF4-FFF2-40B4-BE49-F238E27FC236}">
                <a16:creationId xmlns:a16="http://schemas.microsoft.com/office/drawing/2014/main" id="{B722681E-C44C-E801-02A9-BD10B6CBF61E}"/>
              </a:ext>
            </a:extLst>
          </p:cNvPr>
          <p:cNvSpPr>
            <a:spLocks noGrp="1"/>
          </p:cNvSpPr>
          <p:nvPr>
            <p:ph type="ftr" sz="quarter" idx="11"/>
          </p:nvPr>
        </p:nvSpPr>
        <p:spPr/>
        <p:txBody>
          <a:bodyPr/>
          <a:lstStyle/>
          <a:p>
            <a:r>
              <a:rPr lang="sv-SE"/>
              <a:t>Dialogmöte HS 2040</a:t>
            </a:r>
            <a:endParaRPr lang="sv-SE" dirty="0"/>
          </a:p>
        </p:txBody>
      </p:sp>
      <p:sp>
        <p:nvSpPr>
          <p:cNvPr id="6" name="Platshållare för bildnummer 5">
            <a:extLst>
              <a:ext uri="{FF2B5EF4-FFF2-40B4-BE49-F238E27FC236}">
                <a16:creationId xmlns:a16="http://schemas.microsoft.com/office/drawing/2014/main" id="{773102D3-D449-487B-B070-3CC2402B8949}"/>
              </a:ext>
            </a:extLst>
          </p:cNvPr>
          <p:cNvSpPr>
            <a:spLocks noGrp="1"/>
          </p:cNvSpPr>
          <p:nvPr>
            <p:ph type="sldNum" sz="quarter" idx="12"/>
          </p:nvPr>
        </p:nvSpPr>
        <p:spPr/>
        <p:txBody>
          <a:bodyPr/>
          <a:lstStyle/>
          <a:p>
            <a:fld id="{4F23A857-C81F-2E40-90DF-B266879EA5D7}" type="slidenum">
              <a:rPr lang="sv-SE" smtClean="0"/>
              <a:t>‹#›</a:t>
            </a:fld>
            <a:endParaRPr lang="sv-SE" dirty="0"/>
          </a:p>
        </p:txBody>
      </p:sp>
    </p:spTree>
    <p:extLst>
      <p:ext uri="{BB962C8B-B14F-4D97-AF65-F5344CB8AC3E}">
        <p14:creationId xmlns:p14="http://schemas.microsoft.com/office/powerpoint/2010/main" val="607739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F23099-2ED2-95E4-6982-3DFFB9CBBC7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3FE5E1E-4ABD-7185-5989-D1C0C4BAEF18}"/>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91960C6-8C16-9563-7CD2-222DA9112BE1}"/>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E52A8E7-E8C7-4A8A-4A65-654B0E7D26FD}"/>
              </a:ext>
            </a:extLst>
          </p:cNvPr>
          <p:cNvSpPr>
            <a:spLocks noGrp="1"/>
          </p:cNvSpPr>
          <p:nvPr>
            <p:ph type="dt" sz="half" idx="10"/>
          </p:nvPr>
        </p:nvSpPr>
        <p:spPr/>
        <p:txBody>
          <a:bodyPr/>
          <a:lstStyle/>
          <a:p>
            <a:fld id="{AA6A10F8-9393-4E86-B4AB-09B037AB1097}" type="datetime1">
              <a:rPr lang="sv-SE" smtClean="0"/>
              <a:t>2022-08-16</a:t>
            </a:fld>
            <a:endParaRPr lang="sv-SE" dirty="0"/>
          </a:p>
        </p:txBody>
      </p:sp>
      <p:sp>
        <p:nvSpPr>
          <p:cNvPr id="6" name="Platshållare för sidfot 5">
            <a:extLst>
              <a:ext uri="{FF2B5EF4-FFF2-40B4-BE49-F238E27FC236}">
                <a16:creationId xmlns:a16="http://schemas.microsoft.com/office/drawing/2014/main" id="{9ABDF262-7B17-5792-B488-AE1A080851DD}"/>
              </a:ext>
            </a:extLst>
          </p:cNvPr>
          <p:cNvSpPr>
            <a:spLocks noGrp="1"/>
          </p:cNvSpPr>
          <p:nvPr>
            <p:ph type="ftr" sz="quarter" idx="11"/>
          </p:nvPr>
        </p:nvSpPr>
        <p:spPr/>
        <p:txBody>
          <a:bodyPr/>
          <a:lstStyle/>
          <a:p>
            <a:r>
              <a:rPr lang="sv-SE"/>
              <a:t>Dialogmöte HS 2040</a:t>
            </a:r>
            <a:endParaRPr lang="sv-SE" dirty="0"/>
          </a:p>
        </p:txBody>
      </p:sp>
      <p:sp>
        <p:nvSpPr>
          <p:cNvPr id="7" name="Platshållare för bildnummer 6">
            <a:extLst>
              <a:ext uri="{FF2B5EF4-FFF2-40B4-BE49-F238E27FC236}">
                <a16:creationId xmlns:a16="http://schemas.microsoft.com/office/drawing/2014/main" id="{6D511C32-9BE1-B914-7088-B574084E3D04}"/>
              </a:ext>
            </a:extLst>
          </p:cNvPr>
          <p:cNvSpPr>
            <a:spLocks noGrp="1"/>
          </p:cNvSpPr>
          <p:nvPr>
            <p:ph type="sldNum" sz="quarter" idx="12"/>
          </p:nvPr>
        </p:nvSpPr>
        <p:spPr/>
        <p:txBody>
          <a:bodyPr/>
          <a:lstStyle/>
          <a:p>
            <a:fld id="{4F23A857-C81F-2E40-90DF-B266879EA5D7}" type="slidenum">
              <a:rPr lang="sv-SE" smtClean="0"/>
              <a:t>‹#›</a:t>
            </a:fld>
            <a:endParaRPr lang="sv-SE" dirty="0"/>
          </a:p>
        </p:txBody>
      </p:sp>
    </p:spTree>
    <p:extLst>
      <p:ext uri="{BB962C8B-B14F-4D97-AF65-F5344CB8AC3E}">
        <p14:creationId xmlns:p14="http://schemas.microsoft.com/office/powerpoint/2010/main" val="29937607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97E6AB-19A0-62EB-098E-44C3F94B022C}"/>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E195ABF-576C-143F-092C-D37624985A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A3D71AB-94FC-0B81-91BC-7B11B476B5C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84CA502B-C7FB-AFC9-8FF1-69DBFBD0A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D75586C8-43E8-C686-DD00-07DEB6FD7F29}"/>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9EADC8D-5E99-6D7A-DE87-3E6FCA7CC587}"/>
              </a:ext>
            </a:extLst>
          </p:cNvPr>
          <p:cNvSpPr>
            <a:spLocks noGrp="1"/>
          </p:cNvSpPr>
          <p:nvPr>
            <p:ph type="dt" sz="half" idx="10"/>
          </p:nvPr>
        </p:nvSpPr>
        <p:spPr/>
        <p:txBody>
          <a:bodyPr/>
          <a:lstStyle/>
          <a:p>
            <a:fld id="{C104D4FD-35CE-40D9-A8BF-97102A2D5688}" type="datetime1">
              <a:rPr lang="sv-SE" smtClean="0"/>
              <a:t>2022-08-16</a:t>
            </a:fld>
            <a:endParaRPr lang="sv-SE" dirty="0"/>
          </a:p>
        </p:txBody>
      </p:sp>
      <p:sp>
        <p:nvSpPr>
          <p:cNvPr id="8" name="Platshållare för sidfot 7">
            <a:extLst>
              <a:ext uri="{FF2B5EF4-FFF2-40B4-BE49-F238E27FC236}">
                <a16:creationId xmlns:a16="http://schemas.microsoft.com/office/drawing/2014/main" id="{0A47D084-C703-80F1-1895-8339EC98DE9D}"/>
              </a:ext>
            </a:extLst>
          </p:cNvPr>
          <p:cNvSpPr>
            <a:spLocks noGrp="1"/>
          </p:cNvSpPr>
          <p:nvPr>
            <p:ph type="ftr" sz="quarter" idx="11"/>
          </p:nvPr>
        </p:nvSpPr>
        <p:spPr/>
        <p:txBody>
          <a:bodyPr/>
          <a:lstStyle/>
          <a:p>
            <a:r>
              <a:rPr lang="sv-SE"/>
              <a:t>Dialogmöte HS 2040</a:t>
            </a:r>
            <a:endParaRPr lang="sv-SE" dirty="0"/>
          </a:p>
        </p:txBody>
      </p:sp>
      <p:sp>
        <p:nvSpPr>
          <p:cNvPr id="9" name="Platshållare för bildnummer 8">
            <a:extLst>
              <a:ext uri="{FF2B5EF4-FFF2-40B4-BE49-F238E27FC236}">
                <a16:creationId xmlns:a16="http://schemas.microsoft.com/office/drawing/2014/main" id="{053F3373-7461-D489-162E-204667EE2AC7}"/>
              </a:ext>
            </a:extLst>
          </p:cNvPr>
          <p:cNvSpPr>
            <a:spLocks noGrp="1"/>
          </p:cNvSpPr>
          <p:nvPr>
            <p:ph type="sldNum" sz="quarter" idx="12"/>
          </p:nvPr>
        </p:nvSpPr>
        <p:spPr/>
        <p:txBody>
          <a:bodyPr/>
          <a:lstStyle/>
          <a:p>
            <a:fld id="{4F23A857-C81F-2E40-90DF-B266879EA5D7}" type="slidenum">
              <a:rPr lang="sv-SE" smtClean="0"/>
              <a:t>‹#›</a:t>
            </a:fld>
            <a:endParaRPr lang="sv-SE" dirty="0"/>
          </a:p>
        </p:txBody>
      </p:sp>
    </p:spTree>
    <p:extLst>
      <p:ext uri="{BB962C8B-B14F-4D97-AF65-F5344CB8AC3E}">
        <p14:creationId xmlns:p14="http://schemas.microsoft.com/office/powerpoint/2010/main" val="2332392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D4CC67-FBC1-C437-2596-9B69D9BDF0B6}"/>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B0BFFB3F-9C00-0B92-A0BF-545137F70D23}"/>
              </a:ext>
            </a:extLst>
          </p:cNvPr>
          <p:cNvSpPr>
            <a:spLocks noGrp="1"/>
          </p:cNvSpPr>
          <p:nvPr>
            <p:ph type="dt" sz="half" idx="10"/>
          </p:nvPr>
        </p:nvSpPr>
        <p:spPr/>
        <p:txBody>
          <a:bodyPr/>
          <a:lstStyle/>
          <a:p>
            <a:fld id="{C1CC744D-CCCA-495C-8A13-F6868B4C6D01}" type="datetime1">
              <a:rPr lang="sv-SE" smtClean="0"/>
              <a:t>2022-08-16</a:t>
            </a:fld>
            <a:endParaRPr lang="sv-SE" dirty="0"/>
          </a:p>
        </p:txBody>
      </p:sp>
      <p:sp>
        <p:nvSpPr>
          <p:cNvPr id="4" name="Platshållare för sidfot 3">
            <a:extLst>
              <a:ext uri="{FF2B5EF4-FFF2-40B4-BE49-F238E27FC236}">
                <a16:creationId xmlns:a16="http://schemas.microsoft.com/office/drawing/2014/main" id="{210E97E8-D1F5-4115-C3F9-118A505B5EF6}"/>
              </a:ext>
            </a:extLst>
          </p:cNvPr>
          <p:cNvSpPr>
            <a:spLocks noGrp="1"/>
          </p:cNvSpPr>
          <p:nvPr>
            <p:ph type="ftr" sz="quarter" idx="11"/>
          </p:nvPr>
        </p:nvSpPr>
        <p:spPr/>
        <p:txBody>
          <a:bodyPr/>
          <a:lstStyle/>
          <a:p>
            <a:r>
              <a:rPr lang="sv-SE"/>
              <a:t>Dialogmöte HS 2040</a:t>
            </a:r>
            <a:endParaRPr lang="sv-SE" dirty="0"/>
          </a:p>
        </p:txBody>
      </p:sp>
      <p:sp>
        <p:nvSpPr>
          <p:cNvPr id="5" name="Platshållare för bildnummer 4">
            <a:extLst>
              <a:ext uri="{FF2B5EF4-FFF2-40B4-BE49-F238E27FC236}">
                <a16:creationId xmlns:a16="http://schemas.microsoft.com/office/drawing/2014/main" id="{60458368-288A-D371-E2C5-4AF0316B64B5}"/>
              </a:ext>
            </a:extLst>
          </p:cNvPr>
          <p:cNvSpPr>
            <a:spLocks noGrp="1"/>
          </p:cNvSpPr>
          <p:nvPr>
            <p:ph type="sldNum" sz="quarter" idx="12"/>
          </p:nvPr>
        </p:nvSpPr>
        <p:spPr/>
        <p:txBody>
          <a:bodyPr/>
          <a:lstStyle/>
          <a:p>
            <a:fld id="{4F23A857-C81F-2E40-90DF-B266879EA5D7}" type="slidenum">
              <a:rPr lang="sv-SE" smtClean="0"/>
              <a:t>‹#›</a:t>
            </a:fld>
            <a:endParaRPr lang="sv-SE" dirty="0"/>
          </a:p>
        </p:txBody>
      </p:sp>
    </p:spTree>
    <p:extLst>
      <p:ext uri="{BB962C8B-B14F-4D97-AF65-F5344CB8AC3E}">
        <p14:creationId xmlns:p14="http://schemas.microsoft.com/office/powerpoint/2010/main" val="16958562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C6DA305-F419-C04A-3B7C-5F708B259C2E}"/>
              </a:ext>
            </a:extLst>
          </p:cNvPr>
          <p:cNvSpPr>
            <a:spLocks noGrp="1"/>
          </p:cNvSpPr>
          <p:nvPr>
            <p:ph type="dt" sz="half" idx="10"/>
          </p:nvPr>
        </p:nvSpPr>
        <p:spPr/>
        <p:txBody>
          <a:bodyPr/>
          <a:lstStyle/>
          <a:p>
            <a:fld id="{B8A4D8EF-0C65-4973-AE17-DF1776C41F8E}" type="datetime1">
              <a:rPr lang="sv-SE" smtClean="0"/>
              <a:t>2022-08-16</a:t>
            </a:fld>
            <a:endParaRPr lang="sv-SE" dirty="0"/>
          </a:p>
        </p:txBody>
      </p:sp>
      <p:sp>
        <p:nvSpPr>
          <p:cNvPr id="3" name="Platshållare för sidfot 2">
            <a:extLst>
              <a:ext uri="{FF2B5EF4-FFF2-40B4-BE49-F238E27FC236}">
                <a16:creationId xmlns:a16="http://schemas.microsoft.com/office/drawing/2014/main" id="{06A64E89-4FC6-729C-E232-A220420BB3BB}"/>
              </a:ext>
            </a:extLst>
          </p:cNvPr>
          <p:cNvSpPr>
            <a:spLocks noGrp="1"/>
          </p:cNvSpPr>
          <p:nvPr>
            <p:ph type="ftr" sz="quarter" idx="11"/>
          </p:nvPr>
        </p:nvSpPr>
        <p:spPr/>
        <p:txBody>
          <a:bodyPr/>
          <a:lstStyle/>
          <a:p>
            <a:r>
              <a:rPr lang="sv-SE"/>
              <a:t>Dialogmöte HS 2040</a:t>
            </a:r>
            <a:endParaRPr lang="sv-SE" dirty="0"/>
          </a:p>
        </p:txBody>
      </p:sp>
      <p:sp>
        <p:nvSpPr>
          <p:cNvPr id="4" name="Platshållare för bildnummer 3">
            <a:extLst>
              <a:ext uri="{FF2B5EF4-FFF2-40B4-BE49-F238E27FC236}">
                <a16:creationId xmlns:a16="http://schemas.microsoft.com/office/drawing/2014/main" id="{E1D03C70-51DB-EF8D-1205-4F5186BA7674}"/>
              </a:ext>
            </a:extLst>
          </p:cNvPr>
          <p:cNvSpPr>
            <a:spLocks noGrp="1"/>
          </p:cNvSpPr>
          <p:nvPr>
            <p:ph type="sldNum" sz="quarter" idx="12"/>
          </p:nvPr>
        </p:nvSpPr>
        <p:spPr/>
        <p:txBody>
          <a:bodyPr/>
          <a:lstStyle/>
          <a:p>
            <a:fld id="{4F23A857-C81F-2E40-90DF-B266879EA5D7}" type="slidenum">
              <a:rPr lang="sv-SE" smtClean="0"/>
              <a:t>‹#›</a:t>
            </a:fld>
            <a:endParaRPr lang="sv-SE" dirty="0"/>
          </a:p>
        </p:txBody>
      </p:sp>
    </p:spTree>
    <p:extLst>
      <p:ext uri="{BB962C8B-B14F-4D97-AF65-F5344CB8AC3E}">
        <p14:creationId xmlns:p14="http://schemas.microsoft.com/office/powerpoint/2010/main" val="1161382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E5E23A-5328-AB34-62E2-32B77EA8026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D882D49-E03B-4643-FD45-FD739FD3C9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F2761195-0F22-DFFA-4F03-0FFDDD112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FD425B3-1556-3736-FD47-EC37F1AB5456}"/>
              </a:ext>
            </a:extLst>
          </p:cNvPr>
          <p:cNvSpPr>
            <a:spLocks noGrp="1"/>
          </p:cNvSpPr>
          <p:nvPr>
            <p:ph type="dt" sz="half" idx="10"/>
          </p:nvPr>
        </p:nvSpPr>
        <p:spPr/>
        <p:txBody>
          <a:bodyPr/>
          <a:lstStyle/>
          <a:p>
            <a:fld id="{A1AA9D7B-F0AE-4C7B-8732-51FE101012B6}" type="datetime1">
              <a:rPr lang="sv-SE" smtClean="0"/>
              <a:t>2022-08-16</a:t>
            </a:fld>
            <a:endParaRPr lang="sv-SE" dirty="0"/>
          </a:p>
        </p:txBody>
      </p:sp>
      <p:sp>
        <p:nvSpPr>
          <p:cNvPr id="6" name="Platshållare för sidfot 5">
            <a:extLst>
              <a:ext uri="{FF2B5EF4-FFF2-40B4-BE49-F238E27FC236}">
                <a16:creationId xmlns:a16="http://schemas.microsoft.com/office/drawing/2014/main" id="{E9A19097-942A-0C7B-DF10-75B3CCD5619D}"/>
              </a:ext>
            </a:extLst>
          </p:cNvPr>
          <p:cNvSpPr>
            <a:spLocks noGrp="1"/>
          </p:cNvSpPr>
          <p:nvPr>
            <p:ph type="ftr" sz="quarter" idx="11"/>
          </p:nvPr>
        </p:nvSpPr>
        <p:spPr/>
        <p:txBody>
          <a:bodyPr/>
          <a:lstStyle/>
          <a:p>
            <a:r>
              <a:rPr lang="sv-SE"/>
              <a:t>Dialogmöte HS 2040</a:t>
            </a:r>
            <a:endParaRPr lang="sv-SE" dirty="0"/>
          </a:p>
        </p:txBody>
      </p:sp>
      <p:sp>
        <p:nvSpPr>
          <p:cNvPr id="7" name="Platshållare för bildnummer 6">
            <a:extLst>
              <a:ext uri="{FF2B5EF4-FFF2-40B4-BE49-F238E27FC236}">
                <a16:creationId xmlns:a16="http://schemas.microsoft.com/office/drawing/2014/main" id="{370BF4D7-7E67-B3F6-548D-B48A657AC097}"/>
              </a:ext>
            </a:extLst>
          </p:cNvPr>
          <p:cNvSpPr>
            <a:spLocks noGrp="1"/>
          </p:cNvSpPr>
          <p:nvPr>
            <p:ph type="sldNum" sz="quarter" idx="12"/>
          </p:nvPr>
        </p:nvSpPr>
        <p:spPr/>
        <p:txBody>
          <a:bodyPr/>
          <a:lstStyle/>
          <a:p>
            <a:fld id="{4F23A857-C81F-2E40-90DF-B266879EA5D7}" type="slidenum">
              <a:rPr lang="sv-SE" smtClean="0"/>
              <a:t>‹#›</a:t>
            </a:fld>
            <a:endParaRPr lang="sv-SE" dirty="0"/>
          </a:p>
        </p:txBody>
      </p:sp>
    </p:spTree>
    <p:extLst>
      <p:ext uri="{BB962C8B-B14F-4D97-AF65-F5344CB8AC3E}">
        <p14:creationId xmlns:p14="http://schemas.microsoft.com/office/powerpoint/2010/main" val="1138046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A5836D-65B0-D1F8-5A9D-D01F5DCF6FB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0F283BC-44E2-185B-96E7-C92B5693BD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a:extLst>
              <a:ext uri="{FF2B5EF4-FFF2-40B4-BE49-F238E27FC236}">
                <a16:creationId xmlns:a16="http://schemas.microsoft.com/office/drawing/2014/main" id="{F7864A2A-4CC6-B594-8EE8-D219F14209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85D6B69-98C5-824D-6403-3C11ECAA02BF}"/>
              </a:ext>
            </a:extLst>
          </p:cNvPr>
          <p:cNvSpPr>
            <a:spLocks noGrp="1"/>
          </p:cNvSpPr>
          <p:nvPr>
            <p:ph type="dt" sz="half" idx="10"/>
          </p:nvPr>
        </p:nvSpPr>
        <p:spPr/>
        <p:txBody>
          <a:bodyPr/>
          <a:lstStyle/>
          <a:p>
            <a:fld id="{94391171-143A-4E87-815D-357A9043100F}" type="datetime1">
              <a:rPr lang="sv-SE" smtClean="0"/>
              <a:t>2022-08-16</a:t>
            </a:fld>
            <a:endParaRPr lang="sv-SE" dirty="0"/>
          </a:p>
        </p:txBody>
      </p:sp>
      <p:sp>
        <p:nvSpPr>
          <p:cNvPr id="6" name="Platshållare för sidfot 5">
            <a:extLst>
              <a:ext uri="{FF2B5EF4-FFF2-40B4-BE49-F238E27FC236}">
                <a16:creationId xmlns:a16="http://schemas.microsoft.com/office/drawing/2014/main" id="{863B02F1-AB29-4833-AB51-91836067ADEA}"/>
              </a:ext>
            </a:extLst>
          </p:cNvPr>
          <p:cNvSpPr>
            <a:spLocks noGrp="1"/>
          </p:cNvSpPr>
          <p:nvPr>
            <p:ph type="ftr" sz="quarter" idx="11"/>
          </p:nvPr>
        </p:nvSpPr>
        <p:spPr/>
        <p:txBody>
          <a:bodyPr/>
          <a:lstStyle/>
          <a:p>
            <a:r>
              <a:rPr lang="sv-SE"/>
              <a:t>Dialogmöte HS 2040</a:t>
            </a:r>
            <a:endParaRPr lang="sv-SE" dirty="0"/>
          </a:p>
        </p:txBody>
      </p:sp>
      <p:sp>
        <p:nvSpPr>
          <p:cNvPr id="7" name="Platshållare för bildnummer 6">
            <a:extLst>
              <a:ext uri="{FF2B5EF4-FFF2-40B4-BE49-F238E27FC236}">
                <a16:creationId xmlns:a16="http://schemas.microsoft.com/office/drawing/2014/main" id="{C98F6552-B5D2-23FF-3E59-770551DF7576}"/>
              </a:ext>
            </a:extLst>
          </p:cNvPr>
          <p:cNvSpPr>
            <a:spLocks noGrp="1"/>
          </p:cNvSpPr>
          <p:nvPr>
            <p:ph type="sldNum" sz="quarter" idx="12"/>
          </p:nvPr>
        </p:nvSpPr>
        <p:spPr/>
        <p:txBody>
          <a:bodyPr/>
          <a:lstStyle/>
          <a:p>
            <a:fld id="{4F23A857-C81F-2E40-90DF-B266879EA5D7}" type="slidenum">
              <a:rPr lang="sv-SE" smtClean="0"/>
              <a:t>‹#›</a:t>
            </a:fld>
            <a:endParaRPr lang="sv-SE" dirty="0"/>
          </a:p>
        </p:txBody>
      </p:sp>
    </p:spTree>
    <p:extLst>
      <p:ext uri="{BB962C8B-B14F-4D97-AF65-F5344CB8AC3E}">
        <p14:creationId xmlns:p14="http://schemas.microsoft.com/office/powerpoint/2010/main" val="37621352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FE3E2D-978B-8672-D750-4A1247D82DE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4D65D84-CC01-1856-1911-D0DAA4A8476C}"/>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F95C4BB-7056-C45C-C970-10E37729A427}"/>
              </a:ext>
            </a:extLst>
          </p:cNvPr>
          <p:cNvSpPr>
            <a:spLocks noGrp="1"/>
          </p:cNvSpPr>
          <p:nvPr>
            <p:ph type="dt" sz="half" idx="10"/>
          </p:nvPr>
        </p:nvSpPr>
        <p:spPr/>
        <p:txBody>
          <a:bodyPr/>
          <a:lstStyle/>
          <a:p>
            <a:fld id="{9489029D-BC6F-4A2D-AE29-2BB2635F19F3}" type="datetime1">
              <a:rPr lang="sv-SE" smtClean="0"/>
              <a:t>2022-08-16</a:t>
            </a:fld>
            <a:endParaRPr lang="sv-SE" dirty="0"/>
          </a:p>
        </p:txBody>
      </p:sp>
      <p:sp>
        <p:nvSpPr>
          <p:cNvPr id="5" name="Platshållare för sidfot 4">
            <a:extLst>
              <a:ext uri="{FF2B5EF4-FFF2-40B4-BE49-F238E27FC236}">
                <a16:creationId xmlns:a16="http://schemas.microsoft.com/office/drawing/2014/main" id="{59C9E8D7-AE69-2D3B-6B42-673126BD879E}"/>
              </a:ext>
            </a:extLst>
          </p:cNvPr>
          <p:cNvSpPr>
            <a:spLocks noGrp="1"/>
          </p:cNvSpPr>
          <p:nvPr>
            <p:ph type="ftr" sz="quarter" idx="11"/>
          </p:nvPr>
        </p:nvSpPr>
        <p:spPr/>
        <p:txBody>
          <a:bodyPr/>
          <a:lstStyle/>
          <a:p>
            <a:r>
              <a:rPr lang="sv-SE"/>
              <a:t>Dialogmöte HS 2040</a:t>
            </a:r>
            <a:endParaRPr lang="sv-SE" dirty="0"/>
          </a:p>
        </p:txBody>
      </p:sp>
      <p:sp>
        <p:nvSpPr>
          <p:cNvPr id="6" name="Platshållare för bildnummer 5">
            <a:extLst>
              <a:ext uri="{FF2B5EF4-FFF2-40B4-BE49-F238E27FC236}">
                <a16:creationId xmlns:a16="http://schemas.microsoft.com/office/drawing/2014/main" id="{12038064-DEB2-1147-04FC-C3FE3F92FCB6}"/>
              </a:ext>
            </a:extLst>
          </p:cNvPr>
          <p:cNvSpPr>
            <a:spLocks noGrp="1"/>
          </p:cNvSpPr>
          <p:nvPr>
            <p:ph type="sldNum" sz="quarter" idx="12"/>
          </p:nvPr>
        </p:nvSpPr>
        <p:spPr/>
        <p:txBody>
          <a:bodyPr/>
          <a:lstStyle/>
          <a:p>
            <a:fld id="{4F23A857-C81F-2E40-90DF-B266879EA5D7}" type="slidenum">
              <a:rPr lang="sv-SE" smtClean="0"/>
              <a:t>‹#›</a:t>
            </a:fld>
            <a:endParaRPr lang="sv-SE" dirty="0"/>
          </a:p>
        </p:txBody>
      </p:sp>
    </p:spTree>
    <p:extLst>
      <p:ext uri="{BB962C8B-B14F-4D97-AF65-F5344CB8AC3E}">
        <p14:creationId xmlns:p14="http://schemas.microsoft.com/office/powerpoint/2010/main" val="13577650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3A92328-1E9B-18E9-0AE2-65AA952AFD9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97F1ABC-A351-2272-7FB1-C3E2F7899FEA}"/>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4C8C04F-F7D4-86C2-7B8C-32310F16543D}"/>
              </a:ext>
            </a:extLst>
          </p:cNvPr>
          <p:cNvSpPr>
            <a:spLocks noGrp="1"/>
          </p:cNvSpPr>
          <p:nvPr>
            <p:ph type="dt" sz="half" idx="10"/>
          </p:nvPr>
        </p:nvSpPr>
        <p:spPr/>
        <p:txBody>
          <a:bodyPr/>
          <a:lstStyle/>
          <a:p>
            <a:fld id="{0A571283-86A6-41AF-B21C-8DCB05DF2DA6}" type="datetime1">
              <a:rPr lang="sv-SE" smtClean="0"/>
              <a:t>2022-08-16</a:t>
            </a:fld>
            <a:endParaRPr lang="sv-SE" dirty="0"/>
          </a:p>
        </p:txBody>
      </p:sp>
      <p:sp>
        <p:nvSpPr>
          <p:cNvPr id="5" name="Platshållare för sidfot 4">
            <a:extLst>
              <a:ext uri="{FF2B5EF4-FFF2-40B4-BE49-F238E27FC236}">
                <a16:creationId xmlns:a16="http://schemas.microsoft.com/office/drawing/2014/main" id="{2825BFF1-FED3-560C-43FD-C07F5F57F3CB}"/>
              </a:ext>
            </a:extLst>
          </p:cNvPr>
          <p:cNvSpPr>
            <a:spLocks noGrp="1"/>
          </p:cNvSpPr>
          <p:nvPr>
            <p:ph type="ftr" sz="quarter" idx="11"/>
          </p:nvPr>
        </p:nvSpPr>
        <p:spPr/>
        <p:txBody>
          <a:bodyPr/>
          <a:lstStyle/>
          <a:p>
            <a:r>
              <a:rPr lang="sv-SE"/>
              <a:t>Dialogmöte HS 2040</a:t>
            </a:r>
            <a:endParaRPr lang="sv-SE" dirty="0"/>
          </a:p>
        </p:txBody>
      </p:sp>
      <p:sp>
        <p:nvSpPr>
          <p:cNvPr id="6" name="Platshållare för bildnummer 5">
            <a:extLst>
              <a:ext uri="{FF2B5EF4-FFF2-40B4-BE49-F238E27FC236}">
                <a16:creationId xmlns:a16="http://schemas.microsoft.com/office/drawing/2014/main" id="{626689D3-E434-E3F9-E54C-C977A3C0C6C2}"/>
              </a:ext>
            </a:extLst>
          </p:cNvPr>
          <p:cNvSpPr>
            <a:spLocks noGrp="1"/>
          </p:cNvSpPr>
          <p:nvPr>
            <p:ph type="sldNum" sz="quarter" idx="12"/>
          </p:nvPr>
        </p:nvSpPr>
        <p:spPr/>
        <p:txBody>
          <a:bodyPr/>
          <a:lstStyle/>
          <a:p>
            <a:fld id="{4F23A857-C81F-2E40-90DF-B266879EA5D7}" type="slidenum">
              <a:rPr lang="sv-SE" smtClean="0"/>
              <a:t>‹#›</a:t>
            </a:fld>
            <a:endParaRPr lang="sv-SE" dirty="0"/>
          </a:p>
        </p:txBody>
      </p:sp>
    </p:spTree>
    <p:extLst>
      <p:ext uri="{BB962C8B-B14F-4D97-AF65-F5344CB8AC3E}">
        <p14:creationId xmlns:p14="http://schemas.microsoft.com/office/powerpoint/2010/main" val="2675667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5DDD20B6-BEA2-4F53-8A9D-6AC5AB863E2B}"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1"/>
            <a:ext cx="10585450" cy="5419724"/>
          </a:xfrm>
        </p:spPr>
        <p:txBody>
          <a:bodyPr anchor="ctr" anchorCtr="0"/>
          <a:lstStyle>
            <a:lvl1pPr algn="ctr">
              <a:defRPr sz="3600" b="1">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6674014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Avsnit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4761F12F-BC27-4FC3-B6AD-229B4BA18DDF}"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5" name="Rubrik 4">
            <a:extLst>
              <a:ext uri="{FF2B5EF4-FFF2-40B4-BE49-F238E27FC236}">
                <a16:creationId xmlns:a16="http://schemas.microsoft.com/office/drawing/2014/main" id="{A673D1A2-3E2D-4C95-8EE3-A4B9B7FCE80C}"/>
              </a:ext>
            </a:extLst>
          </p:cNvPr>
          <p:cNvSpPr>
            <a:spLocks noGrp="1"/>
          </p:cNvSpPr>
          <p:nvPr>
            <p:ph type="title"/>
          </p:nvPr>
        </p:nvSpPr>
        <p:spPr>
          <a:xfrm>
            <a:off x="803275" y="952501"/>
            <a:ext cx="10585450" cy="5419724"/>
          </a:xfrm>
        </p:spPr>
        <p:txBody>
          <a:bodyPr anchor="ctr" anchorCtr="0"/>
          <a:lstStyle>
            <a:lvl1pPr algn="ctr">
              <a:defRPr sz="3600" b="1">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6572812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fld id="{11EB9CFA-0CF8-4812-8B48-983EBE71C01E}" type="datetime1">
              <a:rPr lang="sv-SE" smtClean="0"/>
              <a:t>2022-08-16</a:t>
            </a:fld>
            <a:endParaRPr lang="sv-SE" dirty="0"/>
          </a:p>
        </p:txBody>
      </p:sp>
      <p:sp>
        <p:nvSpPr>
          <p:cNvPr id="3" name="Platshållare för sidfot 2"/>
          <p:cNvSpPr>
            <a:spLocks noGrp="1"/>
          </p:cNvSpPr>
          <p:nvPr>
            <p:ph type="ftr" sz="quarter" idx="11"/>
          </p:nvPr>
        </p:nvSpPr>
        <p:spPr/>
        <p:txBody>
          <a:bodyPr/>
          <a:lstStyle>
            <a:lvl1pPr>
              <a:defRPr/>
            </a:lvl1pPr>
          </a:lstStyle>
          <a:p>
            <a:r>
              <a:rPr lang="sv-SE"/>
              <a:t>Dialogmöte HS 2040</a:t>
            </a:r>
            <a:endParaRPr lang="sv-SE" dirty="0"/>
          </a:p>
        </p:txBody>
      </p:sp>
      <p:sp>
        <p:nvSpPr>
          <p:cNvPr id="4" name="Platshållare för bildnummer 3"/>
          <p:cNvSpPr>
            <a:spLocks noGrp="1"/>
          </p:cNvSpPr>
          <p:nvPr>
            <p:ph type="sldNum" sz="quarter" idx="12"/>
          </p:nvPr>
        </p:nvSpPr>
        <p:spPr/>
        <p:txBody>
          <a:bodyPr/>
          <a:lstStyle>
            <a:lvl1pPr>
              <a:defRPr/>
            </a:lvl1pPr>
          </a:lstStyle>
          <a:p>
            <a:fld id="{288147F2-D839-401F-8B8C-3CAF295340B5}" type="slidenum">
              <a:rPr lang="sv-SE"/>
              <a:pPr/>
              <a:t>‹#›</a:t>
            </a:fld>
            <a:endParaRPr lang="sv-SE" dirty="0"/>
          </a:p>
        </p:txBody>
      </p:sp>
      <p:sp>
        <p:nvSpPr>
          <p:cNvPr id="8" name="Platshållare för text 7">
            <a:extLst>
              <a:ext uri="{FF2B5EF4-FFF2-40B4-BE49-F238E27FC236}">
                <a16:creationId xmlns:a16="http://schemas.microsoft.com/office/drawing/2014/main" id="{B1F5468A-0B9D-4E28-B2E6-E51A1602B9AB}"/>
              </a:ext>
            </a:extLst>
          </p:cNvPr>
          <p:cNvSpPr>
            <a:spLocks noGrp="1"/>
          </p:cNvSpPr>
          <p:nvPr>
            <p:ph type="body" sz="quarter" idx="13"/>
          </p:nvPr>
        </p:nvSpPr>
        <p:spPr>
          <a:xfrm>
            <a:off x="803275" y="5826125"/>
            <a:ext cx="10099675" cy="736600"/>
          </a:xfrm>
        </p:spPr>
        <p:txBody>
          <a:bodyPr anchor="b" anchorCtr="0"/>
          <a:lstStyle>
            <a:lvl1pPr marL="0" indent="0">
              <a:buNone/>
              <a:defRPr sz="1200" i="1">
                <a:solidFill>
                  <a:schemeClr val="accent1"/>
                </a:solidFill>
              </a:defRPr>
            </a:lvl1pPr>
            <a:lvl2pPr marL="228600" indent="0">
              <a:buNone/>
              <a:defRPr sz="1400" i="1">
                <a:solidFill>
                  <a:schemeClr val="accent1"/>
                </a:solidFill>
              </a:defRPr>
            </a:lvl2pPr>
            <a:lvl3pPr marL="457200" indent="0">
              <a:buNone/>
              <a:defRPr sz="1400" i="1">
                <a:solidFill>
                  <a:schemeClr val="accent1"/>
                </a:solidFill>
              </a:defRPr>
            </a:lvl3pPr>
            <a:lvl4pPr marL="685800" indent="0">
              <a:buNone/>
              <a:defRPr sz="1400" i="1">
                <a:solidFill>
                  <a:schemeClr val="accent1"/>
                </a:solidFill>
              </a:defRPr>
            </a:lvl4pPr>
            <a:lvl5pPr marL="914400" indent="0">
              <a:buNone/>
              <a:defRPr sz="1400" i="1">
                <a:solidFill>
                  <a:schemeClr val="accent1"/>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527499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2.sv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2.sv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1.png"/><Relationship Id="rId2" Type="http://schemas.openxmlformats.org/officeDocument/2006/relationships/slideLayout" Target="../slideLayouts/slideLayout44.xml"/><Relationship Id="rId16" Type="http://schemas.openxmlformats.org/officeDocument/2006/relationships/theme" Target="../theme/theme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6377734-D027-417D-9B38-6A99ADA49896}"/>
              </a:ext>
            </a:extLst>
          </p:cNvPr>
          <p:cNvSpPr/>
          <p:nvPr userDrawn="1"/>
        </p:nvSpPr>
        <p:spPr bwMode="auto">
          <a:xfrm>
            <a:off x="0" y="0"/>
            <a:ext cx="12192000" cy="954000"/>
          </a:xfrm>
          <a:prstGeom prst="rect">
            <a:avLst/>
          </a:prstGeom>
          <a:solidFill>
            <a:srgbClr val="E9E3D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tx1"/>
              </a:solidFill>
              <a:effectLst/>
              <a:latin typeface="Verdana" pitchFamily="34" charset="0"/>
              <a:ea typeface="Geneva" pitchFamily="1" charset="-128"/>
            </a:endParaRPr>
          </a:p>
        </p:txBody>
      </p:sp>
      <p:sp>
        <p:nvSpPr>
          <p:cNvPr id="1026" name="Rectangle 2"/>
          <p:cNvSpPr>
            <a:spLocks noGrp="1" noChangeArrowheads="1"/>
          </p:cNvSpPr>
          <p:nvPr>
            <p:ph type="title"/>
          </p:nvPr>
        </p:nvSpPr>
        <p:spPr bwMode="auto">
          <a:xfrm>
            <a:off x="958851" y="1456594"/>
            <a:ext cx="10267949" cy="83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sv-SE" dirty="0"/>
              <a:t>Klicka här för att ändra format</a:t>
            </a:r>
          </a:p>
        </p:txBody>
      </p:sp>
      <p:sp>
        <p:nvSpPr>
          <p:cNvPr id="1027" name="Rectangle 3"/>
          <p:cNvSpPr>
            <a:spLocks noGrp="1" noChangeArrowheads="1"/>
          </p:cNvSpPr>
          <p:nvPr>
            <p:ph type="body" idx="1"/>
          </p:nvPr>
        </p:nvSpPr>
        <p:spPr bwMode="auto">
          <a:xfrm>
            <a:off x="958851" y="2159000"/>
            <a:ext cx="10267949" cy="39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1028700" lvl="3" indent="-34290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p:txBody>
      </p:sp>
      <p:sp>
        <p:nvSpPr>
          <p:cNvPr id="1028" name="Rectangle 4"/>
          <p:cNvSpPr>
            <a:spLocks noGrp="1" noChangeArrowheads="1"/>
          </p:cNvSpPr>
          <p:nvPr>
            <p:ph type="dt" sz="half" idx="2"/>
          </p:nvPr>
        </p:nvSpPr>
        <p:spPr bwMode="auto">
          <a:xfrm>
            <a:off x="8534401" y="237635"/>
            <a:ext cx="3359151"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r">
              <a:spcBef>
                <a:spcPct val="0"/>
              </a:spcBef>
              <a:defRPr sz="900"/>
            </a:lvl1pPr>
          </a:lstStyle>
          <a:p>
            <a:fld id="{ED9588A3-A563-4503-BF29-5624D8F3AE96}" type="datetime1">
              <a:rPr lang="sv-SE" smtClean="0"/>
              <a:t>2022-08-16</a:t>
            </a:fld>
            <a:endParaRPr lang="sv-SE" dirty="0"/>
          </a:p>
        </p:txBody>
      </p:sp>
      <p:sp>
        <p:nvSpPr>
          <p:cNvPr id="1029" name="Rectangle 5"/>
          <p:cNvSpPr>
            <a:spLocks noGrp="1" noChangeArrowheads="1"/>
          </p:cNvSpPr>
          <p:nvPr>
            <p:ph type="ftr" sz="quarter" idx="3"/>
          </p:nvPr>
        </p:nvSpPr>
        <p:spPr bwMode="auto">
          <a:xfrm>
            <a:off x="8534401" y="655027"/>
            <a:ext cx="3359151"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r">
              <a:spcBef>
                <a:spcPct val="0"/>
              </a:spcBef>
              <a:defRPr sz="900"/>
            </a:lvl1pPr>
          </a:lstStyle>
          <a:p>
            <a:r>
              <a:rPr lang="sv-SE"/>
              <a:t>Dialogmöte HS 2040</a:t>
            </a:r>
            <a:endParaRPr lang="sv-SE" dirty="0"/>
          </a:p>
        </p:txBody>
      </p:sp>
      <p:sp>
        <p:nvSpPr>
          <p:cNvPr id="1030" name="Rectangle 6"/>
          <p:cNvSpPr>
            <a:spLocks noGrp="1" noChangeArrowheads="1"/>
          </p:cNvSpPr>
          <p:nvPr>
            <p:ph type="sldNum" sz="quarter" idx="4"/>
          </p:nvPr>
        </p:nvSpPr>
        <p:spPr bwMode="auto">
          <a:xfrm>
            <a:off x="8534401" y="446332"/>
            <a:ext cx="3359151"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r">
              <a:spcBef>
                <a:spcPct val="0"/>
              </a:spcBef>
              <a:defRPr sz="900"/>
            </a:lvl1pPr>
          </a:lstStyle>
          <a:p>
            <a:fld id="{65EAC295-B5BC-4B98-BE11-8B11DB9261CC}" type="slidenum">
              <a:rPr lang="sv-SE"/>
              <a:pPr/>
              <a:t>‹#›</a:t>
            </a:fld>
            <a:endParaRPr lang="sv-SE" dirty="0"/>
          </a:p>
        </p:txBody>
      </p:sp>
      <p:pic>
        <p:nvPicPr>
          <p:cNvPr id="4" name="Bild 3">
            <a:extLst>
              <a:ext uri="{FF2B5EF4-FFF2-40B4-BE49-F238E27FC236}">
                <a16:creationId xmlns:a16="http://schemas.microsoft.com/office/drawing/2014/main" id="{3F9ED0BF-B3A6-4BC7-B609-557DDADF82D1}"/>
              </a:ext>
            </a:extLst>
          </p:cNvPr>
          <p:cNvPicPr>
            <a:picLocks noChangeAspect="1"/>
          </p:cNvPicPr>
          <p:nvPr userDrawn="1"/>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332643" y="287739"/>
            <a:ext cx="1997319" cy="357545"/>
          </a:xfrm>
          <a:prstGeom prst="rect">
            <a:avLst/>
          </a:prstGeom>
        </p:spPr>
      </p:pic>
      <p:grpSp>
        <p:nvGrpSpPr>
          <p:cNvPr id="3" name="Grupp 2">
            <a:extLst>
              <a:ext uri="{FF2B5EF4-FFF2-40B4-BE49-F238E27FC236}">
                <a16:creationId xmlns:a16="http://schemas.microsoft.com/office/drawing/2014/main" id="{C70EBA9E-AE82-42A5-8CD1-200207F90F49}"/>
              </a:ext>
            </a:extLst>
          </p:cNvPr>
          <p:cNvGrpSpPr/>
          <p:nvPr userDrawn="1"/>
        </p:nvGrpSpPr>
        <p:grpSpPr>
          <a:xfrm>
            <a:off x="12047537" y="3175"/>
            <a:ext cx="144463" cy="788988"/>
            <a:chOff x="12047537" y="3175"/>
            <a:chExt cx="144463" cy="788988"/>
          </a:xfrm>
        </p:grpSpPr>
        <p:sp>
          <p:nvSpPr>
            <p:cNvPr id="11" name="Rectangle 30">
              <a:extLst>
                <a:ext uri="{FF2B5EF4-FFF2-40B4-BE49-F238E27FC236}">
                  <a16:creationId xmlns:a16="http://schemas.microsoft.com/office/drawing/2014/main" id="{B9ECAAA0-1422-45F4-9A1E-03CF5A1F5668}"/>
                </a:ext>
              </a:extLst>
            </p:cNvPr>
            <p:cNvSpPr>
              <a:spLocks noChangeAspect="1" noChangeArrowheads="1"/>
            </p:cNvSpPr>
            <p:nvPr userDrawn="1"/>
          </p:nvSpPr>
          <p:spPr bwMode="auto">
            <a:xfrm>
              <a:off x="12047537" y="3175"/>
              <a:ext cx="144463" cy="144463"/>
            </a:xfrm>
            <a:prstGeom prst="rect">
              <a:avLst/>
            </a:prstGeom>
            <a:solidFill>
              <a:schemeClr val="accent2"/>
            </a:solidFill>
            <a:ln>
              <a:noFill/>
            </a:ln>
            <a:effectLst/>
          </p:spPr>
          <p:txBody>
            <a:bodyPr anchor="ctr">
              <a:spAutoFit/>
            </a:bodyPr>
            <a:lstStyle/>
            <a:p>
              <a:endParaRPr lang="sv-SE" dirty="0"/>
            </a:p>
          </p:txBody>
        </p:sp>
        <p:sp>
          <p:nvSpPr>
            <p:cNvPr id="12" name="Rectangle 31">
              <a:extLst>
                <a:ext uri="{FF2B5EF4-FFF2-40B4-BE49-F238E27FC236}">
                  <a16:creationId xmlns:a16="http://schemas.microsoft.com/office/drawing/2014/main" id="{A31D8A10-BC81-4F7F-97EA-5197AEBEE131}"/>
                </a:ext>
              </a:extLst>
            </p:cNvPr>
            <p:cNvSpPr>
              <a:spLocks noChangeAspect="1" noChangeArrowheads="1"/>
            </p:cNvSpPr>
            <p:nvPr userDrawn="1"/>
          </p:nvSpPr>
          <p:spPr bwMode="auto">
            <a:xfrm>
              <a:off x="12047537" y="222250"/>
              <a:ext cx="144463" cy="144463"/>
            </a:xfrm>
            <a:prstGeom prst="rect">
              <a:avLst/>
            </a:prstGeom>
            <a:solidFill>
              <a:schemeClr val="accent2"/>
            </a:solidFill>
            <a:ln>
              <a:noFill/>
            </a:ln>
            <a:effectLst/>
          </p:spPr>
          <p:txBody>
            <a:bodyPr anchor="ctr">
              <a:spAutoFit/>
            </a:bodyPr>
            <a:lstStyle/>
            <a:p>
              <a:endParaRPr lang="sv-SE" dirty="0"/>
            </a:p>
          </p:txBody>
        </p:sp>
        <p:sp>
          <p:nvSpPr>
            <p:cNvPr id="13" name="Rectangle 32">
              <a:extLst>
                <a:ext uri="{FF2B5EF4-FFF2-40B4-BE49-F238E27FC236}">
                  <a16:creationId xmlns:a16="http://schemas.microsoft.com/office/drawing/2014/main" id="{6365EC3A-FE76-4F6D-896A-5E594C635E3F}"/>
                </a:ext>
              </a:extLst>
            </p:cNvPr>
            <p:cNvSpPr>
              <a:spLocks noChangeAspect="1" noChangeArrowheads="1"/>
            </p:cNvSpPr>
            <p:nvPr userDrawn="1"/>
          </p:nvSpPr>
          <p:spPr bwMode="auto">
            <a:xfrm>
              <a:off x="12047537" y="434975"/>
              <a:ext cx="144463" cy="144463"/>
            </a:xfrm>
            <a:prstGeom prst="rect">
              <a:avLst/>
            </a:prstGeom>
            <a:solidFill>
              <a:schemeClr val="accent1"/>
            </a:solidFill>
            <a:ln>
              <a:noFill/>
            </a:ln>
            <a:effectLst/>
          </p:spPr>
          <p:txBody>
            <a:bodyPr anchor="ctr">
              <a:spAutoFit/>
            </a:bodyPr>
            <a:lstStyle/>
            <a:p>
              <a:endParaRPr lang="sv-SE" dirty="0"/>
            </a:p>
          </p:txBody>
        </p:sp>
        <p:sp>
          <p:nvSpPr>
            <p:cNvPr id="14" name="Rectangle 33">
              <a:extLst>
                <a:ext uri="{FF2B5EF4-FFF2-40B4-BE49-F238E27FC236}">
                  <a16:creationId xmlns:a16="http://schemas.microsoft.com/office/drawing/2014/main" id="{30CB5A33-CE48-453A-A29D-59CA54870638}"/>
                </a:ext>
              </a:extLst>
            </p:cNvPr>
            <p:cNvSpPr>
              <a:spLocks noChangeAspect="1" noChangeArrowheads="1"/>
            </p:cNvSpPr>
            <p:nvPr userDrawn="1"/>
          </p:nvSpPr>
          <p:spPr bwMode="auto">
            <a:xfrm>
              <a:off x="12047537" y="647700"/>
              <a:ext cx="144463" cy="144463"/>
            </a:xfrm>
            <a:prstGeom prst="rect">
              <a:avLst/>
            </a:prstGeom>
            <a:solidFill>
              <a:schemeClr val="accent2"/>
            </a:solidFill>
            <a:ln>
              <a:noFill/>
            </a:ln>
            <a:effectLst/>
          </p:spPr>
          <p:txBody>
            <a:bodyPr anchor="ctr">
              <a:spAutoFit/>
            </a:bodyPr>
            <a:lstStyle/>
            <a:p>
              <a:endParaRPr lang="sv-SE" dirty="0"/>
            </a:p>
          </p:txBody>
        </p:sp>
      </p:grpSp>
    </p:spTree>
  </p:cSld>
  <p:clrMap bg1="lt1" tx1="dk1" bg2="lt2" tx2="dk2" accent1="accent1" accent2="accent2" accent3="accent3" accent4="accent4" accent5="accent5" accent6="accent6" hlink="hlink" folHlink="folHlink"/>
  <p:sldLayoutIdLst>
    <p:sldLayoutId id="2147483671" r:id="rId1"/>
    <p:sldLayoutId id="2147483672" r:id="rId2"/>
    <p:sldLayoutId id="2147483663" r:id="rId3"/>
    <p:sldLayoutId id="2147483655" r:id="rId4"/>
    <p:sldLayoutId id="2147483670" r:id="rId5"/>
    <p:sldLayoutId id="2147483659" r:id="rId6"/>
    <p:sldLayoutId id="2147483668" r:id="rId7"/>
    <p:sldLayoutId id="2147483669" r:id="rId8"/>
    <p:sldLayoutId id="2147483673" r:id="rId9"/>
    <p:sldLayoutId id="2147483667" r:id="rId10"/>
    <p:sldLayoutId id="2147483661" r:id="rId11"/>
    <p:sldLayoutId id="2147483664" r:id="rId12"/>
    <p:sldLayoutId id="2147483679" r:id="rId13"/>
    <p:sldLayoutId id="2147483674" r:id="rId14"/>
    <p:sldLayoutId id="2147483666" r:id="rId15"/>
    <p:sldLayoutId id="2147483675" r:id="rId16"/>
    <p:sldLayoutId id="2147483678" r:id="rId17"/>
    <p:sldLayoutId id="2147483676" r:id="rId18"/>
    <p:sldLayoutId id="2147483677" r:id="rId19"/>
    <p:sldLayoutId id="2147483699" r:id="rId20"/>
    <p:sldLayoutId id="2147483736" r:id="rId21"/>
  </p:sldLayoutIdLst>
  <p:hf hdr="0" ftr="0"/>
  <p:txStyles>
    <p:titleStyle>
      <a:lvl1pPr algn="l" rtl="0" eaLnBrk="1" fontAlgn="base" hangingPunct="1">
        <a:spcBef>
          <a:spcPct val="0"/>
        </a:spcBef>
        <a:spcAft>
          <a:spcPct val="0"/>
        </a:spcAft>
        <a:defRPr sz="2500" b="1">
          <a:solidFill>
            <a:schemeClr val="accent1"/>
          </a:solidFill>
          <a:latin typeface="+mj-lt"/>
          <a:ea typeface="+mj-ea"/>
          <a:cs typeface="+mj-cs"/>
        </a:defRPr>
      </a:lvl1pPr>
      <a:lvl2pPr algn="l" rtl="0" eaLnBrk="1" fontAlgn="base" hangingPunct="1">
        <a:spcBef>
          <a:spcPct val="0"/>
        </a:spcBef>
        <a:spcAft>
          <a:spcPct val="0"/>
        </a:spcAft>
        <a:defRPr sz="3000">
          <a:solidFill>
            <a:schemeClr val="tx2"/>
          </a:solidFill>
          <a:latin typeface="Verdana" pitchFamily="34" charset="0"/>
          <a:ea typeface="Geneva" pitchFamily="1" charset="-128"/>
        </a:defRPr>
      </a:lvl2pPr>
      <a:lvl3pPr algn="l" rtl="0" eaLnBrk="1" fontAlgn="base" hangingPunct="1">
        <a:spcBef>
          <a:spcPct val="0"/>
        </a:spcBef>
        <a:spcAft>
          <a:spcPct val="0"/>
        </a:spcAft>
        <a:defRPr sz="3000">
          <a:solidFill>
            <a:schemeClr val="tx2"/>
          </a:solidFill>
          <a:latin typeface="Verdana" pitchFamily="34" charset="0"/>
          <a:ea typeface="Geneva" pitchFamily="1" charset="-128"/>
        </a:defRPr>
      </a:lvl3pPr>
      <a:lvl4pPr algn="l" rtl="0" eaLnBrk="1" fontAlgn="base" hangingPunct="1">
        <a:spcBef>
          <a:spcPct val="0"/>
        </a:spcBef>
        <a:spcAft>
          <a:spcPct val="0"/>
        </a:spcAft>
        <a:defRPr sz="3000">
          <a:solidFill>
            <a:schemeClr val="tx2"/>
          </a:solidFill>
          <a:latin typeface="Verdana" pitchFamily="34" charset="0"/>
          <a:ea typeface="Geneva" pitchFamily="1" charset="-128"/>
        </a:defRPr>
      </a:lvl4pPr>
      <a:lvl5pPr algn="l" rtl="0" eaLnBrk="1" fontAlgn="base" hangingPunct="1">
        <a:spcBef>
          <a:spcPct val="0"/>
        </a:spcBef>
        <a:spcAft>
          <a:spcPct val="0"/>
        </a:spcAft>
        <a:defRPr sz="3000">
          <a:solidFill>
            <a:schemeClr val="tx2"/>
          </a:solidFill>
          <a:latin typeface="Verdana" pitchFamily="34" charset="0"/>
          <a:ea typeface="Geneva" pitchFamily="1" charset="-128"/>
        </a:defRPr>
      </a:lvl5pPr>
      <a:lvl6pPr marL="457200" algn="l" rtl="0" eaLnBrk="1" fontAlgn="base" hangingPunct="1">
        <a:spcBef>
          <a:spcPct val="0"/>
        </a:spcBef>
        <a:spcAft>
          <a:spcPct val="0"/>
        </a:spcAft>
        <a:defRPr sz="3000">
          <a:solidFill>
            <a:schemeClr val="tx2"/>
          </a:solidFill>
          <a:latin typeface="Verdana" pitchFamily="34" charset="0"/>
          <a:ea typeface="Geneva" pitchFamily="1" charset="-128"/>
        </a:defRPr>
      </a:lvl6pPr>
      <a:lvl7pPr marL="914400" algn="l" rtl="0" eaLnBrk="1" fontAlgn="base" hangingPunct="1">
        <a:spcBef>
          <a:spcPct val="0"/>
        </a:spcBef>
        <a:spcAft>
          <a:spcPct val="0"/>
        </a:spcAft>
        <a:defRPr sz="3000">
          <a:solidFill>
            <a:schemeClr val="tx2"/>
          </a:solidFill>
          <a:latin typeface="Verdana" pitchFamily="34" charset="0"/>
          <a:ea typeface="Geneva" pitchFamily="1" charset="-128"/>
        </a:defRPr>
      </a:lvl7pPr>
      <a:lvl8pPr marL="1371600" algn="l" rtl="0" eaLnBrk="1" fontAlgn="base" hangingPunct="1">
        <a:spcBef>
          <a:spcPct val="0"/>
        </a:spcBef>
        <a:spcAft>
          <a:spcPct val="0"/>
        </a:spcAft>
        <a:defRPr sz="3000">
          <a:solidFill>
            <a:schemeClr val="tx2"/>
          </a:solidFill>
          <a:latin typeface="Verdana" pitchFamily="34" charset="0"/>
          <a:ea typeface="Geneva" pitchFamily="1" charset="-128"/>
        </a:defRPr>
      </a:lvl8pPr>
      <a:lvl9pPr marL="1828800" algn="l" rtl="0" eaLnBrk="1" fontAlgn="base" hangingPunct="1">
        <a:spcBef>
          <a:spcPct val="0"/>
        </a:spcBef>
        <a:spcAft>
          <a:spcPct val="0"/>
        </a:spcAft>
        <a:defRPr sz="3000">
          <a:solidFill>
            <a:schemeClr val="tx2"/>
          </a:solidFill>
          <a:latin typeface="Verdana" pitchFamily="34" charset="0"/>
          <a:ea typeface="Geneva" pitchFamily="1" charset="-128"/>
        </a:defRPr>
      </a:lvl9pPr>
    </p:titleStyle>
    <p:bodyStyle>
      <a:lvl1pPr marL="228600" indent="-228600" algn="l" rtl="0" eaLnBrk="1" fontAlgn="base" hangingPunct="1">
        <a:lnSpc>
          <a:spcPct val="100000"/>
        </a:lnSpc>
        <a:spcBef>
          <a:spcPts val="800"/>
        </a:spcBef>
        <a:spcAft>
          <a:spcPts val="100"/>
        </a:spcAft>
        <a:buClrTx/>
        <a:buSzPts val="1800"/>
        <a:buFont typeface="Wingdings" pitchFamily="2" charset="2"/>
        <a:buChar char="§"/>
        <a:tabLst>
          <a:tab pos="228600" algn="l"/>
          <a:tab pos="457200" algn="l"/>
          <a:tab pos="685800" algn="l"/>
          <a:tab pos="914400" algn="l"/>
          <a:tab pos="1143000" algn="l"/>
          <a:tab pos="1371600" algn="l"/>
          <a:tab pos="1600200" algn="l"/>
          <a:tab pos="1828800" algn="l"/>
          <a:tab pos="2057400" algn="l"/>
        </a:tabLst>
        <a:defRPr sz="1800" spc="-50" baseline="0">
          <a:solidFill>
            <a:schemeClr val="tx1"/>
          </a:solidFill>
          <a:latin typeface="Verdana" panose="020B0604030504040204" pitchFamily="34" charset="0"/>
          <a:ea typeface="+mn-ea"/>
          <a:cs typeface="+mn-cs"/>
        </a:defRPr>
      </a:lvl1pPr>
      <a:lvl2pPr marL="457200" indent="-228600" algn="l" rtl="0" eaLnBrk="1" fontAlgn="base" hangingPunct="1">
        <a:lnSpc>
          <a:spcPct val="100000"/>
        </a:lnSpc>
        <a:spcBef>
          <a:spcPts val="600"/>
        </a:spcBef>
        <a:spcAft>
          <a:spcPts val="100"/>
        </a:spcAft>
        <a:buClrTx/>
        <a:buSzPts val="1700"/>
        <a:buFont typeface="Verdna"/>
        <a:buChar char="–"/>
        <a:tabLst>
          <a:tab pos="228600" algn="l"/>
          <a:tab pos="457200" algn="l"/>
          <a:tab pos="685800" algn="l"/>
          <a:tab pos="914400" algn="l"/>
          <a:tab pos="1143000" algn="l"/>
          <a:tab pos="1371600" algn="l"/>
          <a:tab pos="1600200" algn="l"/>
          <a:tab pos="1828800" algn="l"/>
          <a:tab pos="2057400" algn="l"/>
        </a:tabLst>
        <a:defRPr sz="1700">
          <a:solidFill>
            <a:schemeClr val="tx1"/>
          </a:solidFill>
          <a:latin typeface="Verdana" panose="020B0604030504040204" pitchFamily="34" charset="0"/>
          <a:ea typeface="+mn-ea"/>
        </a:defRPr>
      </a:lvl2pPr>
      <a:lvl3pPr marL="685800" indent="-228600" algn="l" rtl="0" eaLnBrk="1" fontAlgn="base" hangingPunct="1">
        <a:lnSpc>
          <a:spcPct val="100000"/>
        </a:lnSpc>
        <a:spcBef>
          <a:spcPts val="300"/>
        </a:spcBef>
        <a:spcAft>
          <a:spcPts val="100"/>
        </a:spcAft>
        <a:buClrTx/>
        <a:buSzPts val="1600"/>
        <a:buFont typeface="Wingdings" pitchFamily="2" charset="2"/>
        <a:buChar char="§"/>
        <a:tabLst>
          <a:tab pos="228600" algn="l"/>
          <a:tab pos="457200" algn="l"/>
          <a:tab pos="685800" algn="l"/>
          <a:tab pos="914400" algn="l"/>
          <a:tab pos="1143000" algn="l"/>
          <a:tab pos="1371600" algn="l"/>
          <a:tab pos="1600200" algn="l"/>
          <a:tab pos="1828800" algn="l"/>
          <a:tab pos="2057400" algn="l"/>
        </a:tabLst>
        <a:defRPr sz="1600">
          <a:solidFill>
            <a:schemeClr val="tx1"/>
          </a:solidFill>
          <a:latin typeface="Verdana" panose="020B0604030504040204" pitchFamily="34" charset="0"/>
          <a:ea typeface="+mn-ea"/>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solidFill>
            <a:schemeClr val="tx1"/>
          </a:solidFill>
          <a:latin typeface="Verdana" panose="020B0604030504040204" pitchFamily="34" charset="0"/>
          <a:ea typeface="+mn-ea"/>
        </a:defRPr>
      </a:lvl4pPr>
      <a:lvl5pPr marL="11430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solidFill>
            <a:schemeClr val="tx1"/>
          </a:solidFill>
          <a:latin typeface="Verdana" panose="020B0604030504040204" pitchFamily="34" charset="0"/>
          <a:ea typeface="+mn-ea"/>
        </a:defRPr>
      </a:lvl5pPr>
      <a:lvl6pPr marL="1371600" indent="-228600" algn="l" rtl="0" eaLnBrk="1" fontAlgn="base" hangingPunct="1">
        <a:lnSpc>
          <a:spcPct val="100000"/>
        </a:lnSpc>
        <a:spcBef>
          <a:spcPts val="300"/>
        </a:spcBef>
        <a:spcAft>
          <a:spcPts val="100"/>
        </a:spcAft>
        <a:buClrTx/>
        <a:buSzPts val="1600"/>
        <a:buFont typeface="Verdana" panose="020B0604030504040204" pitchFamily="34" charset="0"/>
        <a:buChar char="–"/>
        <a:defRPr sz="1600">
          <a:solidFill>
            <a:schemeClr val="tx1"/>
          </a:solidFill>
          <a:latin typeface="Verdana" panose="020B0604030504040204" pitchFamily="34" charset="0"/>
          <a:ea typeface="+mn-ea"/>
        </a:defRPr>
      </a:lvl6pPr>
      <a:lvl7pPr marL="1600200" indent="-228600" algn="l" rtl="0" eaLnBrk="1" fontAlgn="base" hangingPunct="1">
        <a:lnSpc>
          <a:spcPct val="100000"/>
        </a:lnSpc>
        <a:spcBef>
          <a:spcPts val="300"/>
        </a:spcBef>
        <a:spcAft>
          <a:spcPts val="100"/>
        </a:spcAft>
        <a:buClrTx/>
        <a:buSzPts val="1800"/>
        <a:buFont typeface="Verdana" panose="020B0604030504040204" pitchFamily="34" charset="0"/>
        <a:buChar char="–"/>
        <a:defRPr sz="1600">
          <a:solidFill>
            <a:schemeClr val="tx1"/>
          </a:solidFill>
          <a:latin typeface="Verdana" panose="020B0604030504040204" pitchFamily="34" charset="0"/>
          <a:ea typeface="+mn-ea"/>
        </a:defRPr>
      </a:lvl7pPr>
      <a:lvl8pPr marL="1828800" indent="-228600" algn="l" rtl="0" eaLnBrk="1" fontAlgn="base" hangingPunct="1">
        <a:lnSpc>
          <a:spcPct val="100000"/>
        </a:lnSpc>
        <a:spcBef>
          <a:spcPts val="300"/>
        </a:spcBef>
        <a:spcAft>
          <a:spcPts val="100"/>
        </a:spcAft>
        <a:buClrTx/>
        <a:buSzPts val="1600"/>
        <a:buFont typeface="Verdana" panose="020B0604030504040204" pitchFamily="34" charset="0"/>
        <a:buChar char="–"/>
        <a:defRPr sz="1600">
          <a:solidFill>
            <a:schemeClr val="tx1"/>
          </a:solidFill>
          <a:latin typeface="Verdana" panose="020B0604030504040204" pitchFamily="34" charset="0"/>
          <a:ea typeface="+mn-ea"/>
        </a:defRPr>
      </a:lvl8pPr>
      <a:lvl9pPr marL="2057400" indent="-228600" algn="l" rtl="0" eaLnBrk="1" fontAlgn="base" hangingPunct="1">
        <a:lnSpc>
          <a:spcPct val="100000"/>
        </a:lnSpc>
        <a:spcBef>
          <a:spcPts val="300"/>
        </a:spcBef>
        <a:spcAft>
          <a:spcPts val="100"/>
        </a:spcAft>
        <a:buClrTx/>
        <a:buSzPts val="1600"/>
        <a:buFont typeface="Verdana" panose="020B0604030504040204" pitchFamily="34" charset="0"/>
        <a:buChar char="–"/>
        <a:defRPr sz="1600">
          <a:solidFill>
            <a:schemeClr val="tx1"/>
          </a:solidFill>
          <a:latin typeface="Verdana" panose="020B0604030504040204" pitchFamily="34" charset="0"/>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0" userDrawn="1">
          <p15:clr>
            <a:srgbClr val="F26B43"/>
          </p15:clr>
        </p15:guide>
        <p15:guide id="48" pos="7480" userDrawn="1">
          <p15:clr>
            <a:srgbClr val="F26B43"/>
          </p15:clr>
        </p15:guide>
        <p15:guide id="73" orient="horz" pos="600" userDrawn="1">
          <p15:clr>
            <a:srgbClr val="F26B43"/>
          </p15:clr>
        </p15:guide>
        <p15:guide id="74" orient="horz" pos="4320" userDrawn="1">
          <p15:clr>
            <a:srgbClr val="F26B43"/>
          </p15:clr>
        </p15:guide>
        <p15:guide id="75" pos="442" userDrawn="1">
          <p15:clr>
            <a:srgbClr val="009FE2"/>
          </p15:clr>
        </p15:guide>
        <p15:guide id="76" pos="506" userDrawn="1">
          <p15:clr>
            <a:srgbClr val="009FE2"/>
          </p15:clr>
        </p15:guide>
        <p15:guide id="77" pos="748" userDrawn="1">
          <p15:clr>
            <a:srgbClr val="009FE2"/>
          </p15:clr>
        </p15:guide>
        <p15:guide id="78" pos="812" userDrawn="1">
          <p15:clr>
            <a:srgbClr val="009FE2"/>
          </p15:clr>
        </p15:guide>
        <p15:guide id="79" pos="1054" userDrawn="1">
          <p15:clr>
            <a:srgbClr val="009FE2"/>
          </p15:clr>
        </p15:guide>
        <p15:guide id="80" pos="1118" userDrawn="1">
          <p15:clr>
            <a:srgbClr val="009FE2"/>
          </p15:clr>
        </p15:guide>
        <p15:guide id="81" pos="1360" userDrawn="1">
          <p15:clr>
            <a:srgbClr val="009FE2"/>
          </p15:clr>
        </p15:guide>
        <p15:guide id="82" pos="1424" userDrawn="1">
          <p15:clr>
            <a:srgbClr val="009FE2"/>
          </p15:clr>
        </p15:guide>
        <p15:guide id="83" pos="1666" userDrawn="1">
          <p15:clr>
            <a:srgbClr val="009FE2"/>
          </p15:clr>
        </p15:guide>
        <p15:guide id="84" pos="1730" userDrawn="1">
          <p15:clr>
            <a:srgbClr val="009FE2"/>
          </p15:clr>
        </p15:guide>
        <p15:guide id="85" pos="1972" userDrawn="1">
          <p15:clr>
            <a:srgbClr val="009FE2"/>
          </p15:clr>
        </p15:guide>
        <p15:guide id="86" pos="2036" userDrawn="1">
          <p15:clr>
            <a:srgbClr val="009FE2"/>
          </p15:clr>
        </p15:guide>
        <p15:guide id="87" pos="2278" userDrawn="1">
          <p15:clr>
            <a:srgbClr val="009FE2"/>
          </p15:clr>
        </p15:guide>
        <p15:guide id="88" pos="2342" userDrawn="1">
          <p15:clr>
            <a:srgbClr val="009FE2"/>
          </p15:clr>
        </p15:guide>
        <p15:guide id="89" pos="2584" userDrawn="1">
          <p15:clr>
            <a:srgbClr val="009FE2"/>
          </p15:clr>
        </p15:guide>
        <p15:guide id="90" pos="2648" userDrawn="1">
          <p15:clr>
            <a:srgbClr val="009FE2"/>
          </p15:clr>
        </p15:guide>
        <p15:guide id="91" pos="2890" userDrawn="1">
          <p15:clr>
            <a:srgbClr val="009FE2"/>
          </p15:clr>
        </p15:guide>
        <p15:guide id="92" pos="2954" userDrawn="1">
          <p15:clr>
            <a:srgbClr val="009FE2"/>
          </p15:clr>
        </p15:guide>
        <p15:guide id="93" pos="3196" userDrawn="1">
          <p15:clr>
            <a:srgbClr val="009FE2"/>
          </p15:clr>
        </p15:guide>
        <p15:guide id="94" pos="3260" userDrawn="1">
          <p15:clr>
            <a:srgbClr val="009FE2"/>
          </p15:clr>
        </p15:guide>
        <p15:guide id="95" pos="3502" userDrawn="1">
          <p15:clr>
            <a:srgbClr val="009FE2"/>
          </p15:clr>
        </p15:guide>
        <p15:guide id="96" pos="3566" userDrawn="1">
          <p15:clr>
            <a:srgbClr val="009FE2"/>
          </p15:clr>
        </p15:guide>
        <p15:guide id="97" pos="3808" userDrawn="1">
          <p15:clr>
            <a:srgbClr val="009FE2"/>
          </p15:clr>
        </p15:guide>
        <p15:guide id="98" pos="3872" userDrawn="1">
          <p15:clr>
            <a:srgbClr val="009FE2"/>
          </p15:clr>
        </p15:guide>
        <p15:guide id="99" pos="4114" userDrawn="1">
          <p15:clr>
            <a:srgbClr val="009FE2"/>
          </p15:clr>
        </p15:guide>
        <p15:guide id="100" pos="4178" userDrawn="1">
          <p15:clr>
            <a:srgbClr val="009FE2"/>
          </p15:clr>
        </p15:guide>
        <p15:guide id="101" pos="4420" userDrawn="1">
          <p15:clr>
            <a:srgbClr val="009FE2"/>
          </p15:clr>
        </p15:guide>
        <p15:guide id="102" pos="4484" userDrawn="1">
          <p15:clr>
            <a:srgbClr val="009FE2"/>
          </p15:clr>
        </p15:guide>
        <p15:guide id="103" pos="4726" userDrawn="1">
          <p15:clr>
            <a:srgbClr val="009FE2"/>
          </p15:clr>
        </p15:guide>
        <p15:guide id="104" pos="4790" userDrawn="1">
          <p15:clr>
            <a:srgbClr val="009FE2"/>
          </p15:clr>
        </p15:guide>
        <p15:guide id="105" pos="5032" userDrawn="1">
          <p15:clr>
            <a:srgbClr val="009FE2"/>
          </p15:clr>
        </p15:guide>
        <p15:guide id="106" pos="5096" userDrawn="1">
          <p15:clr>
            <a:srgbClr val="009FE2"/>
          </p15:clr>
        </p15:guide>
        <p15:guide id="107" pos="5338" userDrawn="1">
          <p15:clr>
            <a:srgbClr val="009FE2"/>
          </p15:clr>
        </p15:guide>
        <p15:guide id="108" pos="5402" userDrawn="1">
          <p15:clr>
            <a:srgbClr val="009FE2"/>
          </p15:clr>
        </p15:guide>
        <p15:guide id="109" pos="5644" userDrawn="1">
          <p15:clr>
            <a:srgbClr val="009FE2"/>
          </p15:clr>
        </p15:guide>
        <p15:guide id="110" pos="5708" userDrawn="1">
          <p15:clr>
            <a:srgbClr val="009FE2"/>
          </p15:clr>
        </p15:guide>
        <p15:guide id="111" pos="5950" userDrawn="1">
          <p15:clr>
            <a:srgbClr val="009FE2"/>
          </p15:clr>
        </p15:guide>
        <p15:guide id="112" pos="6014" userDrawn="1">
          <p15:clr>
            <a:srgbClr val="009FE2"/>
          </p15:clr>
        </p15:guide>
        <p15:guide id="113" pos="6256" userDrawn="1">
          <p15:clr>
            <a:srgbClr val="009FE2"/>
          </p15:clr>
        </p15:guide>
        <p15:guide id="114" pos="6320" userDrawn="1">
          <p15:clr>
            <a:srgbClr val="009FE2"/>
          </p15:clr>
        </p15:guide>
        <p15:guide id="115" pos="6562" userDrawn="1">
          <p15:clr>
            <a:srgbClr val="009FE2"/>
          </p15:clr>
        </p15:guide>
        <p15:guide id="116" pos="6626" userDrawn="1">
          <p15:clr>
            <a:srgbClr val="009FE2"/>
          </p15:clr>
        </p15:guide>
        <p15:guide id="117" pos="6868" userDrawn="1">
          <p15:clr>
            <a:srgbClr val="009FE2"/>
          </p15:clr>
        </p15:guide>
        <p15:guide id="118" pos="6932" userDrawn="1">
          <p15:clr>
            <a:srgbClr val="009FE2"/>
          </p15:clr>
        </p15:guide>
        <p15:guide id="119" pos="7174" userDrawn="1">
          <p15:clr>
            <a:srgbClr val="009FE2"/>
          </p15:clr>
        </p15:guide>
        <p15:guide id="120" pos="7238" userDrawn="1">
          <p15:clr>
            <a:srgbClr val="009FE2"/>
          </p15:clr>
        </p15:guide>
        <p15:guide id="121" orient="horz" pos="786" userDrawn="1">
          <p15:clr>
            <a:srgbClr val="009FE2"/>
          </p15:clr>
        </p15:guide>
        <p15:guide id="122" orient="horz" pos="972" userDrawn="1">
          <p15:clr>
            <a:srgbClr val="009FE2"/>
          </p15:clr>
        </p15:guide>
        <p15:guide id="123" orient="horz" pos="1158" userDrawn="1">
          <p15:clr>
            <a:srgbClr val="009FE2"/>
          </p15:clr>
        </p15:guide>
        <p15:guide id="124" orient="horz" pos="1344" userDrawn="1">
          <p15:clr>
            <a:srgbClr val="009FE2"/>
          </p15:clr>
        </p15:guide>
        <p15:guide id="125" orient="horz" pos="1530" userDrawn="1">
          <p15:clr>
            <a:srgbClr val="009FE2"/>
          </p15:clr>
        </p15:guide>
        <p15:guide id="126" orient="horz" pos="1716" userDrawn="1">
          <p15:clr>
            <a:srgbClr val="009FE2"/>
          </p15:clr>
        </p15:guide>
        <p15:guide id="127" orient="horz" pos="1902" userDrawn="1">
          <p15:clr>
            <a:srgbClr val="009FE2"/>
          </p15:clr>
        </p15:guide>
        <p15:guide id="128" orient="horz" pos="2088" userDrawn="1">
          <p15:clr>
            <a:srgbClr val="009FE2"/>
          </p15:clr>
        </p15:guide>
        <p15:guide id="129" orient="horz" pos="2274" userDrawn="1">
          <p15:clr>
            <a:srgbClr val="009FE2"/>
          </p15:clr>
        </p15:guide>
        <p15:guide id="130" orient="horz" pos="2460" userDrawn="1">
          <p15:clr>
            <a:srgbClr val="009FE2"/>
          </p15:clr>
        </p15:guide>
        <p15:guide id="131" orient="horz" pos="2646" userDrawn="1">
          <p15:clr>
            <a:srgbClr val="009FE2"/>
          </p15:clr>
        </p15:guide>
        <p15:guide id="132" orient="horz" pos="2832" userDrawn="1">
          <p15:clr>
            <a:srgbClr val="009FE2"/>
          </p15:clr>
        </p15:guide>
        <p15:guide id="133" orient="horz" pos="3018" userDrawn="1">
          <p15:clr>
            <a:srgbClr val="009FE2"/>
          </p15:clr>
        </p15:guide>
        <p15:guide id="134" orient="horz" pos="3204" userDrawn="1">
          <p15:clr>
            <a:srgbClr val="009FE2"/>
          </p15:clr>
        </p15:guide>
        <p15:guide id="135" orient="horz" pos="3390" userDrawn="1">
          <p15:clr>
            <a:srgbClr val="009FE2"/>
          </p15:clr>
        </p15:guide>
        <p15:guide id="136" orient="horz" pos="3576" userDrawn="1">
          <p15:clr>
            <a:srgbClr val="009FE2"/>
          </p15:clr>
        </p15:guide>
        <p15:guide id="137" orient="horz" pos="3762" userDrawn="1">
          <p15:clr>
            <a:srgbClr val="009FE2"/>
          </p15:clr>
        </p15:guide>
        <p15:guide id="138" orient="horz" pos="3948" userDrawn="1">
          <p15:clr>
            <a:srgbClr val="009FE2"/>
          </p15:clr>
        </p15:guide>
        <p15:guide id="139" orient="horz" pos="4134" userDrawn="1">
          <p15:clr>
            <a:srgbClr val="009FE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6377734-D027-417D-9B38-6A99ADA49896}"/>
              </a:ext>
            </a:extLst>
          </p:cNvPr>
          <p:cNvSpPr/>
          <p:nvPr userDrawn="1"/>
        </p:nvSpPr>
        <p:spPr bwMode="auto">
          <a:xfrm>
            <a:off x="0" y="0"/>
            <a:ext cx="12192000" cy="954000"/>
          </a:xfrm>
          <a:prstGeom prst="rect">
            <a:avLst/>
          </a:prstGeom>
          <a:solidFill>
            <a:srgbClr val="E9E3D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tx1"/>
              </a:solidFill>
              <a:effectLst/>
              <a:latin typeface="Verdana" pitchFamily="34" charset="0"/>
              <a:ea typeface="Geneva" pitchFamily="1" charset="-128"/>
            </a:endParaRPr>
          </a:p>
        </p:txBody>
      </p:sp>
      <p:sp>
        <p:nvSpPr>
          <p:cNvPr id="1026" name="Rectangle 2"/>
          <p:cNvSpPr>
            <a:spLocks noGrp="1" noChangeArrowheads="1"/>
          </p:cNvSpPr>
          <p:nvPr>
            <p:ph type="title"/>
          </p:nvPr>
        </p:nvSpPr>
        <p:spPr bwMode="auto">
          <a:xfrm>
            <a:off x="958851" y="1456594"/>
            <a:ext cx="10267949" cy="83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sv-SE" dirty="0"/>
              <a:t>Klicka här för att ändra format</a:t>
            </a:r>
          </a:p>
        </p:txBody>
      </p:sp>
      <p:sp>
        <p:nvSpPr>
          <p:cNvPr id="1027" name="Rectangle 3"/>
          <p:cNvSpPr>
            <a:spLocks noGrp="1" noChangeArrowheads="1"/>
          </p:cNvSpPr>
          <p:nvPr>
            <p:ph type="body" idx="1"/>
          </p:nvPr>
        </p:nvSpPr>
        <p:spPr bwMode="auto">
          <a:xfrm>
            <a:off x="958851" y="2159000"/>
            <a:ext cx="10267949" cy="39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err="1"/>
              <a:t>Nivå</a:t>
            </a:r>
            <a:r>
              <a:rPr lang="en-GB" dirty="0"/>
              <a:t> </a:t>
            </a:r>
            <a:r>
              <a:rPr lang="en-GB" dirty="0" err="1"/>
              <a:t>ett</a:t>
            </a:r>
            <a:endParaRPr lang="en-GB" dirty="0"/>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marL="1028700" lvl="3" indent="-342900" algn="l" rtl="0" eaLnBrk="1" fontAlgn="base" hangingPunct="1">
              <a:lnSpc>
                <a:spcPct val="100000"/>
              </a:lnSpc>
              <a:spcBef>
                <a:spcPts val="300"/>
              </a:spcBef>
              <a:spcAft>
                <a:spcPts val="100"/>
              </a:spcAft>
              <a:buClrTx/>
              <a:buSzPct val="100000"/>
              <a:tabLst>
                <a:tab pos="228600" algn="l"/>
                <a:tab pos="457200" algn="l"/>
                <a:tab pos="685800" algn="l"/>
                <a:tab pos="914400" algn="l"/>
                <a:tab pos="1143000" algn="l"/>
                <a:tab pos="1371600" algn="l"/>
                <a:tab pos="1600200" algn="l"/>
                <a:tab pos="1828800" algn="l"/>
                <a:tab pos="2057400" algn="l"/>
              </a:tabLst>
            </a:pPr>
            <a:r>
              <a:rPr lang="en-GB" dirty="0" err="1"/>
              <a:t>Nivå</a:t>
            </a:r>
            <a:r>
              <a:rPr lang="en-GB" dirty="0"/>
              <a:t> </a:t>
            </a:r>
            <a:r>
              <a:rPr lang="en-GB" dirty="0" err="1"/>
              <a:t>fyra</a:t>
            </a:r>
            <a:endParaRPr lang="en-GB" dirty="0"/>
          </a:p>
          <a:p>
            <a:pPr lvl="4"/>
            <a:r>
              <a:rPr lang="en-GB" dirty="0" err="1"/>
              <a:t>Nivå</a:t>
            </a:r>
            <a:r>
              <a:rPr lang="en-GB" dirty="0"/>
              <a:t> fem</a:t>
            </a:r>
          </a:p>
          <a:p>
            <a:pPr lvl="5"/>
            <a:r>
              <a:rPr lang="en-GB" dirty="0" err="1"/>
              <a:t>Nivå</a:t>
            </a:r>
            <a:r>
              <a:rPr lang="en-GB" dirty="0"/>
              <a:t> sex</a:t>
            </a:r>
          </a:p>
          <a:p>
            <a:pPr lvl="6"/>
            <a:r>
              <a:rPr lang="en-GB" dirty="0" err="1"/>
              <a:t>Nivå</a:t>
            </a:r>
            <a:r>
              <a:rPr lang="en-GB" dirty="0"/>
              <a:t> </a:t>
            </a:r>
            <a:r>
              <a:rPr lang="en-GB" dirty="0" err="1"/>
              <a:t>sju</a:t>
            </a:r>
            <a:endParaRPr lang="en-GB" dirty="0"/>
          </a:p>
          <a:p>
            <a:pPr lvl="7"/>
            <a:r>
              <a:rPr lang="en-GB" dirty="0" err="1"/>
              <a:t>Nivå</a:t>
            </a:r>
            <a:r>
              <a:rPr lang="en-GB" dirty="0"/>
              <a:t> </a:t>
            </a:r>
            <a:r>
              <a:rPr lang="en-GB" dirty="0" err="1"/>
              <a:t>åtta</a:t>
            </a:r>
            <a:endParaRPr lang="en-GB" dirty="0"/>
          </a:p>
          <a:p>
            <a:pPr lvl="8"/>
            <a:r>
              <a:rPr lang="en-GB" dirty="0" err="1"/>
              <a:t>Nivå</a:t>
            </a:r>
            <a:r>
              <a:rPr lang="en-GB" dirty="0"/>
              <a:t> </a:t>
            </a:r>
            <a:r>
              <a:rPr lang="en-GB" dirty="0" err="1"/>
              <a:t>nio</a:t>
            </a:r>
            <a:endParaRPr lang="en-GB" dirty="0"/>
          </a:p>
        </p:txBody>
      </p:sp>
      <p:sp>
        <p:nvSpPr>
          <p:cNvPr id="1028" name="Rectangle 4"/>
          <p:cNvSpPr>
            <a:spLocks noGrp="1" noChangeArrowheads="1"/>
          </p:cNvSpPr>
          <p:nvPr>
            <p:ph type="dt" sz="half" idx="2"/>
          </p:nvPr>
        </p:nvSpPr>
        <p:spPr bwMode="auto">
          <a:xfrm>
            <a:off x="8534401" y="237635"/>
            <a:ext cx="3359151"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r">
              <a:spcBef>
                <a:spcPct val="0"/>
              </a:spcBef>
              <a:defRPr sz="900"/>
            </a:lvl1pPr>
          </a:lstStyle>
          <a:p>
            <a:fld id="{FF1F49D0-E209-47E7-9C53-DFBD35045670}" type="datetime1">
              <a:rPr lang="sv-SE" smtClean="0"/>
              <a:t>2022-08-16</a:t>
            </a:fld>
            <a:endParaRPr lang="sv-SE" dirty="0"/>
          </a:p>
        </p:txBody>
      </p:sp>
      <p:sp>
        <p:nvSpPr>
          <p:cNvPr id="1029" name="Rectangle 5"/>
          <p:cNvSpPr>
            <a:spLocks noGrp="1" noChangeArrowheads="1"/>
          </p:cNvSpPr>
          <p:nvPr>
            <p:ph type="ftr" sz="quarter" idx="3"/>
          </p:nvPr>
        </p:nvSpPr>
        <p:spPr bwMode="auto">
          <a:xfrm>
            <a:off x="8534401" y="655027"/>
            <a:ext cx="3359151"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r">
              <a:spcBef>
                <a:spcPct val="0"/>
              </a:spcBef>
              <a:defRPr sz="900"/>
            </a:lvl1pPr>
          </a:lstStyle>
          <a:p>
            <a:r>
              <a:rPr lang="sv-SE"/>
              <a:t>Dialogmöte HS 2040</a:t>
            </a:r>
            <a:endParaRPr lang="sv-SE" dirty="0"/>
          </a:p>
        </p:txBody>
      </p:sp>
      <p:sp>
        <p:nvSpPr>
          <p:cNvPr id="1030" name="Rectangle 6"/>
          <p:cNvSpPr>
            <a:spLocks noGrp="1" noChangeArrowheads="1"/>
          </p:cNvSpPr>
          <p:nvPr>
            <p:ph type="sldNum" sz="quarter" idx="4"/>
          </p:nvPr>
        </p:nvSpPr>
        <p:spPr bwMode="auto">
          <a:xfrm>
            <a:off x="8534401" y="446332"/>
            <a:ext cx="3359151"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r">
              <a:spcBef>
                <a:spcPct val="0"/>
              </a:spcBef>
              <a:defRPr sz="900"/>
            </a:lvl1pPr>
          </a:lstStyle>
          <a:p>
            <a:fld id="{65EAC295-B5BC-4B98-BE11-8B11DB9261CC}" type="slidenum">
              <a:rPr lang="sv-SE"/>
              <a:pPr/>
              <a:t>‹#›</a:t>
            </a:fld>
            <a:endParaRPr lang="sv-SE" dirty="0"/>
          </a:p>
        </p:txBody>
      </p:sp>
      <p:pic>
        <p:nvPicPr>
          <p:cNvPr id="4" name="Bild 3">
            <a:extLst>
              <a:ext uri="{FF2B5EF4-FFF2-40B4-BE49-F238E27FC236}">
                <a16:creationId xmlns:a16="http://schemas.microsoft.com/office/drawing/2014/main" id="{3F9ED0BF-B3A6-4BC7-B609-557DDADF82D1}"/>
              </a:ext>
            </a:extLst>
          </p:cNvPr>
          <p:cNvPicPr>
            <a:picLocks noChangeAspect="1"/>
          </p:cNvPicPr>
          <p:nvPr userDrawn="1"/>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332643" y="287739"/>
            <a:ext cx="1997319" cy="357545"/>
          </a:xfrm>
          <a:prstGeom prst="rect">
            <a:avLst/>
          </a:prstGeom>
        </p:spPr>
      </p:pic>
      <p:grpSp>
        <p:nvGrpSpPr>
          <p:cNvPr id="3" name="Grupp 2">
            <a:extLst>
              <a:ext uri="{FF2B5EF4-FFF2-40B4-BE49-F238E27FC236}">
                <a16:creationId xmlns:a16="http://schemas.microsoft.com/office/drawing/2014/main" id="{C70EBA9E-AE82-42A5-8CD1-200207F90F49}"/>
              </a:ext>
            </a:extLst>
          </p:cNvPr>
          <p:cNvGrpSpPr/>
          <p:nvPr userDrawn="1"/>
        </p:nvGrpSpPr>
        <p:grpSpPr>
          <a:xfrm>
            <a:off x="12047537" y="3175"/>
            <a:ext cx="144463" cy="788988"/>
            <a:chOff x="12047537" y="3175"/>
            <a:chExt cx="144463" cy="788988"/>
          </a:xfrm>
        </p:grpSpPr>
        <p:sp>
          <p:nvSpPr>
            <p:cNvPr id="11" name="Rectangle 30">
              <a:extLst>
                <a:ext uri="{FF2B5EF4-FFF2-40B4-BE49-F238E27FC236}">
                  <a16:creationId xmlns:a16="http://schemas.microsoft.com/office/drawing/2014/main" id="{B9ECAAA0-1422-45F4-9A1E-03CF5A1F5668}"/>
                </a:ext>
              </a:extLst>
            </p:cNvPr>
            <p:cNvSpPr>
              <a:spLocks noChangeAspect="1" noChangeArrowheads="1"/>
            </p:cNvSpPr>
            <p:nvPr userDrawn="1"/>
          </p:nvSpPr>
          <p:spPr bwMode="auto">
            <a:xfrm>
              <a:off x="12047537" y="3175"/>
              <a:ext cx="144463" cy="144463"/>
            </a:xfrm>
            <a:prstGeom prst="rect">
              <a:avLst/>
            </a:prstGeom>
            <a:solidFill>
              <a:schemeClr val="accent2"/>
            </a:solidFill>
            <a:ln>
              <a:noFill/>
            </a:ln>
            <a:effectLst/>
          </p:spPr>
          <p:txBody>
            <a:bodyPr anchor="ctr">
              <a:spAutoFit/>
            </a:bodyPr>
            <a:lstStyle/>
            <a:p>
              <a:endParaRPr lang="sv-SE" dirty="0"/>
            </a:p>
          </p:txBody>
        </p:sp>
        <p:sp>
          <p:nvSpPr>
            <p:cNvPr id="12" name="Rectangle 31">
              <a:extLst>
                <a:ext uri="{FF2B5EF4-FFF2-40B4-BE49-F238E27FC236}">
                  <a16:creationId xmlns:a16="http://schemas.microsoft.com/office/drawing/2014/main" id="{A31D8A10-BC81-4F7F-97EA-5197AEBEE131}"/>
                </a:ext>
              </a:extLst>
            </p:cNvPr>
            <p:cNvSpPr>
              <a:spLocks noChangeAspect="1" noChangeArrowheads="1"/>
            </p:cNvSpPr>
            <p:nvPr userDrawn="1"/>
          </p:nvSpPr>
          <p:spPr bwMode="auto">
            <a:xfrm>
              <a:off x="12047537" y="222250"/>
              <a:ext cx="144463" cy="144463"/>
            </a:xfrm>
            <a:prstGeom prst="rect">
              <a:avLst/>
            </a:prstGeom>
            <a:solidFill>
              <a:schemeClr val="accent2"/>
            </a:solidFill>
            <a:ln>
              <a:noFill/>
            </a:ln>
            <a:effectLst/>
          </p:spPr>
          <p:txBody>
            <a:bodyPr anchor="ctr">
              <a:spAutoFit/>
            </a:bodyPr>
            <a:lstStyle/>
            <a:p>
              <a:endParaRPr lang="sv-SE" dirty="0"/>
            </a:p>
          </p:txBody>
        </p:sp>
        <p:sp>
          <p:nvSpPr>
            <p:cNvPr id="13" name="Rectangle 32">
              <a:extLst>
                <a:ext uri="{FF2B5EF4-FFF2-40B4-BE49-F238E27FC236}">
                  <a16:creationId xmlns:a16="http://schemas.microsoft.com/office/drawing/2014/main" id="{6365EC3A-FE76-4F6D-896A-5E594C635E3F}"/>
                </a:ext>
              </a:extLst>
            </p:cNvPr>
            <p:cNvSpPr>
              <a:spLocks noChangeAspect="1" noChangeArrowheads="1"/>
            </p:cNvSpPr>
            <p:nvPr userDrawn="1"/>
          </p:nvSpPr>
          <p:spPr bwMode="auto">
            <a:xfrm>
              <a:off x="12047537" y="434975"/>
              <a:ext cx="144463" cy="144463"/>
            </a:xfrm>
            <a:prstGeom prst="rect">
              <a:avLst/>
            </a:prstGeom>
            <a:solidFill>
              <a:schemeClr val="accent1"/>
            </a:solidFill>
            <a:ln>
              <a:noFill/>
            </a:ln>
            <a:effectLst/>
          </p:spPr>
          <p:txBody>
            <a:bodyPr anchor="ctr">
              <a:spAutoFit/>
            </a:bodyPr>
            <a:lstStyle/>
            <a:p>
              <a:endParaRPr lang="sv-SE" dirty="0"/>
            </a:p>
          </p:txBody>
        </p:sp>
        <p:sp>
          <p:nvSpPr>
            <p:cNvPr id="14" name="Rectangle 33">
              <a:extLst>
                <a:ext uri="{FF2B5EF4-FFF2-40B4-BE49-F238E27FC236}">
                  <a16:creationId xmlns:a16="http://schemas.microsoft.com/office/drawing/2014/main" id="{30CB5A33-CE48-453A-A29D-59CA54870638}"/>
                </a:ext>
              </a:extLst>
            </p:cNvPr>
            <p:cNvSpPr>
              <a:spLocks noChangeAspect="1" noChangeArrowheads="1"/>
            </p:cNvSpPr>
            <p:nvPr userDrawn="1"/>
          </p:nvSpPr>
          <p:spPr bwMode="auto">
            <a:xfrm>
              <a:off x="12047537" y="647700"/>
              <a:ext cx="144463" cy="144463"/>
            </a:xfrm>
            <a:prstGeom prst="rect">
              <a:avLst/>
            </a:prstGeom>
            <a:solidFill>
              <a:schemeClr val="accent2"/>
            </a:solidFill>
            <a:ln>
              <a:noFill/>
            </a:ln>
            <a:effectLst/>
          </p:spPr>
          <p:txBody>
            <a:bodyPr anchor="ctr">
              <a:spAutoFit/>
            </a:bodyPr>
            <a:lstStyle/>
            <a:p>
              <a:endParaRPr lang="sv-SE" dirty="0"/>
            </a:p>
          </p:txBody>
        </p:sp>
      </p:grpSp>
    </p:spTree>
    <p:extLst>
      <p:ext uri="{BB962C8B-B14F-4D97-AF65-F5344CB8AC3E}">
        <p14:creationId xmlns:p14="http://schemas.microsoft.com/office/powerpoint/2010/main" val="42805984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Lst>
  <p:hf hdr="0" ftr="0"/>
  <p:txStyles>
    <p:titleStyle>
      <a:lvl1pPr algn="l" rtl="0" eaLnBrk="1" fontAlgn="base" hangingPunct="1">
        <a:spcBef>
          <a:spcPct val="0"/>
        </a:spcBef>
        <a:spcAft>
          <a:spcPct val="0"/>
        </a:spcAft>
        <a:defRPr sz="2500" b="1">
          <a:solidFill>
            <a:schemeClr val="accent1"/>
          </a:solidFill>
          <a:latin typeface="+mj-lt"/>
          <a:ea typeface="+mj-ea"/>
          <a:cs typeface="+mj-cs"/>
        </a:defRPr>
      </a:lvl1pPr>
      <a:lvl2pPr algn="l" rtl="0" eaLnBrk="1" fontAlgn="base" hangingPunct="1">
        <a:spcBef>
          <a:spcPct val="0"/>
        </a:spcBef>
        <a:spcAft>
          <a:spcPct val="0"/>
        </a:spcAft>
        <a:defRPr sz="3000">
          <a:solidFill>
            <a:schemeClr val="tx2"/>
          </a:solidFill>
          <a:latin typeface="Verdana" pitchFamily="34" charset="0"/>
          <a:ea typeface="Geneva" pitchFamily="1" charset="-128"/>
        </a:defRPr>
      </a:lvl2pPr>
      <a:lvl3pPr algn="l" rtl="0" eaLnBrk="1" fontAlgn="base" hangingPunct="1">
        <a:spcBef>
          <a:spcPct val="0"/>
        </a:spcBef>
        <a:spcAft>
          <a:spcPct val="0"/>
        </a:spcAft>
        <a:defRPr sz="3000">
          <a:solidFill>
            <a:schemeClr val="tx2"/>
          </a:solidFill>
          <a:latin typeface="Verdana" pitchFamily="34" charset="0"/>
          <a:ea typeface="Geneva" pitchFamily="1" charset="-128"/>
        </a:defRPr>
      </a:lvl3pPr>
      <a:lvl4pPr algn="l" rtl="0" eaLnBrk="1" fontAlgn="base" hangingPunct="1">
        <a:spcBef>
          <a:spcPct val="0"/>
        </a:spcBef>
        <a:spcAft>
          <a:spcPct val="0"/>
        </a:spcAft>
        <a:defRPr sz="3000">
          <a:solidFill>
            <a:schemeClr val="tx2"/>
          </a:solidFill>
          <a:latin typeface="Verdana" pitchFamily="34" charset="0"/>
          <a:ea typeface="Geneva" pitchFamily="1" charset="-128"/>
        </a:defRPr>
      </a:lvl4pPr>
      <a:lvl5pPr algn="l" rtl="0" eaLnBrk="1" fontAlgn="base" hangingPunct="1">
        <a:spcBef>
          <a:spcPct val="0"/>
        </a:spcBef>
        <a:spcAft>
          <a:spcPct val="0"/>
        </a:spcAft>
        <a:defRPr sz="3000">
          <a:solidFill>
            <a:schemeClr val="tx2"/>
          </a:solidFill>
          <a:latin typeface="Verdana" pitchFamily="34" charset="0"/>
          <a:ea typeface="Geneva" pitchFamily="1" charset="-128"/>
        </a:defRPr>
      </a:lvl5pPr>
      <a:lvl6pPr marL="457200" algn="l" rtl="0" eaLnBrk="1" fontAlgn="base" hangingPunct="1">
        <a:spcBef>
          <a:spcPct val="0"/>
        </a:spcBef>
        <a:spcAft>
          <a:spcPct val="0"/>
        </a:spcAft>
        <a:defRPr sz="3000">
          <a:solidFill>
            <a:schemeClr val="tx2"/>
          </a:solidFill>
          <a:latin typeface="Verdana" pitchFamily="34" charset="0"/>
          <a:ea typeface="Geneva" pitchFamily="1" charset="-128"/>
        </a:defRPr>
      </a:lvl6pPr>
      <a:lvl7pPr marL="914400" algn="l" rtl="0" eaLnBrk="1" fontAlgn="base" hangingPunct="1">
        <a:spcBef>
          <a:spcPct val="0"/>
        </a:spcBef>
        <a:spcAft>
          <a:spcPct val="0"/>
        </a:spcAft>
        <a:defRPr sz="3000">
          <a:solidFill>
            <a:schemeClr val="tx2"/>
          </a:solidFill>
          <a:latin typeface="Verdana" pitchFamily="34" charset="0"/>
          <a:ea typeface="Geneva" pitchFamily="1" charset="-128"/>
        </a:defRPr>
      </a:lvl7pPr>
      <a:lvl8pPr marL="1371600" algn="l" rtl="0" eaLnBrk="1" fontAlgn="base" hangingPunct="1">
        <a:spcBef>
          <a:spcPct val="0"/>
        </a:spcBef>
        <a:spcAft>
          <a:spcPct val="0"/>
        </a:spcAft>
        <a:defRPr sz="3000">
          <a:solidFill>
            <a:schemeClr val="tx2"/>
          </a:solidFill>
          <a:latin typeface="Verdana" pitchFamily="34" charset="0"/>
          <a:ea typeface="Geneva" pitchFamily="1" charset="-128"/>
        </a:defRPr>
      </a:lvl8pPr>
      <a:lvl9pPr marL="1828800" algn="l" rtl="0" eaLnBrk="1" fontAlgn="base" hangingPunct="1">
        <a:spcBef>
          <a:spcPct val="0"/>
        </a:spcBef>
        <a:spcAft>
          <a:spcPct val="0"/>
        </a:spcAft>
        <a:defRPr sz="3000">
          <a:solidFill>
            <a:schemeClr val="tx2"/>
          </a:solidFill>
          <a:latin typeface="Verdana" pitchFamily="34" charset="0"/>
          <a:ea typeface="Geneva" pitchFamily="1" charset="-128"/>
        </a:defRPr>
      </a:lvl9pPr>
    </p:titleStyle>
    <p:bodyStyle>
      <a:lvl1pPr marL="228600" indent="-228600" algn="l" rtl="0" eaLnBrk="1" fontAlgn="base" hangingPunct="1">
        <a:lnSpc>
          <a:spcPct val="100000"/>
        </a:lnSpc>
        <a:spcBef>
          <a:spcPts val="800"/>
        </a:spcBef>
        <a:spcAft>
          <a:spcPts val="100"/>
        </a:spcAft>
        <a:buClrTx/>
        <a:buSzPts val="1800"/>
        <a:buFont typeface="Wingdings" pitchFamily="2" charset="2"/>
        <a:buChar char="§"/>
        <a:tabLst>
          <a:tab pos="228600" algn="l"/>
          <a:tab pos="457200" algn="l"/>
          <a:tab pos="685800" algn="l"/>
          <a:tab pos="914400" algn="l"/>
          <a:tab pos="1143000" algn="l"/>
          <a:tab pos="1371600" algn="l"/>
          <a:tab pos="1600200" algn="l"/>
          <a:tab pos="1828800" algn="l"/>
          <a:tab pos="2057400" algn="l"/>
        </a:tabLst>
        <a:defRPr sz="1800" spc="-50" baseline="0">
          <a:solidFill>
            <a:schemeClr val="tx1"/>
          </a:solidFill>
          <a:latin typeface="Verdana" panose="020B0604030504040204" pitchFamily="34" charset="0"/>
          <a:ea typeface="+mn-ea"/>
          <a:cs typeface="+mn-cs"/>
        </a:defRPr>
      </a:lvl1pPr>
      <a:lvl2pPr marL="457200" indent="-228600" algn="l" rtl="0" eaLnBrk="1" fontAlgn="base" hangingPunct="1">
        <a:lnSpc>
          <a:spcPct val="100000"/>
        </a:lnSpc>
        <a:spcBef>
          <a:spcPts val="600"/>
        </a:spcBef>
        <a:spcAft>
          <a:spcPts val="100"/>
        </a:spcAft>
        <a:buClrTx/>
        <a:buSzPts val="1700"/>
        <a:buFont typeface="Verdna"/>
        <a:buChar char="–"/>
        <a:tabLst>
          <a:tab pos="228600" algn="l"/>
          <a:tab pos="457200" algn="l"/>
          <a:tab pos="685800" algn="l"/>
          <a:tab pos="914400" algn="l"/>
          <a:tab pos="1143000" algn="l"/>
          <a:tab pos="1371600" algn="l"/>
          <a:tab pos="1600200" algn="l"/>
          <a:tab pos="1828800" algn="l"/>
          <a:tab pos="2057400" algn="l"/>
        </a:tabLst>
        <a:defRPr sz="1700">
          <a:solidFill>
            <a:schemeClr val="tx1"/>
          </a:solidFill>
          <a:latin typeface="Verdana" panose="020B0604030504040204" pitchFamily="34" charset="0"/>
          <a:ea typeface="+mn-ea"/>
        </a:defRPr>
      </a:lvl2pPr>
      <a:lvl3pPr marL="685800" indent="-228600" algn="l" rtl="0" eaLnBrk="1" fontAlgn="base" hangingPunct="1">
        <a:lnSpc>
          <a:spcPct val="100000"/>
        </a:lnSpc>
        <a:spcBef>
          <a:spcPts val="300"/>
        </a:spcBef>
        <a:spcAft>
          <a:spcPts val="100"/>
        </a:spcAft>
        <a:buClrTx/>
        <a:buSzPts val="1600"/>
        <a:buFont typeface="Wingdings" pitchFamily="2" charset="2"/>
        <a:buChar char="§"/>
        <a:tabLst>
          <a:tab pos="228600" algn="l"/>
          <a:tab pos="457200" algn="l"/>
          <a:tab pos="685800" algn="l"/>
          <a:tab pos="914400" algn="l"/>
          <a:tab pos="1143000" algn="l"/>
          <a:tab pos="1371600" algn="l"/>
          <a:tab pos="1600200" algn="l"/>
          <a:tab pos="1828800" algn="l"/>
          <a:tab pos="2057400" algn="l"/>
        </a:tabLst>
        <a:defRPr sz="1600">
          <a:solidFill>
            <a:schemeClr val="tx1"/>
          </a:solidFill>
          <a:latin typeface="Verdana" panose="020B0604030504040204" pitchFamily="34" charset="0"/>
          <a:ea typeface="+mn-ea"/>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solidFill>
            <a:schemeClr val="tx1"/>
          </a:solidFill>
          <a:latin typeface="Verdana" panose="020B0604030504040204" pitchFamily="34" charset="0"/>
          <a:ea typeface="+mn-ea"/>
        </a:defRPr>
      </a:lvl4pPr>
      <a:lvl5pPr marL="11430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solidFill>
            <a:schemeClr val="tx1"/>
          </a:solidFill>
          <a:latin typeface="Verdana" panose="020B0604030504040204" pitchFamily="34" charset="0"/>
          <a:ea typeface="+mn-ea"/>
        </a:defRPr>
      </a:lvl5pPr>
      <a:lvl6pPr marL="1371600" indent="-228600" algn="l" rtl="0" eaLnBrk="1" fontAlgn="base" hangingPunct="1">
        <a:lnSpc>
          <a:spcPct val="100000"/>
        </a:lnSpc>
        <a:spcBef>
          <a:spcPts val="300"/>
        </a:spcBef>
        <a:spcAft>
          <a:spcPts val="100"/>
        </a:spcAft>
        <a:buClrTx/>
        <a:buSzPts val="1600"/>
        <a:buFont typeface="Verdana" panose="020B0604030504040204" pitchFamily="34" charset="0"/>
        <a:buChar char="–"/>
        <a:defRPr sz="1600">
          <a:solidFill>
            <a:schemeClr val="tx1"/>
          </a:solidFill>
          <a:latin typeface="Verdana" panose="020B0604030504040204" pitchFamily="34" charset="0"/>
          <a:ea typeface="+mn-ea"/>
        </a:defRPr>
      </a:lvl6pPr>
      <a:lvl7pPr marL="1600200" indent="-228600" algn="l" rtl="0" eaLnBrk="1" fontAlgn="base" hangingPunct="1">
        <a:lnSpc>
          <a:spcPct val="100000"/>
        </a:lnSpc>
        <a:spcBef>
          <a:spcPts val="300"/>
        </a:spcBef>
        <a:spcAft>
          <a:spcPts val="100"/>
        </a:spcAft>
        <a:buClrTx/>
        <a:buSzPts val="1800"/>
        <a:buFont typeface="Verdana" panose="020B0604030504040204" pitchFamily="34" charset="0"/>
        <a:buChar char="–"/>
        <a:defRPr sz="1600">
          <a:solidFill>
            <a:schemeClr val="tx1"/>
          </a:solidFill>
          <a:latin typeface="Verdana" panose="020B0604030504040204" pitchFamily="34" charset="0"/>
          <a:ea typeface="+mn-ea"/>
        </a:defRPr>
      </a:lvl7pPr>
      <a:lvl8pPr marL="1828800" indent="-228600" algn="l" rtl="0" eaLnBrk="1" fontAlgn="base" hangingPunct="1">
        <a:lnSpc>
          <a:spcPct val="100000"/>
        </a:lnSpc>
        <a:spcBef>
          <a:spcPts val="300"/>
        </a:spcBef>
        <a:spcAft>
          <a:spcPts val="100"/>
        </a:spcAft>
        <a:buClrTx/>
        <a:buSzPts val="1600"/>
        <a:buFont typeface="Verdana" panose="020B0604030504040204" pitchFamily="34" charset="0"/>
        <a:buChar char="–"/>
        <a:defRPr sz="1600">
          <a:solidFill>
            <a:schemeClr val="tx1"/>
          </a:solidFill>
          <a:latin typeface="Verdana" panose="020B0604030504040204" pitchFamily="34" charset="0"/>
          <a:ea typeface="+mn-ea"/>
        </a:defRPr>
      </a:lvl8pPr>
      <a:lvl9pPr marL="2057400" indent="-228600" algn="l" rtl="0" eaLnBrk="1" fontAlgn="base" hangingPunct="1">
        <a:lnSpc>
          <a:spcPct val="100000"/>
        </a:lnSpc>
        <a:spcBef>
          <a:spcPts val="300"/>
        </a:spcBef>
        <a:spcAft>
          <a:spcPts val="100"/>
        </a:spcAft>
        <a:buClrTx/>
        <a:buSzPts val="1600"/>
        <a:buFont typeface="Verdana" panose="020B0604030504040204" pitchFamily="34" charset="0"/>
        <a:buChar char="–"/>
        <a:defRPr sz="1600">
          <a:solidFill>
            <a:schemeClr val="tx1"/>
          </a:solidFill>
          <a:latin typeface="Verdana" panose="020B0604030504040204" pitchFamily="34" charset="0"/>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0">
          <p15:clr>
            <a:srgbClr val="F26B43"/>
          </p15:clr>
        </p15:guide>
        <p15:guide id="48" pos="7480">
          <p15:clr>
            <a:srgbClr val="F26B43"/>
          </p15:clr>
        </p15:guide>
        <p15:guide id="73" orient="horz" pos="600">
          <p15:clr>
            <a:srgbClr val="F26B43"/>
          </p15:clr>
        </p15:guide>
        <p15:guide id="74" orient="horz" pos="4320">
          <p15:clr>
            <a:srgbClr val="F26B43"/>
          </p15:clr>
        </p15:guide>
        <p15:guide id="75" pos="442">
          <p15:clr>
            <a:srgbClr val="009FE2"/>
          </p15:clr>
        </p15:guide>
        <p15:guide id="76" pos="506">
          <p15:clr>
            <a:srgbClr val="009FE2"/>
          </p15:clr>
        </p15:guide>
        <p15:guide id="77" pos="748">
          <p15:clr>
            <a:srgbClr val="009FE2"/>
          </p15:clr>
        </p15:guide>
        <p15:guide id="78" pos="812">
          <p15:clr>
            <a:srgbClr val="009FE2"/>
          </p15:clr>
        </p15:guide>
        <p15:guide id="79" pos="1054">
          <p15:clr>
            <a:srgbClr val="009FE2"/>
          </p15:clr>
        </p15:guide>
        <p15:guide id="80" pos="1118">
          <p15:clr>
            <a:srgbClr val="009FE2"/>
          </p15:clr>
        </p15:guide>
        <p15:guide id="81" pos="1360">
          <p15:clr>
            <a:srgbClr val="009FE2"/>
          </p15:clr>
        </p15:guide>
        <p15:guide id="82" pos="1424">
          <p15:clr>
            <a:srgbClr val="009FE2"/>
          </p15:clr>
        </p15:guide>
        <p15:guide id="83" pos="1666">
          <p15:clr>
            <a:srgbClr val="009FE2"/>
          </p15:clr>
        </p15:guide>
        <p15:guide id="84" pos="1730">
          <p15:clr>
            <a:srgbClr val="009FE2"/>
          </p15:clr>
        </p15:guide>
        <p15:guide id="85" pos="1972">
          <p15:clr>
            <a:srgbClr val="009FE2"/>
          </p15:clr>
        </p15:guide>
        <p15:guide id="86" pos="2036">
          <p15:clr>
            <a:srgbClr val="009FE2"/>
          </p15:clr>
        </p15:guide>
        <p15:guide id="87" pos="2278">
          <p15:clr>
            <a:srgbClr val="009FE2"/>
          </p15:clr>
        </p15:guide>
        <p15:guide id="88" pos="2342">
          <p15:clr>
            <a:srgbClr val="009FE2"/>
          </p15:clr>
        </p15:guide>
        <p15:guide id="89" pos="2584">
          <p15:clr>
            <a:srgbClr val="009FE2"/>
          </p15:clr>
        </p15:guide>
        <p15:guide id="90" pos="2648">
          <p15:clr>
            <a:srgbClr val="009FE2"/>
          </p15:clr>
        </p15:guide>
        <p15:guide id="91" pos="2890">
          <p15:clr>
            <a:srgbClr val="009FE2"/>
          </p15:clr>
        </p15:guide>
        <p15:guide id="92" pos="2954">
          <p15:clr>
            <a:srgbClr val="009FE2"/>
          </p15:clr>
        </p15:guide>
        <p15:guide id="93" pos="3196">
          <p15:clr>
            <a:srgbClr val="009FE2"/>
          </p15:clr>
        </p15:guide>
        <p15:guide id="94" pos="3260">
          <p15:clr>
            <a:srgbClr val="009FE2"/>
          </p15:clr>
        </p15:guide>
        <p15:guide id="95" pos="3502">
          <p15:clr>
            <a:srgbClr val="009FE2"/>
          </p15:clr>
        </p15:guide>
        <p15:guide id="96" pos="3566">
          <p15:clr>
            <a:srgbClr val="009FE2"/>
          </p15:clr>
        </p15:guide>
        <p15:guide id="97" pos="3808">
          <p15:clr>
            <a:srgbClr val="009FE2"/>
          </p15:clr>
        </p15:guide>
        <p15:guide id="98" pos="3872">
          <p15:clr>
            <a:srgbClr val="009FE2"/>
          </p15:clr>
        </p15:guide>
        <p15:guide id="99" pos="4114">
          <p15:clr>
            <a:srgbClr val="009FE2"/>
          </p15:clr>
        </p15:guide>
        <p15:guide id="100" pos="4178">
          <p15:clr>
            <a:srgbClr val="009FE2"/>
          </p15:clr>
        </p15:guide>
        <p15:guide id="101" pos="4420">
          <p15:clr>
            <a:srgbClr val="009FE2"/>
          </p15:clr>
        </p15:guide>
        <p15:guide id="102" pos="4484">
          <p15:clr>
            <a:srgbClr val="009FE2"/>
          </p15:clr>
        </p15:guide>
        <p15:guide id="103" pos="4726">
          <p15:clr>
            <a:srgbClr val="009FE2"/>
          </p15:clr>
        </p15:guide>
        <p15:guide id="104" pos="4790">
          <p15:clr>
            <a:srgbClr val="009FE2"/>
          </p15:clr>
        </p15:guide>
        <p15:guide id="105" pos="5032">
          <p15:clr>
            <a:srgbClr val="009FE2"/>
          </p15:clr>
        </p15:guide>
        <p15:guide id="106" pos="5096">
          <p15:clr>
            <a:srgbClr val="009FE2"/>
          </p15:clr>
        </p15:guide>
        <p15:guide id="107" pos="5338">
          <p15:clr>
            <a:srgbClr val="009FE2"/>
          </p15:clr>
        </p15:guide>
        <p15:guide id="108" pos="5402">
          <p15:clr>
            <a:srgbClr val="009FE2"/>
          </p15:clr>
        </p15:guide>
        <p15:guide id="109" pos="5644">
          <p15:clr>
            <a:srgbClr val="009FE2"/>
          </p15:clr>
        </p15:guide>
        <p15:guide id="110" pos="5708">
          <p15:clr>
            <a:srgbClr val="009FE2"/>
          </p15:clr>
        </p15:guide>
        <p15:guide id="111" pos="5950">
          <p15:clr>
            <a:srgbClr val="009FE2"/>
          </p15:clr>
        </p15:guide>
        <p15:guide id="112" pos="6014">
          <p15:clr>
            <a:srgbClr val="009FE2"/>
          </p15:clr>
        </p15:guide>
        <p15:guide id="113" pos="6256">
          <p15:clr>
            <a:srgbClr val="009FE2"/>
          </p15:clr>
        </p15:guide>
        <p15:guide id="114" pos="6320">
          <p15:clr>
            <a:srgbClr val="009FE2"/>
          </p15:clr>
        </p15:guide>
        <p15:guide id="115" pos="6562">
          <p15:clr>
            <a:srgbClr val="009FE2"/>
          </p15:clr>
        </p15:guide>
        <p15:guide id="116" pos="6626">
          <p15:clr>
            <a:srgbClr val="009FE2"/>
          </p15:clr>
        </p15:guide>
        <p15:guide id="117" pos="6868">
          <p15:clr>
            <a:srgbClr val="009FE2"/>
          </p15:clr>
        </p15:guide>
        <p15:guide id="118" pos="6932">
          <p15:clr>
            <a:srgbClr val="009FE2"/>
          </p15:clr>
        </p15:guide>
        <p15:guide id="119" pos="7174">
          <p15:clr>
            <a:srgbClr val="009FE2"/>
          </p15:clr>
        </p15:guide>
        <p15:guide id="120" pos="7238">
          <p15:clr>
            <a:srgbClr val="009FE2"/>
          </p15:clr>
        </p15:guide>
        <p15:guide id="121" orient="horz" pos="786">
          <p15:clr>
            <a:srgbClr val="009FE2"/>
          </p15:clr>
        </p15:guide>
        <p15:guide id="122" orient="horz" pos="972">
          <p15:clr>
            <a:srgbClr val="009FE2"/>
          </p15:clr>
        </p15:guide>
        <p15:guide id="123" orient="horz" pos="1158">
          <p15:clr>
            <a:srgbClr val="009FE2"/>
          </p15:clr>
        </p15:guide>
        <p15:guide id="124" orient="horz" pos="1344">
          <p15:clr>
            <a:srgbClr val="009FE2"/>
          </p15:clr>
        </p15:guide>
        <p15:guide id="125" orient="horz" pos="1530">
          <p15:clr>
            <a:srgbClr val="009FE2"/>
          </p15:clr>
        </p15:guide>
        <p15:guide id="126" orient="horz" pos="1716">
          <p15:clr>
            <a:srgbClr val="009FE2"/>
          </p15:clr>
        </p15:guide>
        <p15:guide id="127" orient="horz" pos="1902">
          <p15:clr>
            <a:srgbClr val="009FE2"/>
          </p15:clr>
        </p15:guide>
        <p15:guide id="128" orient="horz" pos="2088">
          <p15:clr>
            <a:srgbClr val="009FE2"/>
          </p15:clr>
        </p15:guide>
        <p15:guide id="129" orient="horz" pos="2274">
          <p15:clr>
            <a:srgbClr val="009FE2"/>
          </p15:clr>
        </p15:guide>
        <p15:guide id="130" orient="horz" pos="2460">
          <p15:clr>
            <a:srgbClr val="009FE2"/>
          </p15:clr>
        </p15:guide>
        <p15:guide id="131" orient="horz" pos="2646">
          <p15:clr>
            <a:srgbClr val="009FE2"/>
          </p15:clr>
        </p15:guide>
        <p15:guide id="132" orient="horz" pos="2832">
          <p15:clr>
            <a:srgbClr val="009FE2"/>
          </p15:clr>
        </p15:guide>
        <p15:guide id="133" orient="horz" pos="3018">
          <p15:clr>
            <a:srgbClr val="009FE2"/>
          </p15:clr>
        </p15:guide>
        <p15:guide id="134" orient="horz" pos="3204">
          <p15:clr>
            <a:srgbClr val="009FE2"/>
          </p15:clr>
        </p15:guide>
        <p15:guide id="135" orient="horz" pos="3390">
          <p15:clr>
            <a:srgbClr val="009FE2"/>
          </p15:clr>
        </p15:guide>
        <p15:guide id="136" orient="horz" pos="3576">
          <p15:clr>
            <a:srgbClr val="009FE2"/>
          </p15:clr>
        </p15:guide>
        <p15:guide id="137" orient="horz" pos="3762">
          <p15:clr>
            <a:srgbClr val="009FE2"/>
          </p15:clr>
        </p15:guide>
        <p15:guide id="138" orient="horz" pos="3948">
          <p15:clr>
            <a:srgbClr val="009FE2"/>
          </p15:clr>
        </p15:guide>
        <p15:guide id="139" orient="horz" pos="4134">
          <p15:clr>
            <a:srgbClr val="009FE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6377734-D027-417D-9B38-6A99ADA49896}"/>
              </a:ext>
            </a:extLst>
          </p:cNvPr>
          <p:cNvSpPr/>
          <p:nvPr userDrawn="1"/>
        </p:nvSpPr>
        <p:spPr bwMode="auto">
          <a:xfrm>
            <a:off x="0" y="0"/>
            <a:ext cx="12192000" cy="949234"/>
          </a:xfrm>
          <a:prstGeom prst="rect">
            <a:avLst/>
          </a:prstGeom>
          <a:solidFill>
            <a:srgbClr val="E9E3D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tx1"/>
              </a:solidFill>
              <a:effectLst/>
              <a:latin typeface="Verdana" pitchFamily="34" charset="0"/>
              <a:ea typeface="Geneva" pitchFamily="1" charset="-128"/>
            </a:endParaRPr>
          </a:p>
        </p:txBody>
      </p:sp>
      <p:sp>
        <p:nvSpPr>
          <p:cNvPr id="1026" name="Rectangle 2"/>
          <p:cNvSpPr>
            <a:spLocks noGrp="1" noChangeArrowheads="1"/>
          </p:cNvSpPr>
          <p:nvPr>
            <p:ph type="title"/>
          </p:nvPr>
        </p:nvSpPr>
        <p:spPr bwMode="auto">
          <a:xfrm>
            <a:off x="958851" y="1456594"/>
            <a:ext cx="10267949" cy="83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sv-SE" dirty="0"/>
              <a:t>Klicka här för att ändra format</a:t>
            </a:r>
          </a:p>
        </p:txBody>
      </p:sp>
      <p:sp>
        <p:nvSpPr>
          <p:cNvPr id="1027" name="Rectangle 3"/>
          <p:cNvSpPr>
            <a:spLocks noGrp="1" noChangeArrowheads="1"/>
          </p:cNvSpPr>
          <p:nvPr>
            <p:ph type="body" idx="1"/>
          </p:nvPr>
        </p:nvSpPr>
        <p:spPr bwMode="auto">
          <a:xfrm>
            <a:off x="958851" y="2159000"/>
            <a:ext cx="10267949" cy="39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28" name="Rectangle 4"/>
          <p:cNvSpPr>
            <a:spLocks noGrp="1" noChangeArrowheads="1"/>
          </p:cNvSpPr>
          <p:nvPr>
            <p:ph type="dt" sz="half" idx="2"/>
          </p:nvPr>
        </p:nvSpPr>
        <p:spPr bwMode="auto">
          <a:xfrm>
            <a:off x="8534401" y="237635"/>
            <a:ext cx="3359151"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r">
              <a:spcBef>
                <a:spcPct val="0"/>
              </a:spcBef>
              <a:defRPr sz="900"/>
            </a:lvl1pPr>
          </a:lstStyle>
          <a:p>
            <a:fld id="{D863FDB2-3F56-4933-A039-5D24B23918EE}" type="datetime1">
              <a:rPr lang="sv-SE" smtClean="0"/>
              <a:t>2022-08-16</a:t>
            </a:fld>
            <a:endParaRPr lang="sv-SE" dirty="0"/>
          </a:p>
        </p:txBody>
      </p:sp>
      <p:sp>
        <p:nvSpPr>
          <p:cNvPr id="1029" name="Rectangle 5"/>
          <p:cNvSpPr>
            <a:spLocks noGrp="1" noChangeArrowheads="1"/>
          </p:cNvSpPr>
          <p:nvPr>
            <p:ph type="ftr" sz="quarter" idx="3"/>
          </p:nvPr>
        </p:nvSpPr>
        <p:spPr bwMode="auto">
          <a:xfrm>
            <a:off x="8534401" y="655027"/>
            <a:ext cx="3359151"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r">
              <a:spcBef>
                <a:spcPct val="0"/>
              </a:spcBef>
              <a:defRPr sz="900"/>
            </a:lvl1pPr>
          </a:lstStyle>
          <a:p>
            <a:r>
              <a:rPr lang="sv-SE"/>
              <a:t>Dialogmöte HS 2040</a:t>
            </a:r>
            <a:endParaRPr lang="sv-SE" dirty="0"/>
          </a:p>
        </p:txBody>
      </p:sp>
      <p:sp>
        <p:nvSpPr>
          <p:cNvPr id="1030" name="Rectangle 6"/>
          <p:cNvSpPr>
            <a:spLocks noGrp="1" noChangeArrowheads="1"/>
          </p:cNvSpPr>
          <p:nvPr>
            <p:ph type="sldNum" sz="quarter" idx="4"/>
          </p:nvPr>
        </p:nvSpPr>
        <p:spPr bwMode="auto">
          <a:xfrm>
            <a:off x="8534401" y="446332"/>
            <a:ext cx="3359151" cy="13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r">
              <a:spcBef>
                <a:spcPct val="0"/>
              </a:spcBef>
              <a:defRPr sz="900"/>
            </a:lvl1pPr>
          </a:lstStyle>
          <a:p>
            <a:fld id="{65EAC295-B5BC-4B98-BE11-8B11DB9261CC}" type="slidenum">
              <a:rPr lang="sv-SE"/>
              <a:pPr/>
              <a:t>‹#›</a:t>
            </a:fld>
            <a:endParaRPr lang="sv-SE" dirty="0"/>
          </a:p>
        </p:txBody>
      </p:sp>
      <p:pic>
        <p:nvPicPr>
          <p:cNvPr id="4" name="Bild 3">
            <a:extLst>
              <a:ext uri="{FF2B5EF4-FFF2-40B4-BE49-F238E27FC236}">
                <a16:creationId xmlns:a16="http://schemas.microsoft.com/office/drawing/2014/main" id="{3F9ED0BF-B3A6-4BC7-B609-557DDADF82D1}"/>
              </a:ext>
            </a:extLst>
          </p:cNvPr>
          <p:cNvPicPr>
            <a:picLocks noChangeAspect="1"/>
          </p:cNvPicPr>
          <p:nvPr userDrawn="1"/>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32643" y="287739"/>
            <a:ext cx="1997319" cy="357545"/>
          </a:xfrm>
          <a:prstGeom prst="rect">
            <a:avLst/>
          </a:prstGeom>
        </p:spPr>
      </p:pic>
      <p:grpSp>
        <p:nvGrpSpPr>
          <p:cNvPr id="3" name="Grupp 2">
            <a:extLst>
              <a:ext uri="{FF2B5EF4-FFF2-40B4-BE49-F238E27FC236}">
                <a16:creationId xmlns:a16="http://schemas.microsoft.com/office/drawing/2014/main" id="{C70EBA9E-AE82-42A5-8CD1-200207F90F49}"/>
              </a:ext>
            </a:extLst>
          </p:cNvPr>
          <p:cNvGrpSpPr/>
          <p:nvPr userDrawn="1"/>
        </p:nvGrpSpPr>
        <p:grpSpPr>
          <a:xfrm>
            <a:off x="12047537" y="3175"/>
            <a:ext cx="144463" cy="788988"/>
            <a:chOff x="12047537" y="3175"/>
            <a:chExt cx="144463" cy="788988"/>
          </a:xfrm>
        </p:grpSpPr>
        <p:sp>
          <p:nvSpPr>
            <p:cNvPr id="11" name="Rectangle 30">
              <a:extLst>
                <a:ext uri="{FF2B5EF4-FFF2-40B4-BE49-F238E27FC236}">
                  <a16:creationId xmlns:a16="http://schemas.microsoft.com/office/drawing/2014/main" id="{B9ECAAA0-1422-45F4-9A1E-03CF5A1F5668}"/>
                </a:ext>
              </a:extLst>
            </p:cNvPr>
            <p:cNvSpPr>
              <a:spLocks noChangeAspect="1" noChangeArrowheads="1"/>
            </p:cNvSpPr>
            <p:nvPr userDrawn="1"/>
          </p:nvSpPr>
          <p:spPr bwMode="auto">
            <a:xfrm>
              <a:off x="12047537" y="3175"/>
              <a:ext cx="144463" cy="144463"/>
            </a:xfrm>
            <a:prstGeom prst="rect">
              <a:avLst/>
            </a:prstGeom>
            <a:solidFill>
              <a:schemeClr val="accent2"/>
            </a:solidFill>
            <a:ln>
              <a:noFill/>
            </a:ln>
            <a:effectLst/>
          </p:spPr>
          <p:txBody>
            <a:bodyPr anchor="ctr">
              <a:spAutoFit/>
            </a:bodyPr>
            <a:lstStyle/>
            <a:p>
              <a:endParaRPr lang="sv-SE" dirty="0"/>
            </a:p>
          </p:txBody>
        </p:sp>
        <p:sp>
          <p:nvSpPr>
            <p:cNvPr id="12" name="Rectangle 31">
              <a:extLst>
                <a:ext uri="{FF2B5EF4-FFF2-40B4-BE49-F238E27FC236}">
                  <a16:creationId xmlns:a16="http://schemas.microsoft.com/office/drawing/2014/main" id="{A31D8A10-BC81-4F7F-97EA-5197AEBEE131}"/>
                </a:ext>
              </a:extLst>
            </p:cNvPr>
            <p:cNvSpPr>
              <a:spLocks noChangeAspect="1" noChangeArrowheads="1"/>
            </p:cNvSpPr>
            <p:nvPr userDrawn="1"/>
          </p:nvSpPr>
          <p:spPr bwMode="auto">
            <a:xfrm>
              <a:off x="12047537" y="222250"/>
              <a:ext cx="144463" cy="144463"/>
            </a:xfrm>
            <a:prstGeom prst="rect">
              <a:avLst/>
            </a:prstGeom>
            <a:solidFill>
              <a:schemeClr val="accent2"/>
            </a:solidFill>
            <a:ln>
              <a:noFill/>
            </a:ln>
            <a:effectLst/>
          </p:spPr>
          <p:txBody>
            <a:bodyPr anchor="ctr">
              <a:spAutoFit/>
            </a:bodyPr>
            <a:lstStyle/>
            <a:p>
              <a:endParaRPr lang="sv-SE" dirty="0"/>
            </a:p>
          </p:txBody>
        </p:sp>
        <p:sp>
          <p:nvSpPr>
            <p:cNvPr id="13" name="Rectangle 32">
              <a:extLst>
                <a:ext uri="{FF2B5EF4-FFF2-40B4-BE49-F238E27FC236}">
                  <a16:creationId xmlns:a16="http://schemas.microsoft.com/office/drawing/2014/main" id="{6365EC3A-FE76-4F6D-896A-5E594C635E3F}"/>
                </a:ext>
              </a:extLst>
            </p:cNvPr>
            <p:cNvSpPr>
              <a:spLocks noChangeAspect="1" noChangeArrowheads="1"/>
            </p:cNvSpPr>
            <p:nvPr userDrawn="1"/>
          </p:nvSpPr>
          <p:spPr bwMode="auto">
            <a:xfrm>
              <a:off x="12047537" y="434975"/>
              <a:ext cx="144463" cy="144463"/>
            </a:xfrm>
            <a:prstGeom prst="rect">
              <a:avLst/>
            </a:prstGeom>
            <a:solidFill>
              <a:schemeClr val="accent1"/>
            </a:solidFill>
            <a:ln>
              <a:noFill/>
            </a:ln>
            <a:effectLst/>
          </p:spPr>
          <p:txBody>
            <a:bodyPr anchor="ctr">
              <a:spAutoFit/>
            </a:bodyPr>
            <a:lstStyle/>
            <a:p>
              <a:endParaRPr lang="sv-SE" dirty="0"/>
            </a:p>
          </p:txBody>
        </p:sp>
        <p:sp>
          <p:nvSpPr>
            <p:cNvPr id="14" name="Rectangle 33">
              <a:extLst>
                <a:ext uri="{FF2B5EF4-FFF2-40B4-BE49-F238E27FC236}">
                  <a16:creationId xmlns:a16="http://schemas.microsoft.com/office/drawing/2014/main" id="{30CB5A33-CE48-453A-A29D-59CA54870638}"/>
                </a:ext>
              </a:extLst>
            </p:cNvPr>
            <p:cNvSpPr>
              <a:spLocks noChangeAspect="1" noChangeArrowheads="1"/>
            </p:cNvSpPr>
            <p:nvPr userDrawn="1"/>
          </p:nvSpPr>
          <p:spPr bwMode="auto">
            <a:xfrm>
              <a:off x="12047537" y="647700"/>
              <a:ext cx="144463" cy="144463"/>
            </a:xfrm>
            <a:prstGeom prst="rect">
              <a:avLst/>
            </a:prstGeom>
            <a:solidFill>
              <a:schemeClr val="accent2"/>
            </a:solidFill>
            <a:ln>
              <a:noFill/>
            </a:ln>
            <a:effectLst/>
          </p:spPr>
          <p:txBody>
            <a:bodyPr anchor="ctr">
              <a:spAutoFit/>
            </a:bodyPr>
            <a:lstStyle/>
            <a:p>
              <a:endParaRPr lang="sv-SE" dirty="0"/>
            </a:p>
          </p:txBody>
        </p:sp>
      </p:grpSp>
    </p:spTree>
    <p:extLst>
      <p:ext uri="{BB962C8B-B14F-4D97-AF65-F5344CB8AC3E}">
        <p14:creationId xmlns:p14="http://schemas.microsoft.com/office/powerpoint/2010/main" val="38028354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p:hf hdr="0" ftr="0"/>
  <p:txStyles>
    <p:titleStyle>
      <a:lvl1pPr algn="l" rtl="0" eaLnBrk="1" fontAlgn="base" hangingPunct="1">
        <a:spcBef>
          <a:spcPct val="0"/>
        </a:spcBef>
        <a:spcAft>
          <a:spcPct val="0"/>
        </a:spcAft>
        <a:defRPr sz="3000" b="0">
          <a:solidFill>
            <a:schemeClr val="tx1"/>
          </a:solidFill>
          <a:latin typeface="+mj-lt"/>
          <a:ea typeface="+mj-ea"/>
          <a:cs typeface="+mj-cs"/>
        </a:defRPr>
      </a:lvl1pPr>
      <a:lvl2pPr algn="l" rtl="0" eaLnBrk="1" fontAlgn="base" hangingPunct="1">
        <a:spcBef>
          <a:spcPct val="0"/>
        </a:spcBef>
        <a:spcAft>
          <a:spcPct val="0"/>
        </a:spcAft>
        <a:defRPr sz="3000">
          <a:solidFill>
            <a:schemeClr val="tx2"/>
          </a:solidFill>
          <a:latin typeface="Verdana" pitchFamily="34" charset="0"/>
          <a:ea typeface="Geneva" pitchFamily="1" charset="-128"/>
        </a:defRPr>
      </a:lvl2pPr>
      <a:lvl3pPr algn="l" rtl="0" eaLnBrk="1" fontAlgn="base" hangingPunct="1">
        <a:spcBef>
          <a:spcPct val="0"/>
        </a:spcBef>
        <a:spcAft>
          <a:spcPct val="0"/>
        </a:spcAft>
        <a:defRPr sz="3000">
          <a:solidFill>
            <a:schemeClr val="tx2"/>
          </a:solidFill>
          <a:latin typeface="Verdana" pitchFamily="34" charset="0"/>
          <a:ea typeface="Geneva" pitchFamily="1" charset="-128"/>
        </a:defRPr>
      </a:lvl3pPr>
      <a:lvl4pPr algn="l" rtl="0" eaLnBrk="1" fontAlgn="base" hangingPunct="1">
        <a:spcBef>
          <a:spcPct val="0"/>
        </a:spcBef>
        <a:spcAft>
          <a:spcPct val="0"/>
        </a:spcAft>
        <a:defRPr sz="3000">
          <a:solidFill>
            <a:schemeClr val="tx2"/>
          </a:solidFill>
          <a:latin typeface="Verdana" pitchFamily="34" charset="0"/>
          <a:ea typeface="Geneva" pitchFamily="1" charset="-128"/>
        </a:defRPr>
      </a:lvl4pPr>
      <a:lvl5pPr algn="l" rtl="0" eaLnBrk="1" fontAlgn="base" hangingPunct="1">
        <a:spcBef>
          <a:spcPct val="0"/>
        </a:spcBef>
        <a:spcAft>
          <a:spcPct val="0"/>
        </a:spcAft>
        <a:defRPr sz="3000">
          <a:solidFill>
            <a:schemeClr val="tx2"/>
          </a:solidFill>
          <a:latin typeface="Verdana" pitchFamily="34" charset="0"/>
          <a:ea typeface="Geneva" pitchFamily="1" charset="-128"/>
        </a:defRPr>
      </a:lvl5pPr>
      <a:lvl6pPr marL="457200" algn="l" rtl="0" eaLnBrk="1" fontAlgn="base" hangingPunct="1">
        <a:spcBef>
          <a:spcPct val="0"/>
        </a:spcBef>
        <a:spcAft>
          <a:spcPct val="0"/>
        </a:spcAft>
        <a:defRPr sz="3000">
          <a:solidFill>
            <a:schemeClr val="tx2"/>
          </a:solidFill>
          <a:latin typeface="Verdana" pitchFamily="34" charset="0"/>
          <a:ea typeface="Geneva" pitchFamily="1" charset="-128"/>
        </a:defRPr>
      </a:lvl6pPr>
      <a:lvl7pPr marL="914400" algn="l" rtl="0" eaLnBrk="1" fontAlgn="base" hangingPunct="1">
        <a:spcBef>
          <a:spcPct val="0"/>
        </a:spcBef>
        <a:spcAft>
          <a:spcPct val="0"/>
        </a:spcAft>
        <a:defRPr sz="3000">
          <a:solidFill>
            <a:schemeClr val="tx2"/>
          </a:solidFill>
          <a:latin typeface="Verdana" pitchFamily="34" charset="0"/>
          <a:ea typeface="Geneva" pitchFamily="1" charset="-128"/>
        </a:defRPr>
      </a:lvl7pPr>
      <a:lvl8pPr marL="1371600" algn="l" rtl="0" eaLnBrk="1" fontAlgn="base" hangingPunct="1">
        <a:spcBef>
          <a:spcPct val="0"/>
        </a:spcBef>
        <a:spcAft>
          <a:spcPct val="0"/>
        </a:spcAft>
        <a:defRPr sz="3000">
          <a:solidFill>
            <a:schemeClr val="tx2"/>
          </a:solidFill>
          <a:latin typeface="Verdana" pitchFamily="34" charset="0"/>
          <a:ea typeface="Geneva" pitchFamily="1" charset="-128"/>
        </a:defRPr>
      </a:lvl8pPr>
      <a:lvl9pPr marL="1828800" algn="l" rtl="0" eaLnBrk="1" fontAlgn="base" hangingPunct="1">
        <a:spcBef>
          <a:spcPct val="0"/>
        </a:spcBef>
        <a:spcAft>
          <a:spcPct val="0"/>
        </a:spcAft>
        <a:defRPr sz="3000">
          <a:solidFill>
            <a:schemeClr val="tx2"/>
          </a:solidFill>
          <a:latin typeface="Verdana" pitchFamily="34" charset="0"/>
          <a:ea typeface="Geneva" pitchFamily="1" charset="-128"/>
        </a:defRPr>
      </a:lvl9pPr>
    </p:titleStyle>
    <p:bodyStyle>
      <a:lvl1pPr marL="342900" indent="-342900" algn="l" rtl="0" eaLnBrk="1" fontAlgn="base" hangingPunct="1">
        <a:lnSpc>
          <a:spcPct val="130000"/>
        </a:lnSpc>
        <a:spcBef>
          <a:spcPts val="500"/>
        </a:spcBef>
        <a:spcAft>
          <a:spcPts val="200"/>
        </a:spcAft>
        <a:buFont typeface="Wingdings" pitchFamily="2" charset="2"/>
        <a:buChar char="§"/>
        <a:defRPr sz="2200">
          <a:solidFill>
            <a:schemeClr val="tx1"/>
          </a:solidFill>
          <a:latin typeface="+mn-lt"/>
          <a:ea typeface="+mn-ea"/>
          <a:cs typeface="+mn-cs"/>
        </a:defRPr>
      </a:lvl1pPr>
      <a:lvl2pPr marL="742950" indent="-285750" algn="l" rtl="0" eaLnBrk="1" fontAlgn="base" hangingPunct="1">
        <a:lnSpc>
          <a:spcPct val="120000"/>
        </a:lnSpc>
        <a:spcBef>
          <a:spcPts val="400"/>
        </a:spcBef>
        <a:spcAft>
          <a:spcPts val="100"/>
        </a:spcAft>
        <a:buChar char="–"/>
        <a:defRPr sz="2000">
          <a:solidFill>
            <a:schemeClr val="tx1"/>
          </a:solidFill>
          <a:latin typeface="+mn-lt"/>
          <a:ea typeface="+mn-ea"/>
        </a:defRPr>
      </a:lvl2pPr>
      <a:lvl3pPr marL="1143000" indent="-209550" algn="l" rtl="0" eaLnBrk="1" fontAlgn="base" hangingPunct="1">
        <a:lnSpc>
          <a:spcPct val="120000"/>
        </a:lnSpc>
        <a:spcBef>
          <a:spcPts val="400"/>
        </a:spcBef>
        <a:spcAft>
          <a:spcPts val="100"/>
        </a:spcAft>
        <a:buFont typeface="Wingdings" pitchFamily="2" charset="2"/>
        <a:buChar char="§"/>
        <a:defRPr>
          <a:solidFill>
            <a:schemeClr val="tx1"/>
          </a:solidFill>
          <a:latin typeface="+mn-lt"/>
          <a:ea typeface="+mn-ea"/>
        </a:defRPr>
      </a:lvl3pPr>
      <a:lvl4pPr marL="1600200" indent="-228600" algn="l" rtl="0" eaLnBrk="1" fontAlgn="base" hangingPunct="1">
        <a:lnSpc>
          <a:spcPct val="120000"/>
        </a:lnSpc>
        <a:spcBef>
          <a:spcPts val="400"/>
        </a:spcBef>
        <a:spcAft>
          <a:spcPts val="100"/>
        </a:spcAft>
        <a:buChar char="–"/>
        <a:defRPr>
          <a:solidFill>
            <a:schemeClr val="tx1"/>
          </a:solidFill>
          <a:latin typeface="+mn-lt"/>
          <a:ea typeface="+mn-ea"/>
        </a:defRPr>
      </a:lvl4pPr>
      <a:lvl5pPr marL="2057400" indent="-228600" algn="l" rtl="0" eaLnBrk="1" fontAlgn="base" hangingPunct="1">
        <a:lnSpc>
          <a:spcPct val="120000"/>
        </a:lnSpc>
        <a:spcBef>
          <a:spcPts val="400"/>
        </a:spcBef>
        <a:spcAft>
          <a:spcPts val="100"/>
        </a:spcAft>
        <a:buChar char="»"/>
        <a:defRPr>
          <a:solidFill>
            <a:schemeClr val="tx1"/>
          </a:solidFill>
          <a:latin typeface="+mn-lt"/>
          <a:ea typeface="+mn-ea"/>
        </a:defRPr>
      </a:lvl5pPr>
      <a:lvl6pPr marL="2514600" indent="-228600" algn="l" rtl="0" eaLnBrk="1" fontAlgn="base" hangingPunct="1">
        <a:lnSpc>
          <a:spcPct val="120000"/>
        </a:lnSpc>
        <a:spcBef>
          <a:spcPts val="400"/>
        </a:spcBef>
        <a:spcAft>
          <a:spcPts val="100"/>
        </a:spcAft>
        <a:buChar char="»"/>
        <a:defRPr>
          <a:solidFill>
            <a:schemeClr val="tx1"/>
          </a:solidFill>
          <a:latin typeface="+mn-lt"/>
          <a:ea typeface="+mn-ea"/>
        </a:defRPr>
      </a:lvl6pPr>
      <a:lvl7pPr marL="2971800" indent="-228600" algn="l" rtl="0" eaLnBrk="1" fontAlgn="base" hangingPunct="1">
        <a:lnSpc>
          <a:spcPct val="120000"/>
        </a:lnSpc>
        <a:spcBef>
          <a:spcPts val="400"/>
        </a:spcBef>
        <a:spcAft>
          <a:spcPts val="100"/>
        </a:spcAft>
        <a:buChar char="»"/>
        <a:defRPr>
          <a:solidFill>
            <a:schemeClr val="tx1"/>
          </a:solidFill>
          <a:latin typeface="+mn-lt"/>
          <a:ea typeface="+mn-ea"/>
        </a:defRPr>
      </a:lvl7pPr>
      <a:lvl8pPr marL="3429000" indent="-228600" algn="l" rtl="0" eaLnBrk="1" fontAlgn="base" hangingPunct="1">
        <a:lnSpc>
          <a:spcPct val="120000"/>
        </a:lnSpc>
        <a:spcBef>
          <a:spcPts val="400"/>
        </a:spcBef>
        <a:spcAft>
          <a:spcPts val="100"/>
        </a:spcAft>
        <a:buChar char="»"/>
        <a:defRPr>
          <a:solidFill>
            <a:schemeClr val="tx1"/>
          </a:solidFill>
          <a:latin typeface="+mn-lt"/>
          <a:ea typeface="+mn-ea"/>
        </a:defRPr>
      </a:lvl8pPr>
      <a:lvl9pPr marL="3886200" indent="-228600" algn="l" rtl="0" eaLnBrk="1" fontAlgn="base" hangingPunct="1">
        <a:lnSpc>
          <a:spcPct val="120000"/>
        </a:lnSpc>
        <a:spcBef>
          <a:spcPts val="400"/>
        </a:spcBef>
        <a:spcAft>
          <a:spcPts val="100"/>
        </a:spcAft>
        <a:buChar char="»"/>
        <a:defRPr>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8">
          <p15:clr>
            <a:srgbClr val="F26B43"/>
          </p15:clr>
        </p15:guide>
        <p15:guide id="2" pos="38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CCF6B3D-D78F-C8C6-C67C-14AFEB1A0B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BA344B2-3EE9-DE60-79D8-07B5E16714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A33BEE3-96E7-31F0-F471-C9EF28AE9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DFC6-C3D1-4B50-852A-DD0164DD95A7}" type="datetime1">
              <a:rPr lang="sv-SE" smtClean="0"/>
              <a:t>2022-08-16</a:t>
            </a:fld>
            <a:endParaRPr lang="sv-SE" dirty="0"/>
          </a:p>
        </p:txBody>
      </p:sp>
      <p:sp>
        <p:nvSpPr>
          <p:cNvPr id="5" name="Platshållare för sidfot 4">
            <a:extLst>
              <a:ext uri="{FF2B5EF4-FFF2-40B4-BE49-F238E27FC236}">
                <a16:creationId xmlns:a16="http://schemas.microsoft.com/office/drawing/2014/main" id="{8F4822D9-0DA8-78A2-968A-0618BAB2E6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Dialogmöte HS 2040</a:t>
            </a:r>
            <a:endParaRPr lang="sv-SE" dirty="0"/>
          </a:p>
        </p:txBody>
      </p:sp>
      <p:sp>
        <p:nvSpPr>
          <p:cNvPr id="6" name="Platshållare för bildnummer 5">
            <a:extLst>
              <a:ext uri="{FF2B5EF4-FFF2-40B4-BE49-F238E27FC236}">
                <a16:creationId xmlns:a16="http://schemas.microsoft.com/office/drawing/2014/main" id="{1E441F88-3FC5-8292-70DF-4221F7F18F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3A857-C81F-2E40-90DF-B266879EA5D7}" type="slidenum">
              <a:rPr lang="sv-SE" smtClean="0"/>
              <a:t>‹#›</a:t>
            </a:fld>
            <a:endParaRPr lang="sv-SE" dirty="0"/>
          </a:p>
        </p:txBody>
      </p:sp>
    </p:spTree>
    <p:extLst>
      <p:ext uri="{BB962C8B-B14F-4D97-AF65-F5344CB8AC3E}">
        <p14:creationId xmlns:p14="http://schemas.microsoft.com/office/powerpoint/2010/main" val="351485445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08F52AD0-C7B9-8625-F397-ACCA2B1FC8D2}"/>
              </a:ext>
            </a:extLst>
          </p:cNvPr>
          <p:cNvSpPr>
            <a:spLocks noGrp="1"/>
          </p:cNvSpPr>
          <p:nvPr>
            <p:ph type="sldNum" sz="quarter" idx="12"/>
          </p:nvPr>
        </p:nvSpPr>
        <p:spPr/>
        <p:txBody>
          <a:bodyPr/>
          <a:lstStyle/>
          <a:p>
            <a:fld id="{288147F2-D839-401F-8B8C-3CAF295340B5}" type="slidenum">
              <a:rPr lang="sv-SE" smtClean="0"/>
              <a:pPr/>
              <a:t>1</a:t>
            </a:fld>
            <a:endParaRPr lang="sv-SE" dirty="0"/>
          </a:p>
        </p:txBody>
      </p:sp>
      <p:sp>
        <p:nvSpPr>
          <p:cNvPr id="5" name="Rubrik 4">
            <a:extLst>
              <a:ext uri="{FF2B5EF4-FFF2-40B4-BE49-F238E27FC236}">
                <a16:creationId xmlns:a16="http://schemas.microsoft.com/office/drawing/2014/main" id="{93CAC6D5-564B-B5BB-7E3D-DA4B0EEBCC30}"/>
              </a:ext>
            </a:extLst>
          </p:cNvPr>
          <p:cNvSpPr>
            <a:spLocks noGrp="1"/>
          </p:cNvSpPr>
          <p:nvPr>
            <p:ph type="title"/>
          </p:nvPr>
        </p:nvSpPr>
        <p:spPr>
          <a:xfrm>
            <a:off x="828146" y="1804987"/>
            <a:ext cx="6945678" cy="3248026"/>
          </a:xfrm>
        </p:spPr>
        <p:txBody>
          <a:bodyPr/>
          <a:lstStyle/>
          <a:p>
            <a:r>
              <a:rPr lang="sv-SE" dirty="0"/>
              <a:t>Hälsa och vård 2040</a:t>
            </a:r>
            <a:br>
              <a:rPr lang="sv-SE" dirty="0"/>
            </a:br>
            <a:r>
              <a:rPr lang="sv-SE" sz="2400" dirty="0"/>
              <a:t>Slutrapport från långtidsutredningen</a:t>
            </a:r>
            <a:endParaRPr lang="sv-SE" dirty="0"/>
          </a:p>
        </p:txBody>
      </p:sp>
      <p:sp>
        <p:nvSpPr>
          <p:cNvPr id="6" name="Platshållare för text 5">
            <a:extLst>
              <a:ext uri="{FF2B5EF4-FFF2-40B4-BE49-F238E27FC236}">
                <a16:creationId xmlns:a16="http://schemas.microsoft.com/office/drawing/2014/main" id="{D288331C-4FF9-31B1-A0C5-28B891CDFE19}"/>
              </a:ext>
            </a:extLst>
          </p:cNvPr>
          <p:cNvSpPr>
            <a:spLocks noGrp="1"/>
          </p:cNvSpPr>
          <p:nvPr>
            <p:ph type="body" sz="quarter" idx="13"/>
          </p:nvPr>
        </p:nvSpPr>
        <p:spPr>
          <a:xfrm>
            <a:off x="828146" y="4007130"/>
            <a:ext cx="5292725" cy="736600"/>
          </a:xfrm>
        </p:spPr>
        <p:txBody>
          <a:bodyPr/>
          <a:lstStyle/>
          <a:p>
            <a:r>
              <a:rPr lang="sv-SE" sz="2000" b="1" i="0" dirty="0">
                <a:latin typeface="+mj-lt"/>
              </a:rPr>
              <a:t>En sammanfattande presentation</a:t>
            </a:r>
            <a:br>
              <a:rPr lang="sv-SE" sz="1400" b="1" dirty="0">
                <a:latin typeface="+mj-lt"/>
              </a:rPr>
            </a:br>
            <a:endParaRPr lang="sv-SE" sz="1400" b="1" dirty="0">
              <a:latin typeface="+mj-lt"/>
            </a:endParaRPr>
          </a:p>
        </p:txBody>
      </p:sp>
      <p:grpSp>
        <p:nvGrpSpPr>
          <p:cNvPr id="10" name="Grupp 9" descr="Bild på omslaget av slutrapporten. Tre fotografier varav två är vårdpersonal och den tre är en man på cykel.">
            <a:extLst>
              <a:ext uri="{FF2B5EF4-FFF2-40B4-BE49-F238E27FC236}">
                <a16:creationId xmlns:a16="http://schemas.microsoft.com/office/drawing/2014/main" id="{504BA22C-0A31-45C3-8BC5-DB018E091BBE}"/>
              </a:ext>
            </a:extLst>
          </p:cNvPr>
          <p:cNvGrpSpPr/>
          <p:nvPr/>
        </p:nvGrpSpPr>
        <p:grpSpPr>
          <a:xfrm>
            <a:off x="7773824" y="1387366"/>
            <a:ext cx="3808576" cy="5232999"/>
            <a:chOff x="8066448" y="952500"/>
            <a:chExt cx="4125552" cy="5816725"/>
          </a:xfrm>
        </p:grpSpPr>
        <p:pic>
          <p:nvPicPr>
            <p:cNvPr id="11" name="Bildobjekt 10" descr="En bild som visar text, person, utomhus, personer&#10;&#10;Automatiskt genererad beskrivning">
              <a:extLst>
                <a:ext uri="{FF2B5EF4-FFF2-40B4-BE49-F238E27FC236}">
                  <a16:creationId xmlns:a16="http://schemas.microsoft.com/office/drawing/2014/main" id="{25E121AD-7331-4884-A5B0-EE4FE2EF8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448" y="952500"/>
              <a:ext cx="4125552" cy="5816725"/>
            </a:xfrm>
            <a:prstGeom prst="rect">
              <a:avLst/>
            </a:prstGeom>
            <a:ln>
              <a:solidFill>
                <a:schemeClr val="bg1">
                  <a:lumMod val="95000"/>
                </a:schemeClr>
              </a:solidFill>
            </a:ln>
          </p:spPr>
        </p:pic>
        <p:sp>
          <p:nvSpPr>
            <p:cNvPr id="12" name="Rektangel 11">
              <a:extLst>
                <a:ext uri="{FF2B5EF4-FFF2-40B4-BE49-F238E27FC236}">
                  <a16:creationId xmlns:a16="http://schemas.microsoft.com/office/drawing/2014/main" id="{0209D7C7-FA85-451B-9809-AB490CD02D37}"/>
                </a:ext>
              </a:extLst>
            </p:cNvPr>
            <p:cNvSpPr/>
            <p:nvPr/>
          </p:nvSpPr>
          <p:spPr bwMode="auto">
            <a:xfrm>
              <a:off x="9003323" y="952500"/>
              <a:ext cx="1916723" cy="40151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grpSp>
      <p:sp>
        <p:nvSpPr>
          <p:cNvPr id="2" name="Platshållare för datum 1">
            <a:extLst>
              <a:ext uri="{FF2B5EF4-FFF2-40B4-BE49-F238E27FC236}">
                <a16:creationId xmlns:a16="http://schemas.microsoft.com/office/drawing/2014/main" id="{534BC2DE-5D5D-44AC-8BE2-D50266F19F9C}"/>
              </a:ext>
            </a:extLst>
          </p:cNvPr>
          <p:cNvSpPr>
            <a:spLocks noGrp="1"/>
          </p:cNvSpPr>
          <p:nvPr>
            <p:ph type="dt" sz="half" idx="10"/>
          </p:nvPr>
        </p:nvSpPr>
        <p:spPr/>
        <p:txBody>
          <a:bodyPr/>
          <a:lstStyle/>
          <a:p>
            <a:fld id="{D14CF995-77E7-4760-8059-305B2288B42B}" type="datetime1">
              <a:rPr lang="sv-SE" smtClean="0"/>
              <a:t>2022-08-16</a:t>
            </a:fld>
            <a:endParaRPr lang="sv-SE" dirty="0"/>
          </a:p>
        </p:txBody>
      </p:sp>
    </p:spTree>
    <p:extLst>
      <p:ext uri="{BB962C8B-B14F-4D97-AF65-F5344CB8AC3E}">
        <p14:creationId xmlns:p14="http://schemas.microsoft.com/office/powerpoint/2010/main" val="1641045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4EC4CC7-54E0-4F4C-B333-C04FB752CB6D}"/>
              </a:ext>
            </a:extLst>
          </p:cNvPr>
          <p:cNvSpPr>
            <a:spLocks noGrp="1"/>
          </p:cNvSpPr>
          <p:nvPr>
            <p:ph type="sldNum" sz="quarter" idx="12"/>
          </p:nvPr>
        </p:nvSpPr>
        <p:spPr/>
        <p:txBody>
          <a:bodyPr/>
          <a:lstStyle/>
          <a:p>
            <a:fld id="{288147F2-D839-401F-8B8C-3CAF295340B5}" type="slidenum">
              <a:rPr lang="sv-SE" smtClean="0"/>
              <a:pPr/>
              <a:t>10</a:t>
            </a:fld>
            <a:endParaRPr lang="sv-SE" dirty="0"/>
          </a:p>
        </p:txBody>
      </p:sp>
      <p:sp>
        <p:nvSpPr>
          <p:cNvPr id="7" name="Rubrik 6">
            <a:extLst>
              <a:ext uri="{FF2B5EF4-FFF2-40B4-BE49-F238E27FC236}">
                <a16:creationId xmlns:a16="http://schemas.microsoft.com/office/drawing/2014/main" id="{F3325A00-78D2-4556-9B45-DA0606847D96}"/>
              </a:ext>
            </a:extLst>
          </p:cNvPr>
          <p:cNvSpPr>
            <a:spLocks noGrp="1"/>
          </p:cNvSpPr>
          <p:nvPr>
            <p:ph type="title"/>
          </p:nvPr>
        </p:nvSpPr>
        <p:spPr/>
        <p:txBody>
          <a:bodyPr/>
          <a:lstStyle/>
          <a:p>
            <a:r>
              <a:rPr lang="sv-SE" dirty="0"/>
              <a:t>Hälso- och sjukvården i </a:t>
            </a:r>
            <a:br>
              <a:rPr lang="sv-SE" dirty="0"/>
            </a:br>
            <a:r>
              <a:rPr lang="sv-SE" dirty="0"/>
              <a:t>samhälle och omvärld</a:t>
            </a:r>
          </a:p>
        </p:txBody>
      </p:sp>
      <p:sp>
        <p:nvSpPr>
          <p:cNvPr id="2" name="Platshållare för datum 1">
            <a:extLst>
              <a:ext uri="{FF2B5EF4-FFF2-40B4-BE49-F238E27FC236}">
                <a16:creationId xmlns:a16="http://schemas.microsoft.com/office/drawing/2014/main" id="{CB85E083-9BDB-4D8D-84F7-D22823815875}"/>
              </a:ext>
            </a:extLst>
          </p:cNvPr>
          <p:cNvSpPr>
            <a:spLocks noGrp="1"/>
          </p:cNvSpPr>
          <p:nvPr>
            <p:ph type="dt" sz="half" idx="10"/>
          </p:nvPr>
        </p:nvSpPr>
        <p:spPr/>
        <p:txBody>
          <a:bodyPr/>
          <a:lstStyle/>
          <a:p>
            <a:fld id="{2EDD2418-8298-4996-BBA8-E68111922B7F}" type="datetime1">
              <a:rPr lang="sv-SE" smtClean="0"/>
              <a:t>2022-08-16</a:t>
            </a:fld>
            <a:endParaRPr lang="sv-SE" dirty="0"/>
          </a:p>
        </p:txBody>
      </p:sp>
    </p:spTree>
    <p:extLst>
      <p:ext uri="{BB962C8B-B14F-4D97-AF65-F5344CB8AC3E}">
        <p14:creationId xmlns:p14="http://schemas.microsoft.com/office/powerpoint/2010/main" val="1284442589"/>
      </p:ext>
    </p:extLst>
  </p:cSld>
  <p:clrMapOvr>
    <a:masterClrMapping/>
  </p:clrMapOvr>
  <p:transition spd="slow">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C93E02DA-046C-4710-BB09-7BBCEB867030}"/>
              </a:ext>
            </a:extLst>
          </p:cNvPr>
          <p:cNvSpPr>
            <a:spLocks noGrp="1"/>
          </p:cNvSpPr>
          <p:nvPr>
            <p:ph type="sldNum" sz="quarter" idx="12"/>
          </p:nvPr>
        </p:nvSpPr>
        <p:spPr/>
        <p:txBody>
          <a:bodyPr/>
          <a:lstStyle/>
          <a:p>
            <a:fld id="{DDBEBB44-B4B5-45AD-87A9-3B8A569A17F0}" type="slidenum">
              <a:rPr lang="sv-SE" smtClean="0"/>
              <a:pPr/>
              <a:t>11</a:t>
            </a:fld>
            <a:endParaRPr lang="sv-SE" dirty="0"/>
          </a:p>
        </p:txBody>
      </p:sp>
      <p:sp>
        <p:nvSpPr>
          <p:cNvPr id="2" name="Rubrik 1">
            <a:extLst>
              <a:ext uri="{FF2B5EF4-FFF2-40B4-BE49-F238E27FC236}">
                <a16:creationId xmlns:a16="http://schemas.microsoft.com/office/drawing/2014/main" id="{59B8A79C-C822-4D92-9B9D-63BC736A07EA}"/>
              </a:ext>
            </a:extLst>
          </p:cNvPr>
          <p:cNvSpPr>
            <a:spLocks noGrp="1"/>
          </p:cNvSpPr>
          <p:nvPr>
            <p:ph type="title"/>
          </p:nvPr>
        </p:nvSpPr>
        <p:spPr/>
        <p:txBody>
          <a:bodyPr/>
          <a:lstStyle/>
          <a:p>
            <a:r>
              <a:rPr lang="sv-SE" dirty="0"/>
              <a:t>Hälso- och sjukvården är integrerad i samhälle och omvärld</a:t>
            </a:r>
          </a:p>
        </p:txBody>
      </p:sp>
      <p:pic>
        <p:nvPicPr>
          <p:cNvPr id="9" name="Bildobjekt 8" descr="Olika nivåer på faktorer som påverkar hälsa och sjukvården: Mikronivå ( den enskilda verksamheten), Mesonivå (Region Stockholm), Makronivå (Nationell), Makronivå (Internationell)">
            <a:extLst>
              <a:ext uri="{FF2B5EF4-FFF2-40B4-BE49-F238E27FC236}">
                <a16:creationId xmlns:a16="http://schemas.microsoft.com/office/drawing/2014/main" id="{0F1D16CF-A52F-0B35-D870-1EAA29EBC2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12"/>
          <a:stretch/>
        </p:blipFill>
        <p:spPr>
          <a:xfrm>
            <a:off x="1417651" y="2161142"/>
            <a:ext cx="9045351" cy="4346832"/>
          </a:xfrm>
          <a:prstGeom prst="rect">
            <a:avLst/>
          </a:prstGeom>
        </p:spPr>
      </p:pic>
      <p:sp>
        <p:nvSpPr>
          <p:cNvPr id="3" name="Platshållare för datum 2">
            <a:extLst>
              <a:ext uri="{FF2B5EF4-FFF2-40B4-BE49-F238E27FC236}">
                <a16:creationId xmlns:a16="http://schemas.microsoft.com/office/drawing/2014/main" id="{04F810BE-0BC1-4E57-8026-D53A3A04D2DA}"/>
              </a:ext>
            </a:extLst>
          </p:cNvPr>
          <p:cNvSpPr>
            <a:spLocks noGrp="1"/>
          </p:cNvSpPr>
          <p:nvPr>
            <p:ph type="dt" sz="half" idx="10"/>
          </p:nvPr>
        </p:nvSpPr>
        <p:spPr/>
        <p:txBody>
          <a:bodyPr/>
          <a:lstStyle/>
          <a:p>
            <a:fld id="{84D97803-9E22-4059-BAC6-08C6051F0412}" type="datetime1">
              <a:rPr lang="sv-SE" smtClean="0"/>
              <a:t>2022-08-16</a:t>
            </a:fld>
            <a:endParaRPr lang="sv-SE" dirty="0"/>
          </a:p>
        </p:txBody>
      </p:sp>
    </p:spTree>
    <p:extLst>
      <p:ext uri="{BB962C8B-B14F-4D97-AF65-F5344CB8AC3E}">
        <p14:creationId xmlns:p14="http://schemas.microsoft.com/office/powerpoint/2010/main" val="2994421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4EC4CC7-54E0-4F4C-B333-C04FB752CB6D}"/>
              </a:ext>
            </a:extLst>
          </p:cNvPr>
          <p:cNvSpPr>
            <a:spLocks noGrp="1"/>
          </p:cNvSpPr>
          <p:nvPr>
            <p:ph type="sldNum" sz="quarter" idx="12"/>
          </p:nvPr>
        </p:nvSpPr>
        <p:spPr/>
        <p:txBody>
          <a:bodyPr/>
          <a:lstStyle/>
          <a:p>
            <a:fld id="{288147F2-D839-401F-8B8C-3CAF295340B5}" type="slidenum">
              <a:rPr lang="sv-SE" smtClean="0"/>
              <a:pPr/>
              <a:t>12</a:t>
            </a:fld>
            <a:endParaRPr lang="sv-SE" dirty="0"/>
          </a:p>
        </p:txBody>
      </p:sp>
      <p:sp>
        <p:nvSpPr>
          <p:cNvPr id="7" name="Rubrik 6">
            <a:extLst>
              <a:ext uri="{FF2B5EF4-FFF2-40B4-BE49-F238E27FC236}">
                <a16:creationId xmlns:a16="http://schemas.microsoft.com/office/drawing/2014/main" id="{11E6DA6B-46AB-4435-9B2B-1986C91AF1E0}"/>
              </a:ext>
            </a:extLst>
          </p:cNvPr>
          <p:cNvSpPr>
            <a:spLocks noGrp="1"/>
          </p:cNvSpPr>
          <p:nvPr>
            <p:ph type="title"/>
          </p:nvPr>
        </p:nvSpPr>
        <p:spPr>
          <a:xfrm>
            <a:off x="803275" y="1464658"/>
            <a:ext cx="10585450" cy="4947010"/>
          </a:xfrm>
        </p:spPr>
        <p:txBody>
          <a:bodyPr/>
          <a:lstStyle/>
          <a:p>
            <a:r>
              <a:rPr lang="sv-SE" dirty="0"/>
              <a:t>Hållbarhet inom hälso- och sjukvården</a:t>
            </a:r>
            <a:br>
              <a:rPr lang="sv-SE" dirty="0"/>
            </a:br>
            <a:br>
              <a:rPr lang="sv-SE" dirty="0"/>
            </a:br>
            <a:endParaRPr lang="sv-SE" b="0" dirty="0"/>
          </a:p>
        </p:txBody>
      </p:sp>
      <p:sp>
        <p:nvSpPr>
          <p:cNvPr id="2" name="Platshållare för datum 1">
            <a:extLst>
              <a:ext uri="{FF2B5EF4-FFF2-40B4-BE49-F238E27FC236}">
                <a16:creationId xmlns:a16="http://schemas.microsoft.com/office/drawing/2014/main" id="{F4C2D5F4-BBE4-40B9-84F7-62446B0EFEDD}"/>
              </a:ext>
            </a:extLst>
          </p:cNvPr>
          <p:cNvSpPr>
            <a:spLocks noGrp="1"/>
          </p:cNvSpPr>
          <p:nvPr>
            <p:ph type="dt" sz="half" idx="10"/>
          </p:nvPr>
        </p:nvSpPr>
        <p:spPr/>
        <p:txBody>
          <a:bodyPr/>
          <a:lstStyle/>
          <a:p>
            <a:fld id="{C8A00432-83F8-436B-BFF5-2F67D89C712B}" type="datetime1">
              <a:rPr lang="sv-SE" smtClean="0"/>
              <a:t>2022-08-16</a:t>
            </a:fld>
            <a:endParaRPr lang="sv-SE" dirty="0"/>
          </a:p>
        </p:txBody>
      </p:sp>
    </p:spTree>
    <p:extLst>
      <p:ext uri="{BB962C8B-B14F-4D97-AF65-F5344CB8AC3E}">
        <p14:creationId xmlns:p14="http://schemas.microsoft.com/office/powerpoint/2010/main" val="62801780"/>
      </p:ext>
    </p:extLst>
  </p:cSld>
  <p:clrMapOvr>
    <a:masterClrMapping/>
  </p:clrMapOvr>
  <p:transition spd="slow">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718B6405-7B39-D261-1C35-0BF5B0D0196D}"/>
              </a:ext>
            </a:extLst>
          </p:cNvPr>
          <p:cNvSpPr>
            <a:spLocks noGrp="1"/>
          </p:cNvSpPr>
          <p:nvPr>
            <p:ph type="sldNum" sz="quarter" idx="12"/>
          </p:nvPr>
        </p:nvSpPr>
        <p:spPr/>
        <p:txBody>
          <a:bodyPr/>
          <a:lstStyle/>
          <a:p>
            <a:fld id="{288147F2-D839-401F-8B8C-3CAF295340B5}" type="slidenum">
              <a:rPr lang="sv-SE" smtClean="0"/>
              <a:pPr/>
              <a:t>13</a:t>
            </a:fld>
            <a:endParaRPr lang="sv-SE" dirty="0"/>
          </a:p>
        </p:txBody>
      </p:sp>
      <p:sp>
        <p:nvSpPr>
          <p:cNvPr id="5" name="Rubrik 4">
            <a:extLst>
              <a:ext uri="{FF2B5EF4-FFF2-40B4-BE49-F238E27FC236}">
                <a16:creationId xmlns:a16="http://schemas.microsoft.com/office/drawing/2014/main" id="{36D3F229-024A-98F4-42E9-56D384971BA8}"/>
              </a:ext>
            </a:extLst>
          </p:cNvPr>
          <p:cNvSpPr>
            <a:spLocks noGrp="1"/>
          </p:cNvSpPr>
          <p:nvPr>
            <p:ph type="title"/>
          </p:nvPr>
        </p:nvSpPr>
        <p:spPr/>
        <p:txBody>
          <a:bodyPr/>
          <a:lstStyle/>
          <a:p>
            <a:r>
              <a:rPr lang="sv-SE" dirty="0"/>
              <a:t>Hållbarhet inom hälso- och sjukvården </a:t>
            </a:r>
          </a:p>
        </p:txBody>
      </p:sp>
      <p:sp>
        <p:nvSpPr>
          <p:cNvPr id="6" name="Platshållare för innehåll 5">
            <a:extLst>
              <a:ext uri="{FF2B5EF4-FFF2-40B4-BE49-F238E27FC236}">
                <a16:creationId xmlns:a16="http://schemas.microsoft.com/office/drawing/2014/main" id="{E19C44DF-A05A-B536-FAEF-198F8FE719C2}"/>
              </a:ext>
            </a:extLst>
          </p:cNvPr>
          <p:cNvSpPr>
            <a:spLocks noGrp="1"/>
          </p:cNvSpPr>
          <p:nvPr>
            <p:ph idx="1"/>
          </p:nvPr>
        </p:nvSpPr>
        <p:spPr>
          <a:xfrm>
            <a:off x="803275" y="2428875"/>
            <a:ext cx="3707080" cy="3799621"/>
          </a:xfrm>
        </p:spPr>
        <p:txBody>
          <a:bodyPr/>
          <a:lstStyle/>
          <a:p>
            <a:r>
              <a:rPr lang="sv-SE" dirty="0"/>
              <a:t>Hälso- och sjukvården behöver bidra till att de globala hållbarhetsmålen nås. </a:t>
            </a:r>
          </a:p>
          <a:p>
            <a:r>
              <a:rPr lang="sv-SE" dirty="0"/>
              <a:t>Det kan ske genom att främja en hållbar konsumtion och produktion av exempelvis energi, material och läkemedel.</a:t>
            </a:r>
          </a:p>
          <a:p>
            <a:r>
              <a:rPr lang="sv-SE" dirty="0"/>
              <a:t>De sju inringade målen är särskilt viktiga.</a:t>
            </a:r>
          </a:p>
          <a:p>
            <a:pPr marL="0" indent="0">
              <a:buNone/>
            </a:pPr>
            <a:endParaRPr lang="sv-SE" dirty="0"/>
          </a:p>
          <a:p>
            <a:endParaRPr lang="sv-SE" dirty="0"/>
          </a:p>
        </p:txBody>
      </p:sp>
      <p:pic>
        <p:nvPicPr>
          <p:cNvPr id="10" name="Bildobjekt 9" descr="Bild över det 17 global hållbarhetsmålen, vara 7 stycken är inringade som påverkar hälsan (Ingen fattigdom, God utbildning, Jämställdhet, Rent vatten, Anständiga arbetsvillkor, Hållbar industri/infrastruktur och Fredliga inkluderande samhällen)">
            <a:extLst>
              <a:ext uri="{FF2B5EF4-FFF2-40B4-BE49-F238E27FC236}">
                <a16:creationId xmlns:a16="http://schemas.microsoft.com/office/drawing/2014/main" id="{492DEAC3-7F9B-4D61-E6B5-894B12DDCE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32"/>
          <a:stretch/>
        </p:blipFill>
        <p:spPr>
          <a:xfrm>
            <a:off x="5035085" y="2442097"/>
            <a:ext cx="6894715" cy="3529826"/>
          </a:xfrm>
          <a:prstGeom prst="rect">
            <a:avLst/>
          </a:prstGeom>
        </p:spPr>
      </p:pic>
      <p:sp>
        <p:nvSpPr>
          <p:cNvPr id="2" name="Platshållare för datum 1">
            <a:extLst>
              <a:ext uri="{FF2B5EF4-FFF2-40B4-BE49-F238E27FC236}">
                <a16:creationId xmlns:a16="http://schemas.microsoft.com/office/drawing/2014/main" id="{1B25AA92-B102-4DDB-B618-62ADA2253708}"/>
              </a:ext>
            </a:extLst>
          </p:cNvPr>
          <p:cNvSpPr>
            <a:spLocks noGrp="1"/>
          </p:cNvSpPr>
          <p:nvPr>
            <p:ph type="dt" sz="half" idx="10"/>
          </p:nvPr>
        </p:nvSpPr>
        <p:spPr/>
        <p:txBody>
          <a:bodyPr/>
          <a:lstStyle/>
          <a:p>
            <a:fld id="{5915F883-93FF-4945-B401-5640DB292B88}" type="datetime1">
              <a:rPr lang="sv-SE" smtClean="0"/>
              <a:t>2022-08-16</a:t>
            </a:fld>
            <a:endParaRPr lang="sv-SE" dirty="0"/>
          </a:p>
        </p:txBody>
      </p:sp>
    </p:spTree>
    <p:extLst>
      <p:ext uri="{BB962C8B-B14F-4D97-AF65-F5344CB8AC3E}">
        <p14:creationId xmlns:p14="http://schemas.microsoft.com/office/powerpoint/2010/main" val="349400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4C33E94-A28C-4F00-BFB0-4A43C3EAFFB2}"/>
              </a:ext>
            </a:extLst>
          </p:cNvPr>
          <p:cNvSpPr>
            <a:spLocks noGrp="1"/>
          </p:cNvSpPr>
          <p:nvPr>
            <p:ph type="sldNum" sz="quarter" idx="12"/>
          </p:nvPr>
        </p:nvSpPr>
        <p:spPr/>
        <p:txBody>
          <a:bodyPr/>
          <a:lstStyle/>
          <a:p>
            <a:fld id="{288147F2-D839-401F-8B8C-3CAF295340B5}" type="slidenum">
              <a:rPr lang="sv-SE" smtClean="0"/>
              <a:pPr/>
              <a:t>14</a:t>
            </a:fld>
            <a:endParaRPr lang="sv-SE" dirty="0"/>
          </a:p>
        </p:txBody>
      </p:sp>
      <p:sp>
        <p:nvSpPr>
          <p:cNvPr id="6" name="Rubrik 5">
            <a:extLst>
              <a:ext uri="{FF2B5EF4-FFF2-40B4-BE49-F238E27FC236}">
                <a16:creationId xmlns:a16="http://schemas.microsoft.com/office/drawing/2014/main" id="{B804387B-96C7-4B33-A99B-608E98777B79}"/>
              </a:ext>
            </a:extLst>
          </p:cNvPr>
          <p:cNvSpPr>
            <a:spLocks noGrp="1"/>
          </p:cNvSpPr>
          <p:nvPr>
            <p:ph type="title"/>
          </p:nvPr>
        </p:nvSpPr>
        <p:spPr>
          <a:xfrm>
            <a:off x="803275" y="991944"/>
            <a:ext cx="10585450" cy="5419724"/>
          </a:xfrm>
        </p:spPr>
        <p:txBody>
          <a:bodyPr/>
          <a:lstStyle/>
          <a:p>
            <a:r>
              <a:rPr lang="sv-SE" dirty="0"/>
              <a:t>Folkhälsa inom hälso- och sjukvården</a:t>
            </a:r>
          </a:p>
        </p:txBody>
      </p:sp>
      <p:sp>
        <p:nvSpPr>
          <p:cNvPr id="2" name="Platshållare för datum 1">
            <a:extLst>
              <a:ext uri="{FF2B5EF4-FFF2-40B4-BE49-F238E27FC236}">
                <a16:creationId xmlns:a16="http://schemas.microsoft.com/office/drawing/2014/main" id="{6AEABA49-EC5A-497B-B4A1-E8C5ADA1CCD2}"/>
              </a:ext>
            </a:extLst>
          </p:cNvPr>
          <p:cNvSpPr>
            <a:spLocks noGrp="1"/>
          </p:cNvSpPr>
          <p:nvPr>
            <p:ph type="dt" sz="half" idx="10"/>
          </p:nvPr>
        </p:nvSpPr>
        <p:spPr/>
        <p:txBody>
          <a:bodyPr/>
          <a:lstStyle/>
          <a:p>
            <a:fld id="{78208025-7A2C-4A3D-8AB8-349CBDF16278}" type="datetime1">
              <a:rPr lang="sv-SE" smtClean="0"/>
              <a:t>2022-08-16</a:t>
            </a:fld>
            <a:endParaRPr lang="sv-SE" dirty="0"/>
          </a:p>
        </p:txBody>
      </p:sp>
    </p:spTree>
    <p:extLst>
      <p:ext uri="{BB962C8B-B14F-4D97-AF65-F5344CB8AC3E}">
        <p14:creationId xmlns:p14="http://schemas.microsoft.com/office/powerpoint/2010/main" val="361076768"/>
      </p:ext>
    </p:extLst>
  </p:cSld>
  <p:clrMapOvr>
    <a:masterClrMapping/>
  </p:clrMapOvr>
  <p:transition spd="slow">
    <p:wipe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FFA99BE-BAB5-4E15-A655-529930E78601}"/>
              </a:ext>
            </a:extLst>
          </p:cNvPr>
          <p:cNvSpPr>
            <a:spLocks noGrp="1"/>
          </p:cNvSpPr>
          <p:nvPr>
            <p:ph type="sldNum" sz="quarter" idx="12"/>
          </p:nvPr>
        </p:nvSpPr>
        <p:spPr/>
        <p:txBody>
          <a:bodyPr/>
          <a:lstStyle/>
          <a:p>
            <a:fld id="{288147F2-D839-401F-8B8C-3CAF295340B5}" type="slidenum">
              <a:rPr lang="sv-SE" smtClean="0"/>
              <a:pPr/>
              <a:t>15</a:t>
            </a:fld>
            <a:endParaRPr lang="sv-SE" dirty="0"/>
          </a:p>
        </p:txBody>
      </p:sp>
      <p:sp>
        <p:nvSpPr>
          <p:cNvPr id="4" name="Rubrik 3">
            <a:extLst>
              <a:ext uri="{FF2B5EF4-FFF2-40B4-BE49-F238E27FC236}">
                <a16:creationId xmlns:a16="http://schemas.microsoft.com/office/drawing/2014/main" id="{292A8656-90EA-4AC8-B9B3-8CA235CADB49}"/>
              </a:ext>
            </a:extLst>
          </p:cNvPr>
          <p:cNvSpPr>
            <a:spLocks noGrp="1"/>
          </p:cNvSpPr>
          <p:nvPr>
            <p:ph type="title"/>
          </p:nvPr>
        </p:nvSpPr>
        <p:spPr/>
        <p:txBody>
          <a:bodyPr/>
          <a:lstStyle/>
          <a:p>
            <a:pPr algn="ctr"/>
            <a:r>
              <a:rPr lang="sv-SE" dirty="0">
                <a:latin typeface="Segoe UI" panose="020B0502040204020203" pitchFamily="34" charset="0"/>
              </a:rPr>
              <a:t>H</a:t>
            </a:r>
            <a:r>
              <a:rPr lang="sv-SE" dirty="0">
                <a:effectLst/>
                <a:latin typeface="Segoe UI" panose="020B0502040204020203" pitchFamily="34" charset="0"/>
              </a:rPr>
              <a:t>älsan bestäms av </a:t>
            </a:r>
            <a:r>
              <a:rPr lang="sv-SE" dirty="0">
                <a:latin typeface="Segoe UI" panose="020B0502040204020203" pitchFamily="34" charset="0"/>
              </a:rPr>
              <a:t>en mängd olika</a:t>
            </a:r>
            <a:r>
              <a:rPr lang="sv-SE" dirty="0">
                <a:effectLst/>
                <a:latin typeface="Segoe UI" panose="020B0502040204020203" pitchFamily="34" charset="0"/>
              </a:rPr>
              <a:t> saker</a:t>
            </a:r>
            <a:br>
              <a:rPr lang="sv-SE" dirty="0">
                <a:effectLst/>
                <a:latin typeface="Arial" panose="020B0604020202020204" pitchFamily="34" charset="0"/>
              </a:rPr>
            </a:br>
            <a:endParaRPr lang="sv-SE" dirty="0"/>
          </a:p>
        </p:txBody>
      </p:sp>
      <p:pic>
        <p:nvPicPr>
          <p:cNvPr id="7" name="Platshållare för innehåll 6">
            <a:extLst>
              <a:ext uri="{FF2B5EF4-FFF2-40B4-BE49-F238E27FC236}">
                <a16:creationId xmlns:a16="http://schemas.microsoft.com/office/drawing/2014/main" id="{7DCE6F77-D83E-453C-925F-8BC0B7A9830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19219" y="2161551"/>
            <a:ext cx="7603304" cy="4535149"/>
          </a:xfrm>
        </p:spPr>
      </p:pic>
      <p:sp>
        <p:nvSpPr>
          <p:cNvPr id="8" name="Platshållare för datum 7">
            <a:extLst>
              <a:ext uri="{FF2B5EF4-FFF2-40B4-BE49-F238E27FC236}">
                <a16:creationId xmlns:a16="http://schemas.microsoft.com/office/drawing/2014/main" id="{0B5F76D0-A39E-4E3B-8B47-BD05C1382E08}"/>
              </a:ext>
            </a:extLst>
          </p:cNvPr>
          <p:cNvSpPr>
            <a:spLocks noGrp="1"/>
          </p:cNvSpPr>
          <p:nvPr>
            <p:ph type="dt" sz="half" idx="10"/>
          </p:nvPr>
        </p:nvSpPr>
        <p:spPr/>
        <p:txBody>
          <a:bodyPr/>
          <a:lstStyle/>
          <a:p>
            <a:fld id="{1B3BB84B-1736-416E-BA3D-B913D44492C1}" type="datetime1">
              <a:rPr lang="sv-SE" smtClean="0"/>
              <a:t>2022-08-16</a:t>
            </a:fld>
            <a:endParaRPr lang="sv-SE" dirty="0"/>
          </a:p>
        </p:txBody>
      </p:sp>
    </p:spTree>
    <p:extLst>
      <p:ext uri="{BB962C8B-B14F-4D97-AF65-F5344CB8AC3E}">
        <p14:creationId xmlns:p14="http://schemas.microsoft.com/office/powerpoint/2010/main" val="786723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 15" descr="Schema över hälsans bestämningsfaktorer.">
            <a:extLst>
              <a:ext uri="{FF2B5EF4-FFF2-40B4-BE49-F238E27FC236}">
                <a16:creationId xmlns:a16="http://schemas.microsoft.com/office/drawing/2014/main" id="{C342FEEE-A47F-A07E-CAB3-B61838A16FE4}"/>
              </a:ext>
            </a:extLst>
          </p:cNvPr>
          <p:cNvGrpSpPr/>
          <p:nvPr/>
        </p:nvGrpSpPr>
        <p:grpSpPr>
          <a:xfrm>
            <a:off x="2001467" y="2188395"/>
            <a:ext cx="7163081" cy="4785534"/>
            <a:chOff x="5030303" y="1908127"/>
            <a:chExt cx="6863250" cy="4949873"/>
          </a:xfrm>
        </p:grpSpPr>
        <p:grpSp>
          <p:nvGrpSpPr>
            <p:cNvPr id="14" name="Grupp 13">
              <a:extLst>
                <a:ext uri="{FF2B5EF4-FFF2-40B4-BE49-F238E27FC236}">
                  <a16:creationId xmlns:a16="http://schemas.microsoft.com/office/drawing/2014/main" id="{AF8193C8-6613-E32D-CB1C-B95FF5D8267F}"/>
                </a:ext>
              </a:extLst>
            </p:cNvPr>
            <p:cNvGrpSpPr/>
            <p:nvPr/>
          </p:nvGrpSpPr>
          <p:grpSpPr>
            <a:xfrm>
              <a:off x="5030303" y="1908127"/>
              <a:ext cx="6837234" cy="4949873"/>
              <a:chOff x="5030303" y="1908127"/>
              <a:chExt cx="6837234" cy="4949873"/>
            </a:xfrm>
          </p:grpSpPr>
          <p:pic>
            <p:nvPicPr>
              <p:cNvPr id="10" name="Bildobjekt 9">
                <a:extLst>
                  <a:ext uri="{FF2B5EF4-FFF2-40B4-BE49-F238E27FC236}">
                    <a16:creationId xmlns:a16="http://schemas.microsoft.com/office/drawing/2014/main" id="{7E0AF2F7-8145-79B5-AF0A-DACBF62340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0303" y="1908127"/>
                <a:ext cx="6837234" cy="4949873"/>
              </a:xfrm>
              <a:prstGeom prst="rect">
                <a:avLst/>
              </a:prstGeom>
            </p:spPr>
          </p:pic>
          <p:sp>
            <p:nvSpPr>
              <p:cNvPr id="13" name="Rektangel 12">
                <a:extLst>
                  <a:ext uri="{FF2B5EF4-FFF2-40B4-BE49-F238E27FC236}">
                    <a16:creationId xmlns:a16="http://schemas.microsoft.com/office/drawing/2014/main" id="{00E001DB-CB5D-0329-E2B8-CD80C7CD3A49}"/>
                  </a:ext>
                </a:extLst>
              </p:cNvPr>
              <p:cNvSpPr/>
              <p:nvPr/>
            </p:nvSpPr>
            <p:spPr bwMode="auto">
              <a:xfrm>
                <a:off x="5030303" y="1916723"/>
                <a:ext cx="2583835" cy="67945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grpSp>
        <p:sp>
          <p:nvSpPr>
            <p:cNvPr id="15" name="Rektangel 14">
              <a:extLst>
                <a:ext uri="{FF2B5EF4-FFF2-40B4-BE49-F238E27FC236}">
                  <a16:creationId xmlns:a16="http://schemas.microsoft.com/office/drawing/2014/main" id="{ABAC3566-6BE2-418A-5BE6-107111F78ED8}"/>
                </a:ext>
              </a:extLst>
            </p:cNvPr>
            <p:cNvSpPr/>
            <p:nvPr/>
          </p:nvSpPr>
          <p:spPr bwMode="auto">
            <a:xfrm>
              <a:off x="8106509" y="6411668"/>
              <a:ext cx="3787044" cy="44633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grpSp>
      <p:sp>
        <p:nvSpPr>
          <p:cNvPr id="4" name="Platshållare för bildnummer 3">
            <a:extLst>
              <a:ext uri="{FF2B5EF4-FFF2-40B4-BE49-F238E27FC236}">
                <a16:creationId xmlns:a16="http://schemas.microsoft.com/office/drawing/2014/main" id="{718B6405-7B39-D261-1C35-0BF5B0D0196D}"/>
              </a:ext>
            </a:extLst>
          </p:cNvPr>
          <p:cNvSpPr>
            <a:spLocks noGrp="1"/>
          </p:cNvSpPr>
          <p:nvPr>
            <p:ph type="sldNum" sz="quarter" idx="12"/>
          </p:nvPr>
        </p:nvSpPr>
        <p:spPr/>
        <p:txBody>
          <a:bodyPr/>
          <a:lstStyle/>
          <a:p>
            <a:fld id="{288147F2-D839-401F-8B8C-3CAF295340B5}" type="slidenum">
              <a:rPr lang="sv-SE" smtClean="0"/>
              <a:pPr/>
              <a:t>16</a:t>
            </a:fld>
            <a:endParaRPr lang="sv-SE" dirty="0"/>
          </a:p>
        </p:txBody>
      </p:sp>
      <p:sp>
        <p:nvSpPr>
          <p:cNvPr id="5" name="Rubrik 4">
            <a:extLst>
              <a:ext uri="{FF2B5EF4-FFF2-40B4-BE49-F238E27FC236}">
                <a16:creationId xmlns:a16="http://schemas.microsoft.com/office/drawing/2014/main" id="{36D3F229-024A-98F4-42E9-56D384971BA8}"/>
              </a:ext>
            </a:extLst>
          </p:cNvPr>
          <p:cNvSpPr>
            <a:spLocks noGrp="1"/>
          </p:cNvSpPr>
          <p:nvPr>
            <p:ph type="title"/>
          </p:nvPr>
        </p:nvSpPr>
        <p:spPr>
          <a:xfrm>
            <a:off x="0" y="1150171"/>
            <a:ext cx="12192000" cy="914935"/>
          </a:xfrm>
        </p:spPr>
        <p:txBody>
          <a:bodyPr/>
          <a:lstStyle/>
          <a:p>
            <a:pPr algn="ctr"/>
            <a:r>
              <a:rPr lang="sv-SE" dirty="0"/>
              <a:t>Hälsa, behov och vård hänger ihop</a:t>
            </a:r>
          </a:p>
        </p:txBody>
      </p:sp>
      <p:sp>
        <p:nvSpPr>
          <p:cNvPr id="2" name="Platshållare för datum 1">
            <a:extLst>
              <a:ext uri="{FF2B5EF4-FFF2-40B4-BE49-F238E27FC236}">
                <a16:creationId xmlns:a16="http://schemas.microsoft.com/office/drawing/2014/main" id="{2BE90903-85CA-4F64-A0AE-D8EB503D4BD4}"/>
              </a:ext>
            </a:extLst>
          </p:cNvPr>
          <p:cNvSpPr>
            <a:spLocks noGrp="1"/>
          </p:cNvSpPr>
          <p:nvPr>
            <p:ph type="dt" sz="half" idx="10"/>
          </p:nvPr>
        </p:nvSpPr>
        <p:spPr/>
        <p:txBody>
          <a:bodyPr/>
          <a:lstStyle/>
          <a:p>
            <a:fld id="{64B80CF0-3384-4620-96CC-96946638C55B}" type="datetime1">
              <a:rPr lang="sv-SE" smtClean="0"/>
              <a:t>2022-08-16</a:t>
            </a:fld>
            <a:endParaRPr lang="sv-SE" dirty="0"/>
          </a:p>
        </p:txBody>
      </p:sp>
    </p:spTree>
    <p:extLst>
      <p:ext uri="{BB962C8B-B14F-4D97-AF65-F5344CB8AC3E}">
        <p14:creationId xmlns:p14="http://schemas.microsoft.com/office/powerpoint/2010/main" val="671703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4EC4CC7-54E0-4F4C-B333-C04FB752CB6D}"/>
              </a:ext>
            </a:extLst>
          </p:cNvPr>
          <p:cNvSpPr>
            <a:spLocks noGrp="1"/>
          </p:cNvSpPr>
          <p:nvPr>
            <p:ph type="sldNum" sz="quarter" idx="12"/>
          </p:nvPr>
        </p:nvSpPr>
        <p:spPr/>
        <p:txBody>
          <a:bodyPr/>
          <a:lstStyle/>
          <a:p>
            <a:fld id="{288147F2-D839-401F-8B8C-3CAF295340B5}" type="slidenum">
              <a:rPr lang="sv-SE" smtClean="0"/>
              <a:pPr/>
              <a:t>17</a:t>
            </a:fld>
            <a:endParaRPr lang="sv-SE" dirty="0"/>
          </a:p>
        </p:txBody>
      </p:sp>
      <p:sp>
        <p:nvSpPr>
          <p:cNvPr id="7" name="Rubrik 6">
            <a:extLst>
              <a:ext uri="{FF2B5EF4-FFF2-40B4-BE49-F238E27FC236}">
                <a16:creationId xmlns:a16="http://schemas.microsoft.com/office/drawing/2014/main" id="{ADDA17FC-9746-4AD9-95CA-30D184D86710}"/>
              </a:ext>
            </a:extLst>
          </p:cNvPr>
          <p:cNvSpPr>
            <a:spLocks noGrp="1"/>
          </p:cNvSpPr>
          <p:nvPr>
            <p:ph type="title"/>
          </p:nvPr>
        </p:nvSpPr>
        <p:spPr>
          <a:xfrm>
            <a:off x="803275" y="871815"/>
            <a:ext cx="10585450" cy="4282812"/>
          </a:xfrm>
        </p:spPr>
        <p:txBody>
          <a:bodyPr/>
          <a:lstStyle/>
          <a:p>
            <a:br>
              <a:rPr lang="sv-SE" dirty="0"/>
            </a:br>
            <a:r>
              <a:rPr lang="sv-SE" dirty="0"/>
              <a:t>Åt det här hållet går </a:t>
            </a:r>
            <a:br>
              <a:rPr lang="sv-SE" dirty="0"/>
            </a:br>
            <a:r>
              <a:rPr lang="sv-SE" dirty="0"/>
              <a:t>utvecklingen mot 2040</a:t>
            </a:r>
            <a:endParaRPr lang="sv-SE" sz="2800" b="0" dirty="0"/>
          </a:p>
        </p:txBody>
      </p:sp>
      <p:sp>
        <p:nvSpPr>
          <p:cNvPr id="2" name="Platshållare för datum 1">
            <a:extLst>
              <a:ext uri="{FF2B5EF4-FFF2-40B4-BE49-F238E27FC236}">
                <a16:creationId xmlns:a16="http://schemas.microsoft.com/office/drawing/2014/main" id="{9687A524-1076-4D08-8249-76A267B41351}"/>
              </a:ext>
            </a:extLst>
          </p:cNvPr>
          <p:cNvSpPr>
            <a:spLocks noGrp="1"/>
          </p:cNvSpPr>
          <p:nvPr>
            <p:ph type="dt" sz="half" idx="10"/>
          </p:nvPr>
        </p:nvSpPr>
        <p:spPr/>
        <p:txBody>
          <a:bodyPr/>
          <a:lstStyle/>
          <a:p>
            <a:fld id="{0683384B-C69D-47B8-A061-E1DA761FD6E0}" type="datetime1">
              <a:rPr lang="sv-SE" smtClean="0"/>
              <a:t>2022-08-16</a:t>
            </a:fld>
            <a:endParaRPr lang="sv-SE" dirty="0"/>
          </a:p>
        </p:txBody>
      </p:sp>
    </p:spTree>
    <p:extLst>
      <p:ext uri="{BB962C8B-B14F-4D97-AF65-F5344CB8AC3E}">
        <p14:creationId xmlns:p14="http://schemas.microsoft.com/office/powerpoint/2010/main" val="480258552"/>
      </p:ext>
    </p:extLst>
  </p:cSld>
  <p:clrMapOvr>
    <a:masterClrMapping/>
  </p:clrMapOvr>
  <p:transition spd="slow">
    <p:wipe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648DB50A-34DF-48A5-8D93-9EC117F246B7}"/>
              </a:ext>
            </a:extLst>
          </p:cNvPr>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DC9E62-7FCE-422B-A5D4-F883BA6B9B14}" type="datetime1">
              <a:rPr kumimoji="0" lang="sv-SE" sz="900" b="0" i="0" u="none" strike="noStrike" kern="1200" cap="none" spc="0" normalizeH="0" baseline="0" noProof="0" smtClean="0">
                <a:ln>
                  <a:noFill/>
                </a:ln>
                <a:solidFill>
                  <a:srgbClr val="000000"/>
                </a:solidFill>
                <a:effectLst/>
                <a:uLnTx/>
                <a:uFillTx/>
                <a:latin typeface="Verdana" pitchFamily="34" charset="0"/>
                <a:ea typeface="Geneva" pitchFamily="1" charset="-128"/>
                <a:cs typeface="+mn-cs"/>
              </a:rPr>
              <a:t>2022-08-16</a:t>
            </a:fld>
            <a:endParaRPr kumimoji="0" lang="sv-SE" sz="900" b="0" i="0" u="none" strike="noStrike" kern="1200" cap="none" spc="0" normalizeH="0" baseline="0" noProof="0" dirty="0">
              <a:ln>
                <a:noFill/>
              </a:ln>
              <a:solidFill>
                <a:srgbClr val="000000"/>
              </a:solidFill>
              <a:effectLst/>
              <a:uLnTx/>
              <a:uFillTx/>
              <a:latin typeface="Verdana" pitchFamily="34" charset="0"/>
              <a:ea typeface="Geneva" pitchFamily="1" charset="-128"/>
              <a:cs typeface="+mn-cs"/>
            </a:endParaRPr>
          </a:p>
        </p:txBody>
      </p:sp>
      <p:sp>
        <p:nvSpPr>
          <p:cNvPr id="4" name="Platshållare för bildnummer 3">
            <a:extLst>
              <a:ext uri="{FF2B5EF4-FFF2-40B4-BE49-F238E27FC236}">
                <a16:creationId xmlns:a16="http://schemas.microsoft.com/office/drawing/2014/main" id="{D05EE94B-567A-4E69-BB2D-A42406B2C06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DBEBB44-B4B5-45AD-87A9-3B8A569A17F0}" type="slidenum">
              <a:rPr kumimoji="0" lang="sv-SE" sz="900" b="0" i="0" u="none" strike="noStrike" kern="1200" cap="none" spc="0" normalizeH="0" baseline="0" noProof="0" smtClean="0">
                <a:ln>
                  <a:noFill/>
                </a:ln>
                <a:solidFill>
                  <a:srgbClr val="000000"/>
                </a:solidFill>
                <a:effectLst/>
                <a:uLnTx/>
                <a:uFillTx/>
                <a:latin typeface="Verdana" pitchFamily="34" charset="0"/>
                <a:ea typeface="Geneva"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sv-SE" sz="900" b="0" i="0" u="none" strike="noStrike" kern="1200" cap="none" spc="0" normalizeH="0" baseline="0" noProof="0">
              <a:ln>
                <a:noFill/>
              </a:ln>
              <a:solidFill>
                <a:srgbClr val="000000"/>
              </a:solidFill>
              <a:effectLst/>
              <a:uLnTx/>
              <a:uFillTx/>
              <a:latin typeface="Verdana" pitchFamily="34" charset="0"/>
              <a:ea typeface="Geneva" pitchFamily="1" charset="-128"/>
              <a:cs typeface="+mn-cs"/>
            </a:endParaRPr>
          </a:p>
        </p:txBody>
      </p:sp>
      <p:sp>
        <p:nvSpPr>
          <p:cNvPr id="2" name="Rubrik 1">
            <a:extLst>
              <a:ext uri="{FF2B5EF4-FFF2-40B4-BE49-F238E27FC236}">
                <a16:creationId xmlns:a16="http://schemas.microsoft.com/office/drawing/2014/main" id="{C33976BD-E83F-48F7-A5CD-75C53427C822}"/>
              </a:ext>
            </a:extLst>
          </p:cNvPr>
          <p:cNvSpPr>
            <a:spLocks noGrp="1"/>
          </p:cNvSpPr>
          <p:nvPr>
            <p:ph type="title"/>
          </p:nvPr>
        </p:nvSpPr>
        <p:spPr>
          <a:xfrm>
            <a:off x="803275" y="1282732"/>
            <a:ext cx="10585450" cy="1093231"/>
          </a:xfrm>
        </p:spPr>
        <p:txBody>
          <a:bodyPr/>
          <a:lstStyle/>
          <a:p>
            <a:r>
              <a:rPr lang="sv-SE" dirty="0"/>
              <a:t>Trender som påverkar utvecklingen</a:t>
            </a:r>
          </a:p>
        </p:txBody>
      </p:sp>
      <p:sp>
        <p:nvSpPr>
          <p:cNvPr id="3" name="Platshållare för innehåll 2">
            <a:extLst>
              <a:ext uri="{FF2B5EF4-FFF2-40B4-BE49-F238E27FC236}">
                <a16:creationId xmlns:a16="http://schemas.microsoft.com/office/drawing/2014/main" id="{1ACAC209-D39F-479C-B254-50582E47EA83}"/>
              </a:ext>
            </a:extLst>
          </p:cNvPr>
          <p:cNvSpPr>
            <a:spLocks noGrp="1"/>
          </p:cNvSpPr>
          <p:nvPr>
            <p:ph idx="1"/>
          </p:nvPr>
        </p:nvSpPr>
        <p:spPr>
          <a:xfrm>
            <a:off x="763643" y="2477812"/>
            <a:ext cx="9450333" cy="3691693"/>
          </a:xfrm>
        </p:spPr>
        <p:txBody>
          <a:bodyPr/>
          <a:lstStyle/>
          <a:p>
            <a:r>
              <a:rPr lang="sv-SE" dirty="0"/>
              <a:t>Globalisering med internationella och nationella utbyten.</a:t>
            </a:r>
          </a:p>
          <a:p>
            <a:r>
              <a:rPr lang="sv-SE" dirty="0"/>
              <a:t>Demografisk omstrukturering mot större andel äldre och fortsatt urbanisering.</a:t>
            </a:r>
          </a:p>
          <a:p>
            <a:r>
              <a:rPr lang="sv-SE" dirty="0"/>
              <a:t>Kunskapsmässig och teknisk utveckling med snabb digitalisering.</a:t>
            </a:r>
          </a:p>
          <a:p>
            <a:r>
              <a:rPr lang="sv-SE" dirty="0"/>
              <a:t>Värderingar såsom fortsatt individualisering och större socioekonomiska skillnader.</a:t>
            </a:r>
          </a:p>
          <a:p>
            <a:r>
              <a:rPr lang="sv-SE" dirty="0"/>
              <a:t>Klimatförändringar och miljö med omställningar på lokal nivå.</a:t>
            </a:r>
          </a:p>
          <a:p>
            <a:endParaRPr lang="sv-SE" dirty="0"/>
          </a:p>
          <a:p>
            <a:pPr marL="0" indent="0">
              <a:buNone/>
            </a:pPr>
            <a:r>
              <a:rPr lang="sv-SE" dirty="0"/>
              <a:t>Trenderna har identifierats ur RUFS 2050, regional utvecklingsplan för Stockholmsregionen, och ligger som underlag för utredningens förslag för framtiden.</a:t>
            </a:r>
          </a:p>
          <a:p>
            <a:pPr marL="0" indent="0">
              <a:buNone/>
            </a:pPr>
            <a:endParaRPr lang="sv-SE" dirty="0"/>
          </a:p>
          <a:p>
            <a:endParaRPr lang="sv-SE" dirty="0"/>
          </a:p>
        </p:txBody>
      </p:sp>
    </p:spTree>
    <p:extLst>
      <p:ext uri="{BB962C8B-B14F-4D97-AF65-F5344CB8AC3E}">
        <p14:creationId xmlns:p14="http://schemas.microsoft.com/office/powerpoint/2010/main" val="351877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19</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p:txBody>
          <a:bodyPr/>
          <a:lstStyle/>
          <a:p>
            <a:r>
              <a:rPr lang="sv-SE" dirty="0"/>
              <a:t>Mest sannolika prognoser för omvärlds- och befolkningsutvecklingen</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7" y="2428875"/>
            <a:ext cx="3450224" cy="3623101"/>
          </a:xfrm>
        </p:spPr>
        <p:txBody>
          <a:bodyPr/>
          <a:lstStyle/>
          <a:p>
            <a:r>
              <a:rPr lang="sv-SE" dirty="0"/>
              <a:t>Fortsatt ökad globalisering och tillväxt av internationell handel och rörlighet. </a:t>
            </a:r>
          </a:p>
          <a:p>
            <a:r>
              <a:rPr lang="sv-SE" dirty="0"/>
              <a:t>Fortsatt befolkningstillväxt med en större andel äldre. </a:t>
            </a:r>
          </a:p>
          <a:p>
            <a:r>
              <a:rPr lang="sv-SE" dirty="0"/>
              <a:t>Samhället kommer prioritera att motverka global uppvärmning och </a:t>
            </a:r>
            <a:br>
              <a:rPr lang="sv-SE" dirty="0"/>
            </a:br>
            <a:r>
              <a:rPr lang="sv-SE" dirty="0"/>
              <a:t>miljöpåverkan.</a:t>
            </a:r>
          </a:p>
          <a:p>
            <a:r>
              <a:rPr lang="sv-SE" dirty="0"/>
              <a:t>Hållbarhetsfrågor kommer vara högt prioriterade.</a:t>
            </a: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pic>
        <p:nvPicPr>
          <p:cNvPr id="5" name="Bildobjekt 4" descr="Diagram över antal invånare i fem-årsklasser 2000, 2020 och prognos 2040. ">
            <a:extLst>
              <a:ext uri="{FF2B5EF4-FFF2-40B4-BE49-F238E27FC236}">
                <a16:creationId xmlns:a16="http://schemas.microsoft.com/office/drawing/2014/main" id="{89E9966D-794B-DB6C-0655-B24217F692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26"/>
          <a:stretch/>
        </p:blipFill>
        <p:spPr>
          <a:xfrm>
            <a:off x="4662652" y="2474643"/>
            <a:ext cx="7432083" cy="3130804"/>
          </a:xfrm>
          <a:prstGeom prst="rect">
            <a:avLst/>
          </a:prstGeom>
          <a:ln>
            <a:solidFill>
              <a:schemeClr val="tx1"/>
            </a:solidFill>
          </a:ln>
        </p:spPr>
      </p:pic>
      <p:sp>
        <p:nvSpPr>
          <p:cNvPr id="13" name="textruta 12">
            <a:extLst>
              <a:ext uri="{FF2B5EF4-FFF2-40B4-BE49-F238E27FC236}">
                <a16:creationId xmlns:a16="http://schemas.microsoft.com/office/drawing/2014/main" id="{C57CC303-F65D-4341-B3EF-062A88C851E4}"/>
              </a:ext>
            </a:extLst>
          </p:cNvPr>
          <p:cNvSpPr txBox="1"/>
          <p:nvPr/>
        </p:nvSpPr>
        <p:spPr>
          <a:xfrm>
            <a:off x="4590518" y="5792137"/>
            <a:ext cx="6853001" cy="568389"/>
          </a:xfrm>
          <a:prstGeom prst="rect">
            <a:avLst/>
          </a:prstGeom>
          <a:solidFill>
            <a:schemeClr val="bg1"/>
          </a:solidFill>
          <a:ln>
            <a:solidFill>
              <a:schemeClr val="bg1"/>
            </a:solidFill>
          </a:ln>
        </p:spPr>
        <p:txBody>
          <a:bodyPr wrap="square" rtlCol="0">
            <a:noAutofit/>
          </a:bodyPr>
          <a:lstStyle/>
          <a:p>
            <a:pPr algn="l"/>
            <a:r>
              <a:rPr lang="sv-SE" sz="1100" dirty="0"/>
              <a:t>Antal invånare i fem-årsklasser 2000, 2020 och prognos 2040. Källa: HSF, Region Stockholm</a:t>
            </a:r>
          </a:p>
        </p:txBody>
      </p:sp>
      <p:sp>
        <p:nvSpPr>
          <p:cNvPr id="4" name="Platshållare för datum 3">
            <a:extLst>
              <a:ext uri="{FF2B5EF4-FFF2-40B4-BE49-F238E27FC236}">
                <a16:creationId xmlns:a16="http://schemas.microsoft.com/office/drawing/2014/main" id="{5D2010D1-4073-4B87-9A6D-871FA9345AA4}"/>
              </a:ext>
            </a:extLst>
          </p:cNvPr>
          <p:cNvSpPr>
            <a:spLocks noGrp="1"/>
          </p:cNvSpPr>
          <p:nvPr>
            <p:ph type="dt" sz="half" idx="10"/>
          </p:nvPr>
        </p:nvSpPr>
        <p:spPr/>
        <p:txBody>
          <a:bodyPr/>
          <a:lstStyle/>
          <a:p>
            <a:fld id="{FC3742D8-EC6A-482F-A869-90E917604431}" type="datetime1">
              <a:rPr lang="sv-SE" smtClean="0"/>
              <a:t>2022-08-16</a:t>
            </a:fld>
            <a:endParaRPr lang="sv-SE" dirty="0"/>
          </a:p>
        </p:txBody>
      </p:sp>
    </p:spTree>
    <p:extLst>
      <p:ext uri="{BB962C8B-B14F-4D97-AF65-F5344CB8AC3E}">
        <p14:creationId xmlns:p14="http://schemas.microsoft.com/office/powerpoint/2010/main" val="4286885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8F058F81-EAAD-D7EB-8240-122FF0D6B5E7}"/>
              </a:ext>
            </a:extLst>
          </p:cNvPr>
          <p:cNvSpPr>
            <a:spLocks noGrp="1"/>
          </p:cNvSpPr>
          <p:nvPr>
            <p:ph type="sldNum" sz="quarter" idx="12"/>
          </p:nvPr>
        </p:nvSpPr>
        <p:spPr/>
        <p:txBody>
          <a:bodyPr/>
          <a:lstStyle/>
          <a:p>
            <a:fld id="{288147F2-D839-401F-8B8C-3CAF295340B5}" type="slidenum">
              <a:rPr lang="sv-SE" smtClean="0"/>
              <a:pPr/>
              <a:t>2</a:t>
            </a:fld>
            <a:endParaRPr lang="sv-SE" dirty="0"/>
          </a:p>
        </p:txBody>
      </p:sp>
      <p:sp>
        <p:nvSpPr>
          <p:cNvPr id="5" name="Rubrik 4">
            <a:extLst>
              <a:ext uri="{FF2B5EF4-FFF2-40B4-BE49-F238E27FC236}">
                <a16:creationId xmlns:a16="http://schemas.microsoft.com/office/drawing/2014/main" id="{372E536A-AB1A-A494-6A51-657C7A82B52E}"/>
              </a:ext>
            </a:extLst>
          </p:cNvPr>
          <p:cNvSpPr>
            <a:spLocks noGrp="1"/>
          </p:cNvSpPr>
          <p:nvPr>
            <p:ph type="title"/>
          </p:nvPr>
        </p:nvSpPr>
        <p:spPr>
          <a:xfrm>
            <a:off x="1306708" y="1625785"/>
            <a:ext cx="10099675" cy="695324"/>
          </a:xfrm>
        </p:spPr>
        <p:txBody>
          <a:bodyPr/>
          <a:lstStyle/>
          <a:p>
            <a:r>
              <a:rPr lang="sv-SE" dirty="0"/>
              <a:t>Innehåll</a:t>
            </a:r>
          </a:p>
        </p:txBody>
      </p:sp>
      <p:sp>
        <p:nvSpPr>
          <p:cNvPr id="6" name="Platshållare för innehåll 5">
            <a:extLst>
              <a:ext uri="{FF2B5EF4-FFF2-40B4-BE49-F238E27FC236}">
                <a16:creationId xmlns:a16="http://schemas.microsoft.com/office/drawing/2014/main" id="{4AA3E24A-AB7D-3ACA-E220-2FFA0E069A16}"/>
              </a:ext>
            </a:extLst>
          </p:cNvPr>
          <p:cNvSpPr>
            <a:spLocks noGrp="1"/>
          </p:cNvSpPr>
          <p:nvPr>
            <p:ph idx="1"/>
          </p:nvPr>
        </p:nvSpPr>
        <p:spPr>
          <a:xfrm>
            <a:off x="1306711" y="2493292"/>
            <a:ext cx="6789828" cy="3918376"/>
          </a:xfrm>
        </p:spPr>
        <p:txBody>
          <a:bodyPr/>
          <a:lstStyle/>
          <a:p>
            <a:r>
              <a:rPr lang="sv-SE" b="1" dirty="0"/>
              <a:t>Om utredningen</a:t>
            </a:r>
          </a:p>
          <a:p>
            <a:r>
              <a:rPr lang="sv-SE" b="1" dirty="0"/>
              <a:t>Hälso- och sjukvården i samhälle och omvärld</a:t>
            </a:r>
          </a:p>
          <a:p>
            <a:r>
              <a:rPr lang="sv-SE" b="1" dirty="0"/>
              <a:t>Hållbarhet inom hälso- och sjukvården</a:t>
            </a:r>
          </a:p>
          <a:p>
            <a:r>
              <a:rPr lang="sv-SE" b="1" dirty="0"/>
              <a:t>Folkhälsa inom hälso- och sjukvården</a:t>
            </a:r>
          </a:p>
          <a:p>
            <a:r>
              <a:rPr lang="sv-SE" b="1" dirty="0"/>
              <a:t>Åt det här hållet går utvecklingen mot 2040</a:t>
            </a:r>
          </a:p>
          <a:p>
            <a:r>
              <a:rPr lang="sv-SE" b="1" dirty="0"/>
              <a:t>Scenarier ger olika framtidsbilder 2040</a:t>
            </a:r>
          </a:p>
          <a:p>
            <a:r>
              <a:rPr lang="sv-SE" b="1" dirty="0"/>
              <a:t>Fokusområden för att möta framtida utmaningar</a:t>
            </a:r>
          </a:p>
          <a:p>
            <a:r>
              <a:rPr lang="sv-SE" b="1" dirty="0"/>
              <a:t>Nu återstår beslut och förbättringsarbete</a:t>
            </a:r>
          </a:p>
          <a:p>
            <a:r>
              <a:rPr lang="sv-SE" b="1" dirty="0"/>
              <a:t>Appendix – perspektivrapporter </a:t>
            </a:r>
          </a:p>
          <a:p>
            <a:endParaRPr lang="sv-SE" b="1" dirty="0"/>
          </a:p>
          <a:p>
            <a:pPr marL="0" indent="0">
              <a:buNone/>
            </a:pPr>
            <a:endParaRPr lang="sv-SE" b="1" dirty="0"/>
          </a:p>
          <a:p>
            <a:pPr marL="0" indent="0">
              <a:buNone/>
            </a:pPr>
            <a:endParaRPr lang="sv-SE" dirty="0"/>
          </a:p>
          <a:p>
            <a:pPr marL="0" indent="0">
              <a:buNone/>
            </a:pPr>
            <a:endParaRPr lang="sv-SE" b="1" dirty="0"/>
          </a:p>
          <a:p>
            <a:pPr marL="0" indent="0">
              <a:buNone/>
            </a:pPr>
            <a:endParaRPr lang="sv-SE" dirty="0"/>
          </a:p>
          <a:p>
            <a:pPr marL="0" indent="0">
              <a:buNone/>
            </a:pPr>
            <a:endParaRPr lang="sv-SE" dirty="0"/>
          </a:p>
          <a:p>
            <a:pPr marL="0" indent="0">
              <a:buNone/>
            </a:pPr>
            <a:endParaRPr lang="sv-SE" b="1" dirty="0"/>
          </a:p>
          <a:p>
            <a:pPr marL="0" indent="0">
              <a:buNone/>
            </a:pPr>
            <a:endParaRPr lang="sv-SE" dirty="0"/>
          </a:p>
          <a:p>
            <a:endParaRPr lang="sv-SE" dirty="0"/>
          </a:p>
        </p:txBody>
      </p:sp>
      <p:sp>
        <p:nvSpPr>
          <p:cNvPr id="2" name="Platshållare för datum 1">
            <a:extLst>
              <a:ext uri="{FF2B5EF4-FFF2-40B4-BE49-F238E27FC236}">
                <a16:creationId xmlns:a16="http://schemas.microsoft.com/office/drawing/2014/main" id="{4F09589E-61DC-4CC3-B354-BD8B46ABA697}"/>
              </a:ext>
            </a:extLst>
          </p:cNvPr>
          <p:cNvSpPr>
            <a:spLocks noGrp="1"/>
          </p:cNvSpPr>
          <p:nvPr>
            <p:ph type="dt" sz="half" idx="10"/>
          </p:nvPr>
        </p:nvSpPr>
        <p:spPr/>
        <p:txBody>
          <a:bodyPr/>
          <a:lstStyle/>
          <a:p>
            <a:fld id="{8BBC1B39-AFF4-4A49-9350-06D4D7024A24}" type="datetime1">
              <a:rPr lang="sv-SE" smtClean="0"/>
              <a:t>2022-08-16</a:t>
            </a:fld>
            <a:endParaRPr lang="sv-SE" dirty="0"/>
          </a:p>
        </p:txBody>
      </p:sp>
    </p:spTree>
    <p:extLst>
      <p:ext uri="{BB962C8B-B14F-4D97-AF65-F5344CB8AC3E}">
        <p14:creationId xmlns:p14="http://schemas.microsoft.com/office/powerpoint/2010/main" val="2799138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20</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a:xfrm>
            <a:off x="803276" y="952501"/>
            <a:ext cx="11090276" cy="1145136"/>
          </a:xfrm>
        </p:spPr>
        <p:txBody>
          <a:bodyPr/>
          <a:lstStyle/>
          <a:p>
            <a:r>
              <a:rPr lang="sv-SE" dirty="0"/>
              <a:t>Mest sannolika prognoser för invånarnas hälsa och behov</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6" y="2097637"/>
            <a:ext cx="4066674" cy="3623101"/>
          </a:xfrm>
        </p:spPr>
        <p:txBody>
          <a:bodyPr/>
          <a:lstStyle/>
          <a:p>
            <a:r>
              <a:rPr lang="sv-SE" dirty="0"/>
              <a:t>Förbättrad hälsa men totalt sett ökade medicinska vårdbehov.</a:t>
            </a:r>
          </a:p>
          <a:p>
            <a:r>
              <a:rPr lang="sv-SE" dirty="0"/>
              <a:t>Kroniska sjukdomar dominerar.</a:t>
            </a:r>
          </a:p>
          <a:p>
            <a:r>
              <a:rPr lang="sv-SE" dirty="0"/>
              <a:t>Psykisk ohälsa får hög prioritet. </a:t>
            </a:r>
          </a:p>
          <a:p>
            <a:r>
              <a:rPr lang="sv-SE" dirty="0"/>
              <a:t>Risk för växande hälsoklyftor.</a:t>
            </a:r>
          </a:p>
          <a:p>
            <a:r>
              <a:rPr lang="sv-SE" dirty="0"/>
              <a:t>Ökat intresse för hälsofrämjande levnadsvanor och egenvård.</a:t>
            </a:r>
          </a:p>
          <a:p>
            <a:r>
              <a:rPr lang="sv-SE" dirty="0"/>
              <a:t>Vårdkvaliteten utvecklas positivt.</a:t>
            </a:r>
          </a:p>
          <a:p>
            <a:r>
              <a:rPr lang="sv-SE" dirty="0"/>
              <a:t>Personcentrering och patientdelaktighet växer i betydelse.</a:t>
            </a:r>
          </a:p>
          <a:p>
            <a:pPr marL="0" indent="0">
              <a:buNone/>
            </a:pPr>
            <a:endParaRPr lang="sv-SE" dirty="0"/>
          </a:p>
        </p:txBody>
      </p:sp>
      <p:pic>
        <p:nvPicPr>
          <p:cNvPr id="7" name="Bildobjekt 6">
            <a:extLst>
              <a:ext uri="{FF2B5EF4-FFF2-40B4-BE49-F238E27FC236}">
                <a16:creationId xmlns:a16="http://schemas.microsoft.com/office/drawing/2014/main" id="{AA491E78-44FB-8B90-F9A1-9C13773AD4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95" b="4615"/>
          <a:stretch/>
        </p:blipFill>
        <p:spPr>
          <a:xfrm>
            <a:off x="5712431" y="2097637"/>
            <a:ext cx="6070038" cy="4095062"/>
          </a:xfrm>
          <a:prstGeom prst="rect">
            <a:avLst/>
          </a:prstGeom>
        </p:spPr>
      </p:pic>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sp>
        <p:nvSpPr>
          <p:cNvPr id="13" name="textruta 12" descr="Blockdiagram över sjukdomsbördans fördelning i olika sjukdomsgrupper och sjukdomar i Stockholms län 2017. Till exempel är tumörer och hjärt och kärlsjukdom stora.">
            <a:extLst>
              <a:ext uri="{FF2B5EF4-FFF2-40B4-BE49-F238E27FC236}">
                <a16:creationId xmlns:a16="http://schemas.microsoft.com/office/drawing/2014/main" id="{C57CC303-F65D-4341-B3EF-062A88C851E4}"/>
              </a:ext>
            </a:extLst>
          </p:cNvPr>
          <p:cNvSpPr txBox="1"/>
          <p:nvPr/>
        </p:nvSpPr>
        <p:spPr>
          <a:xfrm>
            <a:off x="5712430" y="6247033"/>
            <a:ext cx="5573895" cy="488274"/>
          </a:xfrm>
          <a:prstGeom prst="rect">
            <a:avLst/>
          </a:prstGeom>
          <a:noFill/>
        </p:spPr>
        <p:txBody>
          <a:bodyPr wrap="square" rtlCol="0">
            <a:noAutofit/>
          </a:bodyPr>
          <a:lstStyle/>
          <a:p>
            <a:pPr algn="l"/>
            <a:r>
              <a:rPr lang="sv-SE" sz="1100" dirty="0"/>
              <a:t>Sjukdomsbördans fördelning i olika sjukdomsgrupper och sjukdomar i Stockholms län 2017. Källa: CES, Region Stockholm</a:t>
            </a:r>
          </a:p>
        </p:txBody>
      </p:sp>
      <p:sp>
        <p:nvSpPr>
          <p:cNvPr id="4" name="Platshållare för datum 3">
            <a:extLst>
              <a:ext uri="{FF2B5EF4-FFF2-40B4-BE49-F238E27FC236}">
                <a16:creationId xmlns:a16="http://schemas.microsoft.com/office/drawing/2014/main" id="{1F92B55B-399C-4DCA-9C71-F2B5C3F9C99A}"/>
              </a:ext>
            </a:extLst>
          </p:cNvPr>
          <p:cNvSpPr>
            <a:spLocks noGrp="1"/>
          </p:cNvSpPr>
          <p:nvPr>
            <p:ph type="dt" sz="half" idx="10"/>
          </p:nvPr>
        </p:nvSpPr>
        <p:spPr>
          <a:xfrm>
            <a:off x="8534401" y="185492"/>
            <a:ext cx="3359151" cy="130175"/>
          </a:xfrm>
        </p:spPr>
        <p:txBody>
          <a:bodyPr/>
          <a:lstStyle/>
          <a:p>
            <a:fld id="{416C4451-AE59-4AFE-BEB6-8679F19CA230}" type="datetime1">
              <a:rPr lang="sv-SE" smtClean="0"/>
              <a:t>2022-08-16</a:t>
            </a:fld>
            <a:endParaRPr lang="sv-SE" dirty="0"/>
          </a:p>
        </p:txBody>
      </p:sp>
    </p:spTree>
    <p:extLst>
      <p:ext uri="{BB962C8B-B14F-4D97-AF65-F5344CB8AC3E}">
        <p14:creationId xmlns:p14="http://schemas.microsoft.com/office/powerpoint/2010/main" val="1939986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a:xfrm>
            <a:off x="8534401" y="394961"/>
            <a:ext cx="3359151" cy="130175"/>
          </a:xfrm>
        </p:spPr>
        <p:txBody>
          <a:bodyPr/>
          <a:lstStyle>
            <a:lvl1pPr algn="r">
              <a:spcBef>
                <a:spcPct val="0"/>
              </a:spcBef>
              <a:defRPr sz="900"/>
            </a:lvl1pPr>
          </a:lstStyle>
          <a:p>
            <a:fld id="{65EAC295-B5BC-4B98-BE11-8B11DB9261CC}" type="slidenum">
              <a:rPr lang="sv-SE"/>
              <a:pPr/>
              <a:t>21</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a:xfrm>
            <a:off x="751905" y="801503"/>
            <a:ext cx="9156683" cy="1476375"/>
          </a:xfrm>
        </p:spPr>
        <p:txBody>
          <a:bodyPr/>
          <a:lstStyle/>
          <a:p>
            <a:r>
              <a:rPr lang="sv-SE" dirty="0"/>
              <a:t>Mest sannolika prognoser för utvecklingen av digitalisering och läkemedel/medicinteknik</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751906" y="2277878"/>
            <a:ext cx="4265864" cy="4342487"/>
          </a:xfrm>
        </p:spPr>
        <p:txBody>
          <a:bodyPr/>
          <a:lstStyle/>
          <a:p>
            <a:r>
              <a:rPr lang="sv-SE" dirty="0"/>
              <a:t>Infrastruktur för information utvecklas liksom tillämpning av digitala verktyg.</a:t>
            </a:r>
          </a:p>
          <a:p>
            <a:r>
              <a:rPr lang="sv-SE" dirty="0"/>
              <a:t>Innovationstakten blir hög med AI, automatisering och robotisering. </a:t>
            </a:r>
          </a:p>
          <a:p>
            <a:r>
              <a:rPr lang="sv-SE" dirty="0"/>
              <a:t>Stora mängder data ger underlag för forskning och förbättringar, men medför även utmaningar </a:t>
            </a:r>
            <a:br>
              <a:rPr lang="sv-SE" dirty="0"/>
            </a:br>
            <a:r>
              <a:rPr lang="sv-SE" dirty="0"/>
              <a:t>kring sekretess och datahantering. </a:t>
            </a:r>
          </a:p>
          <a:p>
            <a:r>
              <a:rPr lang="sv-SE" dirty="0"/>
              <a:t>Medicinteknik och nya läkemedel utvecklas snabbt. </a:t>
            </a:r>
          </a:p>
          <a:p>
            <a:r>
              <a:rPr lang="sv-SE" dirty="0"/>
              <a:t>Utveckling och precisionsmedicin förlänger liv och förbättrar livskvalitet.</a:t>
            </a:r>
          </a:p>
          <a:p>
            <a:endParaRPr lang="sv-SE" dirty="0"/>
          </a:p>
          <a:p>
            <a:pPr marL="285750" indent="-285750">
              <a:buFont typeface="Arial" panose="020B0604020202020204" pitchFamily="34" charset="0"/>
              <a:buChar char="•"/>
            </a:pPr>
            <a:endParaRPr lang="sv-SE" dirty="0"/>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sp>
        <p:nvSpPr>
          <p:cNvPr id="13" name="textruta 12">
            <a:extLst>
              <a:ext uri="{FF2B5EF4-FFF2-40B4-BE49-F238E27FC236}">
                <a16:creationId xmlns:a16="http://schemas.microsoft.com/office/drawing/2014/main" id="{C57CC303-F65D-4341-B3EF-062A88C851E4}"/>
              </a:ext>
            </a:extLst>
          </p:cNvPr>
          <p:cNvSpPr txBox="1"/>
          <p:nvPr/>
        </p:nvSpPr>
        <p:spPr>
          <a:xfrm>
            <a:off x="5231225" y="6301998"/>
            <a:ext cx="6438670" cy="322081"/>
          </a:xfrm>
          <a:prstGeom prst="rect">
            <a:avLst/>
          </a:prstGeom>
          <a:noFill/>
        </p:spPr>
        <p:txBody>
          <a:bodyPr wrap="square" rtlCol="0">
            <a:noAutofit/>
          </a:bodyPr>
          <a:lstStyle/>
          <a:p>
            <a:pPr algn="l"/>
            <a:r>
              <a:rPr lang="sv-SE" sz="1100" dirty="0"/>
              <a:t>Artificiell intelligens kan vara möjlig teknisk drivkraft och del av det framtida samhället</a:t>
            </a:r>
          </a:p>
        </p:txBody>
      </p:sp>
      <p:pic>
        <p:nvPicPr>
          <p:cNvPr id="5" name="Bildobjekt 4" descr="Illustration över hur AI (maskininlärning) kan vara en viktig del av samhället.">
            <a:extLst>
              <a:ext uri="{FF2B5EF4-FFF2-40B4-BE49-F238E27FC236}">
                <a16:creationId xmlns:a16="http://schemas.microsoft.com/office/drawing/2014/main" id="{A6000520-4263-E043-852D-F21DB3785F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24" b="5549"/>
          <a:stretch/>
        </p:blipFill>
        <p:spPr>
          <a:xfrm>
            <a:off x="5231225" y="2418678"/>
            <a:ext cx="6782913" cy="3774098"/>
          </a:xfrm>
          <a:prstGeom prst="rect">
            <a:avLst/>
          </a:prstGeom>
          <a:ln>
            <a:solidFill>
              <a:schemeClr val="tx1"/>
            </a:solidFill>
          </a:ln>
        </p:spPr>
      </p:pic>
      <p:sp>
        <p:nvSpPr>
          <p:cNvPr id="4" name="Platshållare för datum 3">
            <a:extLst>
              <a:ext uri="{FF2B5EF4-FFF2-40B4-BE49-F238E27FC236}">
                <a16:creationId xmlns:a16="http://schemas.microsoft.com/office/drawing/2014/main" id="{6DDB2D03-5026-45FB-BB23-69F28E7B8398}"/>
              </a:ext>
            </a:extLst>
          </p:cNvPr>
          <p:cNvSpPr>
            <a:spLocks noGrp="1"/>
          </p:cNvSpPr>
          <p:nvPr>
            <p:ph type="dt" sz="half" idx="10"/>
          </p:nvPr>
        </p:nvSpPr>
        <p:spPr/>
        <p:txBody>
          <a:bodyPr/>
          <a:lstStyle/>
          <a:p>
            <a:fld id="{08CE1562-5750-4845-9DFB-F3C4F720FCB1}" type="datetime1">
              <a:rPr lang="sv-SE" smtClean="0"/>
              <a:t>2022-08-16</a:t>
            </a:fld>
            <a:endParaRPr lang="sv-SE" dirty="0"/>
          </a:p>
        </p:txBody>
      </p:sp>
    </p:spTree>
    <p:extLst>
      <p:ext uri="{BB962C8B-B14F-4D97-AF65-F5344CB8AC3E}">
        <p14:creationId xmlns:p14="http://schemas.microsoft.com/office/powerpoint/2010/main" val="4150532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DD62FD3-9D83-4680-BF9A-639F9A982457}"/>
              </a:ext>
            </a:extLst>
          </p:cNvPr>
          <p:cNvSpPr>
            <a:spLocks noGrp="1"/>
          </p:cNvSpPr>
          <p:nvPr>
            <p:ph type="dt" sz="half" idx="10"/>
          </p:nvPr>
        </p:nvSpPr>
        <p:spPr>
          <a:xfrm>
            <a:off x="8534401" y="237635"/>
            <a:ext cx="3359151" cy="130175"/>
          </a:xfrm>
        </p:spPr>
        <p:txBody>
          <a:bodyPr wrap="square" anchor="t">
            <a:normAutofit/>
          </a:bodyPr>
          <a:lstStyle/>
          <a:p>
            <a:pPr>
              <a:lnSpc>
                <a:spcPct val="90000"/>
              </a:lnSpc>
              <a:spcAft>
                <a:spcPts val="600"/>
              </a:spcAft>
            </a:pPr>
            <a:fld id="{938676F1-CAC7-4880-A577-DB5E45A5E24F}" type="datetime1">
              <a:rPr lang="sv-SE" smtClean="0"/>
              <a:pPr>
                <a:lnSpc>
                  <a:spcPct val="90000"/>
                </a:lnSpc>
                <a:spcAft>
                  <a:spcPts val="600"/>
                </a:spcAft>
              </a:pPr>
              <a:t>2022-08-16</a:t>
            </a:fld>
            <a:endParaRPr lang="sv-SE"/>
          </a:p>
        </p:txBody>
      </p:sp>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a:xfrm>
            <a:off x="8534401" y="446332"/>
            <a:ext cx="3359151" cy="130175"/>
          </a:xfrm>
        </p:spPr>
        <p:txBody>
          <a:bodyPr wrap="square" anchor="t">
            <a:normAutofit/>
          </a:bodyPr>
          <a:lstStyle>
            <a:lvl1pPr algn="r">
              <a:spcBef>
                <a:spcPct val="0"/>
              </a:spcBef>
              <a:defRPr sz="900"/>
            </a:lvl1pPr>
          </a:lstStyle>
          <a:p>
            <a:pPr>
              <a:lnSpc>
                <a:spcPct val="90000"/>
              </a:lnSpc>
              <a:spcAft>
                <a:spcPts val="600"/>
              </a:spcAft>
            </a:pPr>
            <a:fld id="{65EAC295-B5BC-4B98-BE11-8B11DB9261CC}" type="slidenum">
              <a:rPr lang="sv-SE"/>
              <a:pPr>
                <a:lnSpc>
                  <a:spcPct val="90000"/>
                </a:lnSpc>
                <a:spcAft>
                  <a:spcPts val="600"/>
                </a:spcAft>
              </a:pPr>
              <a:t>22</a:t>
            </a:fld>
            <a:endParaRPr lang="sv-SE"/>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a:xfrm>
            <a:off x="803275" y="1206728"/>
            <a:ext cx="7731126" cy="1093231"/>
          </a:xfrm>
        </p:spPr>
        <p:txBody>
          <a:bodyPr wrap="square" anchor="ctr">
            <a:normAutofit/>
          </a:bodyPr>
          <a:lstStyle/>
          <a:p>
            <a:r>
              <a:rPr lang="sv-SE" dirty="0"/>
              <a:t>Mest sannolika prognoser för utvecklingen av kompetensförsörjning</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5" y="2502708"/>
            <a:ext cx="4539287" cy="3205710"/>
          </a:xfrm>
        </p:spPr>
        <p:txBody>
          <a:bodyPr wrap="square" anchor="t">
            <a:normAutofit lnSpcReduction="10000"/>
          </a:bodyPr>
          <a:lstStyle/>
          <a:p>
            <a:r>
              <a:rPr lang="sv-SE" dirty="0"/>
              <a:t>Fortsatt brist på många kompetenser.</a:t>
            </a:r>
          </a:p>
          <a:p>
            <a:r>
              <a:rPr lang="sv-SE" dirty="0"/>
              <a:t>Kontinuerligt arbete för att möta bristen är prioriterat, särskilt för att attrahera medarbetare till vård som kräver bemanning dygnet runt. </a:t>
            </a:r>
          </a:p>
          <a:p>
            <a:r>
              <a:rPr lang="sv-SE" dirty="0"/>
              <a:t>Livslång kompetensutveckling blir nödvändig, inte minst på grund av snabb teknikutveckling och ökad specialisering.</a:t>
            </a:r>
          </a:p>
          <a:p>
            <a:r>
              <a:rPr lang="sv-SE" dirty="0"/>
              <a:t>Interprofessionell samverkan blir nödvändig.</a:t>
            </a:r>
          </a:p>
          <a:p>
            <a:pPr marL="285750" indent="-285750">
              <a:buFont typeface="Arial" panose="020B0604020202020204" pitchFamily="34" charset="0"/>
              <a:buChar char="•"/>
            </a:pPr>
            <a:endParaRPr lang="sv-SE" dirty="0"/>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pic>
        <p:nvPicPr>
          <p:cNvPr id="13" name="Bildobjekt 12" descr="En bild som visar bord&#10;&#10;Automatiskt genererad beskrivning">
            <a:extLst>
              <a:ext uri="{FF2B5EF4-FFF2-40B4-BE49-F238E27FC236}">
                <a16:creationId xmlns:a16="http://schemas.microsoft.com/office/drawing/2014/main" id="{7912935C-3F6A-4274-A043-3CCBE821BF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54" b="22417"/>
          <a:stretch/>
        </p:blipFill>
        <p:spPr>
          <a:xfrm>
            <a:off x="5619799" y="2170810"/>
            <a:ext cx="6273753" cy="4212405"/>
          </a:xfrm>
          <a:prstGeom prst="rect">
            <a:avLst/>
          </a:prstGeom>
        </p:spPr>
      </p:pic>
      <p:sp>
        <p:nvSpPr>
          <p:cNvPr id="17" name="textruta 16">
            <a:extLst>
              <a:ext uri="{FF2B5EF4-FFF2-40B4-BE49-F238E27FC236}">
                <a16:creationId xmlns:a16="http://schemas.microsoft.com/office/drawing/2014/main" id="{CCDD273A-E77C-46C2-91F3-11072076F807}"/>
              </a:ext>
            </a:extLst>
          </p:cNvPr>
          <p:cNvSpPr txBox="1"/>
          <p:nvPr/>
        </p:nvSpPr>
        <p:spPr>
          <a:xfrm>
            <a:off x="5619799" y="6486182"/>
            <a:ext cx="6039822" cy="322081"/>
          </a:xfrm>
          <a:prstGeom prst="rect">
            <a:avLst/>
          </a:prstGeom>
          <a:noFill/>
        </p:spPr>
        <p:txBody>
          <a:bodyPr wrap="square" rtlCol="0">
            <a:noAutofit/>
          </a:bodyPr>
          <a:lstStyle/>
          <a:p>
            <a:pPr algn="l"/>
            <a:r>
              <a:rPr lang="sv-SE" sz="1100" dirty="0"/>
              <a:t>Prognoser för högskoleutbildade. Källa: </a:t>
            </a:r>
            <a:r>
              <a:rPr lang="sv-SE" sz="1100" dirty="0" err="1"/>
              <a:t>Universitetskanslerämbetet</a:t>
            </a:r>
            <a:endParaRPr lang="sv-SE" sz="1100" dirty="0"/>
          </a:p>
        </p:txBody>
      </p:sp>
    </p:spTree>
    <p:extLst>
      <p:ext uri="{BB962C8B-B14F-4D97-AF65-F5344CB8AC3E}">
        <p14:creationId xmlns:p14="http://schemas.microsoft.com/office/powerpoint/2010/main" val="3254964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23</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p:txBody>
          <a:bodyPr/>
          <a:lstStyle/>
          <a:p>
            <a:r>
              <a:rPr lang="sv-SE" dirty="0"/>
              <a:t>Mest sannolika prognoser för utveckling av vårdstrukturen</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789644" y="2296847"/>
            <a:ext cx="3778997" cy="3623101"/>
          </a:xfrm>
        </p:spPr>
        <p:txBody>
          <a:bodyPr/>
          <a:lstStyle/>
          <a:p>
            <a:r>
              <a:rPr lang="sv-SE" dirty="0"/>
              <a:t>Vårdstrukturen utvecklas mot nära vård. </a:t>
            </a:r>
          </a:p>
          <a:p>
            <a:r>
              <a:rPr lang="sv-SE" dirty="0"/>
              <a:t>Vården blir mer digifysisk och platsoberoende. </a:t>
            </a:r>
          </a:p>
          <a:p>
            <a:r>
              <a:rPr lang="sv-SE" dirty="0"/>
              <a:t>Akutsjukhusen spelar fortsatt en viktig roll, men en del slutenvård och avancerad vård förs över till den nära vården. </a:t>
            </a:r>
          </a:p>
          <a:p>
            <a:r>
              <a:rPr lang="sv-SE" dirty="0"/>
              <a:t>Sjukvård i hemmet växer och sannolikt utvecklas nya vårdformer för den åldrande befolkningen. </a:t>
            </a: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sp>
        <p:nvSpPr>
          <p:cNvPr id="13" name="textruta 12" descr="Diagram över antalet vårdtillfällen i Region Stockholm 2018 per årsgrupp.">
            <a:extLst>
              <a:ext uri="{FF2B5EF4-FFF2-40B4-BE49-F238E27FC236}">
                <a16:creationId xmlns:a16="http://schemas.microsoft.com/office/drawing/2014/main" id="{C57CC303-F65D-4341-B3EF-062A88C851E4}"/>
              </a:ext>
            </a:extLst>
          </p:cNvPr>
          <p:cNvSpPr txBox="1"/>
          <p:nvPr/>
        </p:nvSpPr>
        <p:spPr>
          <a:xfrm>
            <a:off x="6649599" y="5830764"/>
            <a:ext cx="4796882" cy="789601"/>
          </a:xfrm>
          <a:prstGeom prst="rect">
            <a:avLst/>
          </a:prstGeom>
          <a:noFill/>
        </p:spPr>
        <p:txBody>
          <a:bodyPr wrap="square" rtlCol="0">
            <a:noAutofit/>
          </a:bodyPr>
          <a:lstStyle/>
          <a:p>
            <a:pPr algn="l"/>
            <a:r>
              <a:rPr lang="sv-SE" sz="1100" dirty="0"/>
              <a:t>Antalet vårdtillfällen i Region Stockholm 2018 per årsgrupp. Faktiskt värde för 2018 och framskrivning av det värdet 2030 och 2040 baserad på förväntad demografisk utveckling. </a:t>
            </a:r>
            <a:br>
              <a:rPr lang="sv-SE" sz="1100" dirty="0"/>
            </a:br>
            <a:r>
              <a:rPr lang="sv-SE" sz="1100" dirty="0"/>
              <a:t>Källa: HSF, Region Stockholm</a:t>
            </a:r>
          </a:p>
        </p:txBody>
      </p:sp>
      <p:pic>
        <p:nvPicPr>
          <p:cNvPr id="5" name="Bildobjekt 4">
            <a:extLst>
              <a:ext uri="{FF2B5EF4-FFF2-40B4-BE49-F238E27FC236}">
                <a16:creationId xmlns:a16="http://schemas.microsoft.com/office/drawing/2014/main" id="{E946DA58-C53C-26A5-B9D7-F7171518D2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53" t="16858" r="10934" b="60590"/>
          <a:stretch/>
        </p:blipFill>
        <p:spPr>
          <a:xfrm>
            <a:off x="5118276" y="5793620"/>
            <a:ext cx="1565030" cy="915929"/>
          </a:xfrm>
          <a:prstGeom prst="rect">
            <a:avLst/>
          </a:prstGeom>
        </p:spPr>
      </p:pic>
      <p:pic>
        <p:nvPicPr>
          <p:cNvPr id="14" name="Bildobjekt 13">
            <a:extLst>
              <a:ext uri="{FF2B5EF4-FFF2-40B4-BE49-F238E27FC236}">
                <a16:creationId xmlns:a16="http://schemas.microsoft.com/office/drawing/2014/main" id="{2676241E-D80F-B76B-8C84-9673398C50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26" r="28636"/>
          <a:stretch/>
        </p:blipFill>
        <p:spPr>
          <a:xfrm>
            <a:off x="4936142" y="2414716"/>
            <a:ext cx="7075521" cy="3263091"/>
          </a:xfrm>
          <a:prstGeom prst="rect">
            <a:avLst/>
          </a:prstGeom>
          <a:ln>
            <a:solidFill>
              <a:schemeClr val="tx1"/>
            </a:solidFill>
          </a:ln>
        </p:spPr>
      </p:pic>
      <p:sp>
        <p:nvSpPr>
          <p:cNvPr id="4" name="Platshållare för datum 3">
            <a:extLst>
              <a:ext uri="{FF2B5EF4-FFF2-40B4-BE49-F238E27FC236}">
                <a16:creationId xmlns:a16="http://schemas.microsoft.com/office/drawing/2014/main" id="{219105E5-8B08-434F-BA4C-C5A9CCF14532}"/>
              </a:ext>
            </a:extLst>
          </p:cNvPr>
          <p:cNvSpPr>
            <a:spLocks noGrp="1"/>
          </p:cNvSpPr>
          <p:nvPr>
            <p:ph type="dt" sz="half" idx="10"/>
          </p:nvPr>
        </p:nvSpPr>
        <p:spPr/>
        <p:txBody>
          <a:bodyPr/>
          <a:lstStyle/>
          <a:p>
            <a:fld id="{95CFE328-DEFA-4892-871B-F54D46FF1616}" type="datetime1">
              <a:rPr lang="sv-SE" smtClean="0"/>
              <a:t>2022-08-16</a:t>
            </a:fld>
            <a:endParaRPr lang="sv-SE" dirty="0"/>
          </a:p>
        </p:txBody>
      </p:sp>
    </p:spTree>
    <p:extLst>
      <p:ext uri="{BB962C8B-B14F-4D97-AF65-F5344CB8AC3E}">
        <p14:creationId xmlns:p14="http://schemas.microsoft.com/office/powerpoint/2010/main" val="2838711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24</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a:xfrm>
            <a:off x="803276" y="952500"/>
            <a:ext cx="8863238" cy="1476375"/>
          </a:xfrm>
        </p:spPr>
        <p:txBody>
          <a:bodyPr/>
          <a:lstStyle/>
          <a:p>
            <a:r>
              <a:rPr lang="sv-SE" dirty="0"/>
              <a:t>Sannolika prognoser för utvecklingen av ekonomi och kostnadsutvecklingen</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6" y="2282399"/>
            <a:ext cx="8785786" cy="3623101"/>
          </a:xfrm>
        </p:spPr>
        <p:txBody>
          <a:bodyPr/>
          <a:lstStyle/>
          <a:p>
            <a:pPr marL="285750" indent="-285750">
              <a:buFont typeface="Arial" panose="020B0604020202020204" pitchFamily="34" charset="0"/>
              <a:buChar char="•"/>
            </a:pPr>
            <a:r>
              <a:rPr lang="sv-SE" dirty="0"/>
              <a:t>Fortsatt tillväxt för Region Stockholms ekonomi. </a:t>
            </a:r>
          </a:p>
          <a:p>
            <a:pPr marL="285750" indent="-285750">
              <a:buFont typeface="Arial" panose="020B0604020202020204" pitchFamily="34" charset="0"/>
              <a:buChar char="•"/>
            </a:pPr>
            <a:r>
              <a:rPr lang="sv-SE" dirty="0"/>
              <a:t>Kostnadsutvecklingen  förblir högre än den ekonomiska tillväxten. </a:t>
            </a:r>
          </a:p>
          <a:p>
            <a:pPr marL="285750" indent="-285750">
              <a:buFont typeface="Arial" panose="020B0604020202020204" pitchFamily="34" charset="0"/>
              <a:buChar char="•"/>
            </a:pPr>
            <a:r>
              <a:rPr lang="sv-SE" dirty="0"/>
              <a:t>Vården i Region Stockholm blir lite dyrare än i andra regioner, men produktionen blir också högre.</a:t>
            </a:r>
          </a:p>
          <a:p>
            <a:pPr marL="285750" indent="-285750">
              <a:buFont typeface="Arial" panose="020B0604020202020204" pitchFamily="34" charset="0"/>
              <a:buChar char="•"/>
            </a:pPr>
            <a:endParaRPr lang="sv-SE" dirty="0"/>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sp>
        <p:nvSpPr>
          <p:cNvPr id="13" name="textruta 12" descr="T">
            <a:extLst>
              <a:ext uri="{FF2B5EF4-FFF2-40B4-BE49-F238E27FC236}">
                <a16:creationId xmlns:a16="http://schemas.microsoft.com/office/drawing/2014/main" id="{C57CC303-F65D-4341-B3EF-062A88C851E4}"/>
              </a:ext>
            </a:extLst>
          </p:cNvPr>
          <p:cNvSpPr txBox="1"/>
          <p:nvPr/>
        </p:nvSpPr>
        <p:spPr>
          <a:xfrm>
            <a:off x="803276" y="6471989"/>
            <a:ext cx="9872664" cy="765299"/>
          </a:xfrm>
          <a:prstGeom prst="rect">
            <a:avLst/>
          </a:prstGeom>
          <a:noFill/>
        </p:spPr>
        <p:txBody>
          <a:bodyPr wrap="square" rtlCol="0">
            <a:noAutofit/>
          </a:bodyPr>
          <a:lstStyle/>
          <a:p>
            <a:pPr algn="l"/>
            <a:r>
              <a:rPr lang="sv-SE" sz="1100" dirty="0"/>
              <a:t>Nettokostnader per invånare för valda kostnadsvariabler, 2019. Källa: Vården i siffror</a:t>
            </a:r>
          </a:p>
        </p:txBody>
      </p:sp>
      <p:pic>
        <p:nvPicPr>
          <p:cNvPr id="6" name="Bildobjekt 5" descr="Tabell över nettokostnader per invånare för valda kostnadsvariabler, 2019, Region Stockholm, Västra Götalandsregionen, Region Skåne och Sverige">
            <a:extLst>
              <a:ext uri="{FF2B5EF4-FFF2-40B4-BE49-F238E27FC236}">
                <a16:creationId xmlns:a16="http://schemas.microsoft.com/office/drawing/2014/main" id="{56543985-A43C-23D2-EA73-C8D5730257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22" b="31954"/>
          <a:stretch/>
        </p:blipFill>
        <p:spPr>
          <a:xfrm>
            <a:off x="826118" y="4063880"/>
            <a:ext cx="9826979" cy="2345712"/>
          </a:xfrm>
          <a:prstGeom prst="rect">
            <a:avLst/>
          </a:prstGeom>
        </p:spPr>
      </p:pic>
      <p:sp>
        <p:nvSpPr>
          <p:cNvPr id="4" name="Platshållare för datum 3">
            <a:extLst>
              <a:ext uri="{FF2B5EF4-FFF2-40B4-BE49-F238E27FC236}">
                <a16:creationId xmlns:a16="http://schemas.microsoft.com/office/drawing/2014/main" id="{F731F79C-BE08-4A70-ACD6-C6003D35D0A8}"/>
              </a:ext>
            </a:extLst>
          </p:cNvPr>
          <p:cNvSpPr>
            <a:spLocks noGrp="1"/>
          </p:cNvSpPr>
          <p:nvPr>
            <p:ph type="dt" sz="half" idx="10"/>
          </p:nvPr>
        </p:nvSpPr>
        <p:spPr/>
        <p:txBody>
          <a:bodyPr/>
          <a:lstStyle/>
          <a:p>
            <a:fld id="{12135FDB-1842-40B8-9149-604E338CF29C}" type="datetime1">
              <a:rPr lang="sv-SE" smtClean="0"/>
              <a:t>2022-08-16</a:t>
            </a:fld>
            <a:endParaRPr lang="sv-SE" dirty="0"/>
          </a:p>
        </p:txBody>
      </p:sp>
    </p:spTree>
    <p:extLst>
      <p:ext uri="{BB962C8B-B14F-4D97-AF65-F5344CB8AC3E}">
        <p14:creationId xmlns:p14="http://schemas.microsoft.com/office/powerpoint/2010/main" val="845686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25</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a:xfrm>
            <a:off x="803276" y="952500"/>
            <a:ext cx="6694804" cy="1476375"/>
          </a:xfrm>
        </p:spPr>
        <p:txBody>
          <a:bodyPr/>
          <a:lstStyle/>
          <a:p>
            <a:r>
              <a:rPr lang="sv-SE" dirty="0"/>
              <a:t>Mest sannolika prognoser för styrning och samverkan</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6" y="2428875"/>
            <a:ext cx="6142647" cy="4007094"/>
          </a:xfrm>
        </p:spPr>
        <p:txBody>
          <a:bodyPr/>
          <a:lstStyle/>
          <a:p>
            <a:pPr marL="285750" indent="-285750">
              <a:buFont typeface="Arial" panose="020B0604020202020204" pitchFamily="34" charset="0"/>
              <a:buChar char="•"/>
            </a:pPr>
            <a:r>
              <a:rPr lang="sv-SE" dirty="0"/>
              <a:t>Ökad nationell samordning, styrning och tillsyn.</a:t>
            </a:r>
          </a:p>
          <a:p>
            <a:pPr marL="285750" indent="-285750">
              <a:buFont typeface="Arial" panose="020B0604020202020204" pitchFamily="34" charset="0"/>
              <a:buChar char="•"/>
            </a:pPr>
            <a:r>
              <a:rPr lang="sv-SE" dirty="0"/>
              <a:t>Samverkande modeller växer fram där kunskapsstyrning och tillitsbaserad styrning får större plats.</a:t>
            </a:r>
          </a:p>
          <a:p>
            <a:pPr marL="285750" indent="-285750">
              <a:buFont typeface="Arial" panose="020B0604020202020204" pitchFamily="34" charset="0"/>
              <a:buChar char="•"/>
            </a:pPr>
            <a:r>
              <a:rPr lang="sv-SE" dirty="0"/>
              <a:t>Ledarskap på alla nivåer utvecklas och stärks.</a:t>
            </a:r>
          </a:p>
          <a:p>
            <a:pPr marL="285750" indent="-285750">
              <a:buFont typeface="Arial" panose="020B0604020202020204" pitchFamily="34" charset="0"/>
              <a:buChar char="•"/>
            </a:pPr>
            <a:r>
              <a:rPr lang="sv-SE" dirty="0"/>
              <a:t>Samordning och samplanering mellan olika aktörer och huvudmän ökar.</a:t>
            </a:r>
          </a:p>
          <a:p>
            <a:pPr marL="285750" indent="-285750">
              <a:buFont typeface="Arial" panose="020B0604020202020204" pitchFamily="34" charset="0"/>
              <a:buChar char="•"/>
            </a:pPr>
            <a:r>
              <a:rPr lang="sv-SE" dirty="0"/>
              <a:t>Samverkan mellan sjukvård, akademi och näringsliv än viktigare för att skapa ett klimat där nya idéer och utveckling stimuleras. </a:t>
            </a:r>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pic>
        <p:nvPicPr>
          <p:cNvPr id="15" name="Bildobjekt 14">
            <a:extLst>
              <a:ext uri="{FF2B5EF4-FFF2-40B4-BE49-F238E27FC236}">
                <a16:creationId xmlns:a16="http://schemas.microsoft.com/office/drawing/2014/main" id="{68C1AB44-914D-16B4-E6DD-9B0B496576A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5950"/>
          <a:stretch/>
        </p:blipFill>
        <p:spPr>
          <a:xfrm>
            <a:off x="8027007" y="952500"/>
            <a:ext cx="4164993" cy="5951906"/>
          </a:xfrm>
          <a:prstGeom prst="rect">
            <a:avLst/>
          </a:prstGeom>
        </p:spPr>
      </p:pic>
      <p:sp>
        <p:nvSpPr>
          <p:cNvPr id="4" name="Platshållare för datum 3">
            <a:extLst>
              <a:ext uri="{FF2B5EF4-FFF2-40B4-BE49-F238E27FC236}">
                <a16:creationId xmlns:a16="http://schemas.microsoft.com/office/drawing/2014/main" id="{B351D40D-8564-452B-9FC7-98DC46E6FD12}"/>
              </a:ext>
            </a:extLst>
          </p:cNvPr>
          <p:cNvSpPr>
            <a:spLocks noGrp="1"/>
          </p:cNvSpPr>
          <p:nvPr>
            <p:ph type="dt" sz="half" idx="10"/>
          </p:nvPr>
        </p:nvSpPr>
        <p:spPr/>
        <p:txBody>
          <a:bodyPr/>
          <a:lstStyle/>
          <a:p>
            <a:fld id="{2524ED9D-1DD8-4AA9-BC64-87D3A8C991D2}" type="datetime1">
              <a:rPr lang="sv-SE" smtClean="0"/>
              <a:t>2022-08-16</a:t>
            </a:fld>
            <a:endParaRPr lang="sv-SE" dirty="0"/>
          </a:p>
        </p:txBody>
      </p:sp>
    </p:spTree>
    <p:extLst>
      <p:ext uri="{BB962C8B-B14F-4D97-AF65-F5344CB8AC3E}">
        <p14:creationId xmlns:p14="http://schemas.microsoft.com/office/powerpoint/2010/main" val="4086772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4EC4CC7-54E0-4F4C-B333-C04FB752CB6D}"/>
              </a:ext>
            </a:extLst>
          </p:cNvPr>
          <p:cNvSpPr>
            <a:spLocks noGrp="1"/>
          </p:cNvSpPr>
          <p:nvPr>
            <p:ph type="sldNum" sz="quarter" idx="12"/>
          </p:nvPr>
        </p:nvSpPr>
        <p:spPr/>
        <p:txBody>
          <a:bodyPr/>
          <a:lstStyle/>
          <a:p>
            <a:fld id="{288147F2-D839-401F-8B8C-3CAF295340B5}" type="slidenum">
              <a:rPr lang="sv-SE" smtClean="0"/>
              <a:pPr/>
              <a:t>26</a:t>
            </a:fld>
            <a:endParaRPr lang="sv-SE" dirty="0"/>
          </a:p>
        </p:txBody>
      </p:sp>
      <p:sp>
        <p:nvSpPr>
          <p:cNvPr id="7" name="Rubrik 6">
            <a:extLst>
              <a:ext uri="{FF2B5EF4-FFF2-40B4-BE49-F238E27FC236}">
                <a16:creationId xmlns:a16="http://schemas.microsoft.com/office/drawing/2014/main" id="{F3325A00-78D2-4556-9B45-DA0606847D96}"/>
              </a:ext>
            </a:extLst>
          </p:cNvPr>
          <p:cNvSpPr>
            <a:spLocks noGrp="1"/>
          </p:cNvSpPr>
          <p:nvPr>
            <p:ph type="title"/>
          </p:nvPr>
        </p:nvSpPr>
        <p:spPr/>
        <p:txBody>
          <a:bodyPr/>
          <a:lstStyle/>
          <a:p>
            <a:r>
              <a:rPr lang="sv-SE" dirty="0"/>
              <a:t>Scenarier ger olika framtidsbilder 2040</a:t>
            </a:r>
            <a:br>
              <a:rPr lang="sv-SE" dirty="0"/>
            </a:br>
            <a:br>
              <a:rPr lang="sv-SE" dirty="0"/>
            </a:br>
            <a:r>
              <a:rPr lang="sv-SE" sz="1800" dirty="0"/>
              <a:t>Scenarierna belyser utredningens grundfråga </a:t>
            </a:r>
            <a:br>
              <a:rPr lang="sv-SE" sz="1800" dirty="0"/>
            </a:br>
            <a:r>
              <a:rPr lang="sv-SE" sz="1800" dirty="0"/>
              <a:t>”Vilka är förutsättningarna för hälso- och sjukvården i Region Stockholm 2040?”</a:t>
            </a:r>
          </a:p>
        </p:txBody>
      </p:sp>
      <p:sp>
        <p:nvSpPr>
          <p:cNvPr id="2" name="Platshållare för datum 1">
            <a:extLst>
              <a:ext uri="{FF2B5EF4-FFF2-40B4-BE49-F238E27FC236}">
                <a16:creationId xmlns:a16="http://schemas.microsoft.com/office/drawing/2014/main" id="{CB85E083-9BDB-4D8D-84F7-D22823815875}"/>
              </a:ext>
            </a:extLst>
          </p:cNvPr>
          <p:cNvSpPr>
            <a:spLocks noGrp="1"/>
          </p:cNvSpPr>
          <p:nvPr>
            <p:ph type="dt" sz="half" idx="10"/>
          </p:nvPr>
        </p:nvSpPr>
        <p:spPr/>
        <p:txBody>
          <a:bodyPr/>
          <a:lstStyle/>
          <a:p>
            <a:fld id="{2EDD2418-8298-4996-BBA8-E68111922B7F}" type="datetime1">
              <a:rPr lang="sv-SE" smtClean="0"/>
              <a:t>2022-08-16</a:t>
            </a:fld>
            <a:endParaRPr lang="sv-SE" dirty="0"/>
          </a:p>
        </p:txBody>
      </p:sp>
    </p:spTree>
    <p:extLst>
      <p:ext uri="{BB962C8B-B14F-4D97-AF65-F5344CB8AC3E}">
        <p14:creationId xmlns:p14="http://schemas.microsoft.com/office/powerpoint/2010/main" val="497925934"/>
      </p:ext>
    </p:extLst>
  </p:cSld>
  <p:clrMapOvr>
    <a:masterClrMapping/>
  </p:clrMapOvr>
  <p:transition spd="slow">
    <p:wipe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F179EDB7-5BBB-924C-B0BF-EB8E436FD3CB}"/>
              </a:ext>
            </a:extLst>
          </p:cNvPr>
          <p:cNvSpPr>
            <a:spLocks noGrp="1" noChangeArrowheads="1"/>
          </p:cNvSpPr>
          <p:nvPr>
            <p:ph type="dt" sz="half" idx="10"/>
          </p:nvPr>
        </p:nvSpPr>
        <p:spPr/>
        <p:txBody>
          <a:bodyPr/>
          <a:lstStyle>
            <a:lvl1pPr algn="r">
              <a:spcBef>
                <a:spcPct val="0"/>
              </a:spcBef>
              <a:defRPr sz="900"/>
            </a:lvl1pPr>
          </a:lstStyle>
          <a:p>
            <a:fld id="{8FD37F9B-0E8B-4078-9389-AD94A8305258}" type="datetime1">
              <a:rPr lang="sv-SE" smtClean="0"/>
              <a:pPr/>
              <a:t>2022-08-16</a:t>
            </a:fld>
            <a:endParaRPr lang="sv-SE" dirty="0"/>
          </a:p>
        </p:txBody>
      </p:sp>
      <p:sp>
        <p:nvSpPr>
          <p:cNvPr id="11" name="Rectangle 5">
            <a:extLst>
              <a:ext uri="{FF2B5EF4-FFF2-40B4-BE49-F238E27FC236}">
                <a16:creationId xmlns:a16="http://schemas.microsoft.com/office/drawing/2014/main" id="{11D1D551-83F8-5540-9CE4-A0E6164DCF62}"/>
              </a:ext>
            </a:extLst>
          </p:cNvPr>
          <p:cNvSpPr>
            <a:spLocks noGrp="1" noChangeArrowheads="1"/>
          </p:cNvSpPr>
          <p:nvPr>
            <p:ph type="ftr" sz="quarter" idx="11"/>
          </p:nvPr>
        </p:nvSpPr>
        <p:spPr/>
        <p:txBody>
          <a:bodyPr/>
          <a:lstStyle>
            <a:lvl1pPr algn="r">
              <a:spcBef>
                <a:spcPct val="0"/>
              </a:spcBef>
              <a:defRPr sz="900"/>
            </a:lvl1pPr>
          </a:lstStyle>
          <a:p>
            <a:r>
              <a:rPr lang="sv-SE"/>
              <a:t>Dialogmöte HS 2040</a:t>
            </a:r>
            <a:endParaRPr lang="sv-SE" dirty="0"/>
          </a:p>
        </p:txBody>
      </p:sp>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27</a:t>
            </a:fld>
            <a:endParaRPr lang="sv-SE"/>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a:xfrm>
            <a:off x="803276" y="952500"/>
            <a:ext cx="5854378" cy="1476375"/>
          </a:xfrm>
        </p:spPr>
        <p:txBody>
          <a:bodyPr/>
          <a:lstStyle/>
          <a:p>
            <a:r>
              <a:rPr lang="sv-SE" dirty="0"/>
              <a:t>Explorativa scenarier som metod att beskriva framtiden</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p:txBody>
          <a:bodyPr/>
          <a:lstStyle/>
          <a:p>
            <a:r>
              <a:rPr lang="sv-SE" dirty="0"/>
              <a:t>De sannolika prognoser som utredningen presenterat visar en inriktning för framtida utveckling.</a:t>
            </a:r>
          </a:p>
          <a:p>
            <a:r>
              <a:rPr lang="sv-SE" dirty="0"/>
              <a:t>Det återstår dock förväntad många osäkerheter </a:t>
            </a:r>
            <a:br>
              <a:rPr lang="sv-SE" dirty="0"/>
            </a:br>
            <a:r>
              <a:rPr lang="sv-SE" dirty="0"/>
              <a:t>om framtiden.</a:t>
            </a:r>
          </a:p>
          <a:p>
            <a:r>
              <a:rPr lang="sv-SE" dirty="0"/>
              <a:t>Att ta fram möjliga framtidsscenarier är </a:t>
            </a:r>
            <a:br>
              <a:rPr lang="sv-SE" dirty="0"/>
            </a:br>
            <a:r>
              <a:rPr lang="sv-SE" dirty="0"/>
              <a:t>en metod för analys av hur de mest relevanta osäkerheterna kan påverka utvecklingen.</a:t>
            </a:r>
          </a:p>
          <a:p>
            <a:r>
              <a:rPr lang="sv-SE" dirty="0"/>
              <a:t>Scenarierna är explorativa, inte normativa eller deskriptiva</a:t>
            </a:r>
          </a:p>
        </p:txBody>
      </p:sp>
      <p:pic>
        <p:nvPicPr>
          <p:cNvPr id="6" name="Platshållare för bild 5" descr="En bild som visar bubbla, person, glasklocka, hydror&#10;&#10;Automatiskt genererad beskrivning">
            <a:extLst>
              <a:ext uri="{FF2B5EF4-FFF2-40B4-BE49-F238E27FC236}">
                <a16:creationId xmlns:a16="http://schemas.microsoft.com/office/drawing/2014/main" id="{84E471A7-8536-4D97-BC0C-7A5AC31F413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7030" r="27030"/>
          <a:stretch>
            <a:fillRect/>
          </a:stretch>
        </p:blipFill>
        <p:spPr>
          <a:xfrm>
            <a:off x="8089900" y="952500"/>
            <a:ext cx="4102100" cy="5973086"/>
          </a:xfrm>
        </p:spPr>
      </p:pic>
    </p:spTree>
    <p:extLst>
      <p:ext uri="{BB962C8B-B14F-4D97-AF65-F5344CB8AC3E}">
        <p14:creationId xmlns:p14="http://schemas.microsoft.com/office/powerpoint/2010/main" val="2801480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p:txBody>
          <a:bodyPr/>
          <a:lstStyle/>
          <a:p>
            <a:r>
              <a:rPr lang="sv-SE" dirty="0"/>
              <a:t>Exempel på osäkerheter inför 2040</a:t>
            </a:r>
          </a:p>
        </p:txBody>
      </p:sp>
      <p:sp>
        <p:nvSpPr>
          <p:cNvPr id="3" name="Platshållare för innehåll 2">
            <a:extLst>
              <a:ext uri="{FF2B5EF4-FFF2-40B4-BE49-F238E27FC236}">
                <a16:creationId xmlns:a16="http://schemas.microsoft.com/office/drawing/2014/main" id="{306BFAB8-E9D1-42A7-BEAD-ABC31CD7486A}"/>
              </a:ext>
            </a:extLst>
          </p:cNvPr>
          <p:cNvSpPr>
            <a:spLocks noGrp="1"/>
          </p:cNvSpPr>
          <p:nvPr>
            <p:ph idx="1"/>
          </p:nvPr>
        </p:nvSpPr>
        <p:spPr/>
        <p:txBody>
          <a:bodyPr/>
          <a:lstStyle/>
          <a:p>
            <a:r>
              <a:rPr lang="sv-SE" dirty="0"/>
              <a:t>Blir den ekonomisk utvecklingen snabbare eller långsammare?</a:t>
            </a:r>
          </a:p>
          <a:p>
            <a:r>
              <a:rPr lang="sv-SE" dirty="0"/>
              <a:t>Uppstår det fler målkonflikter i styrningen av vården?</a:t>
            </a:r>
          </a:p>
          <a:p>
            <a:r>
              <a:rPr lang="sv-SE" dirty="0"/>
              <a:t>Hur snabbt kan ny teknik införas?</a:t>
            </a:r>
          </a:p>
          <a:p>
            <a:r>
              <a:rPr lang="sv-SE" dirty="0"/>
              <a:t>I hur stor omfattning tar andra aktörer än vården över data och utvecklar tjänster för hälso- och sjukvård?</a:t>
            </a:r>
          </a:p>
          <a:p>
            <a:r>
              <a:rPr lang="sv-SE" dirty="0"/>
              <a:t>Prioriteras hälsofrämjande insatser tillräckligt mycket?</a:t>
            </a:r>
          </a:p>
          <a:p>
            <a:r>
              <a:rPr lang="sv-SE" dirty="0"/>
              <a:t>Hur snabbt sker övergången från slutenvård till andra vårdformer?</a:t>
            </a:r>
          </a:p>
          <a:p>
            <a:r>
              <a:rPr lang="sv-SE" dirty="0"/>
              <a:t>Blir rekryteringsproblemen omfattande?</a:t>
            </a:r>
          </a:p>
          <a:p>
            <a:pPr marL="0" indent="0">
              <a:buNone/>
            </a:pPr>
            <a:endParaRPr lang="sv-SE" dirty="0"/>
          </a:p>
          <a:p>
            <a:endParaRPr lang="sv-SE" dirty="0"/>
          </a:p>
        </p:txBody>
      </p:sp>
      <p:sp>
        <p:nvSpPr>
          <p:cNvPr id="10" name="Rectangle 4">
            <a:extLst>
              <a:ext uri="{FF2B5EF4-FFF2-40B4-BE49-F238E27FC236}">
                <a16:creationId xmlns:a16="http://schemas.microsoft.com/office/drawing/2014/main" id="{F179EDB7-5BBB-924C-B0BF-EB8E436FD3CB}"/>
              </a:ext>
            </a:extLst>
          </p:cNvPr>
          <p:cNvSpPr>
            <a:spLocks noGrp="1" noChangeArrowheads="1"/>
          </p:cNvSpPr>
          <p:nvPr>
            <p:ph type="dt" sz="half" idx="10"/>
          </p:nvPr>
        </p:nvSpPr>
        <p:spPr/>
        <p:txBody>
          <a:bodyPr/>
          <a:lstStyle>
            <a:lvl1pPr algn="r">
              <a:spcBef>
                <a:spcPct val="0"/>
              </a:spcBef>
              <a:defRPr sz="900"/>
            </a:lvl1pPr>
          </a:lstStyle>
          <a:p>
            <a:fld id="{BE2BCBD2-2E57-4A0F-91E3-ED3C121FCDB3}" type="datetime1">
              <a:rPr lang="sv-SE" smtClean="0"/>
              <a:pPr/>
              <a:t>2022-08-16</a:t>
            </a:fld>
            <a:endParaRPr lang="sv-SE" dirty="0"/>
          </a:p>
        </p:txBody>
      </p:sp>
      <p:sp>
        <p:nvSpPr>
          <p:cNvPr id="11" name="Rectangle 5">
            <a:extLst>
              <a:ext uri="{FF2B5EF4-FFF2-40B4-BE49-F238E27FC236}">
                <a16:creationId xmlns:a16="http://schemas.microsoft.com/office/drawing/2014/main" id="{11D1D551-83F8-5540-9CE4-A0E6164DCF62}"/>
              </a:ext>
            </a:extLst>
          </p:cNvPr>
          <p:cNvSpPr>
            <a:spLocks noGrp="1" noChangeArrowheads="1"/>
          </p:cNvSpPr>
          <p:nvPr>
            <p:ph type="ftr" sz="quarter" idx="11"/>
          </p:nvPr>
        </p:nvSpPr>
        <p:spPr/>
        <p:txBody>
          <a:bodyPr/>
          <a:lstStyle>
            <a:lvl1pPr algn="r">
              <a:spcBef>
                <a:spcPct val="0"/>
              </a:spcBef>
              <a:defRPr sz="900"/>
            </a:lvl1pPr>
          </a:lstStyle>
          <a:p>
            <a:r>
              <a:rPr lang="sv-SE"/>
              <a:t>Dialogmöte HS 2040</a:t>
            </a:r>
            <a:endParaRPr lang="sv-SE" dirty="0"/>
          </a:p>
        </p:txBody>
      </p:sp>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28</a:t>
            </a:fld>
            <a:endParaRPr lang="sv-SE"/>
          </a:p>
        </p:txBody>
      </p:sp>
      <p:sp>
        <p:nvSpPr>
          <p:cNvPr id="4" name="Platshållare för innehåll 3">
            <a:extLst>
              <a:ext uri="{FF2B5EF4-FFF2-40B4-BE49-F238E27FC236}">
                <a16:creationId xmlns:a16="http://schemas.microsoft.com/office/drawing/2014/main" id="{A18101D9-CB1B-4FDE-98BA-07B7D2925801}"/>
              </a:ext>
            </a:extLst>
          </p:cNvPr>
          <p:cNvSpPr>
            <a:spLocks noGrp="1"/>
          </p:cNvSpPr>
          <p:nvPr>
            <p:ph idx="13"/>
          </p:nvPr>
        </p:nvSpPr>
        <p:spPr>
          <a:xfrm>
            <a:off x="6280659" y="2158999"/>
            <a:ext cx="4957317" cy="4180155"/>
          </a:xfrm>
        </p:spPr>
        <p:txBody>
          <a:bodyPr/>
          <a:lstStyle/>
          <a:p>
            <a:r>
              <a:rPr lang="sv-SE" dirty="0"/>
              <a:t>Driver medicinteknisk utveckling upp kostnader mer än önskvärt?</a:t>
            </a:r>
          </a:p>
          <a:p>
            <a:r>
              <a:rPr lang="sv-SE" dirty="0"/>
              <a:t>Går utvecklingen mot nära vård långsammare än förväntat?</a:t>
            </a:r>
          </a:p>
          <a:p>
            <a:r>
              <a:rPr lang="sv-SE" dirty="0"/>
              <a:t>Har vården beredskap att klara förändringstempo?</a:t>
            </a:r>
          </a:p>
          <a:p>
            <a:r>
              <a:rPr lang="sv-SE" dirty="0"/>
              <a:t>I hur stor omfattning leder patienternas behov till efterfrågan på vårdtjänster?</a:t>
            </a:r>
          </a:p>
          <a:p>
            <a:r>
              <a:rPr lang="sv-SE" dirty="0"/>
              <a:t>I vilken grad kommer globala förändringar att påverka?</a:t>
            </a:r>
          </a:p>
          <a:p>
            <a:r>
              <a:rPr lang="sv-SE" dirty="0"/>
              <a:t>Hur kommer konkurrens att påverka förmågan att attrahera medarbetare?</a:t>
            </a:r>
          </a:p>
          <a:p>
            <a:endParaRPr lang="sv-SE" dirty="0"/>
          </a:p>
          <a:p>
            <a:endParaRPr lang="sv-SE" dirty="0"/>
          </a:p>
        </p:txBody>
      </p:sp>
    </p:spTree>
    <p:extLst>
      <p:ext uri="{BB962C8B-B14F-4D97-AF65-F5344CB8AC3E}">
        <p14:creationId xmlns:p14="http://schemas.microsoft.com/office/powerpoint/2010/main" val="3037662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29</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a:xfrm>
            <a:off x="803276" y="952501"/>
            <a:ext cx="11388724" cy="1180740"/>
          </a:xfrm>
        </p:spPr>
        <p:txBody>
          <a:bodyPr/>
          <a:lstStyle/>
          <a:p>
            <a:br>
              <a:rPr lang="sv-SE" dirty="0"/>
            </a:br>
            <a:r>
              <a:rPr lang="sv-SE" dirty="0"/>
              <a:t>Fyra tänkbara framtidsscenarier 2040</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5" y="2428875"/>
            <a:ext cx="4032493" cy="3623101"/>
          </a:xfrm>
        </p:spPr>
        <p:txBody>
          <a:bodyPr/>
          <a:lstStyle/>
          <a:p>
            <a:pPr marL="0" indent="0">
              <a:buFontTx/>
              <a:buNone/>
            </a:pPr>
            <a:r>
              <a:rPr lang="sv-SE" dirty="0"/>
              <a:t>Utredningen har valt ut två centrala osäkerheter och illustrerat hur de kan påverka utvecklingen:</a:t>
            </a:r>
          </a:p>
          <a:p>
            <a:r>
              <a:rPr lang="sv-SE" dirty="0"/>
              <a:t>Digitalisering och medicinteknik</a:t>
            </a:r>
          </a:p>
          <a:p>
            <a:r>
              <a:rPr lang="sv-SE" dirty="0"/>
              <a:t>Kompetensförsörjning</a:t>
            </a:r>
          </a:p>
          <a:p>
            <a:pPr marL="0" indent="0">
              <a:buNone/>
            </a:pPr>
            <a:endParaRPr lang="sv-SE" dirty="0"/>
          </a:p>
          <a:p>
            <a:pPr marL="0" indent="0">
              <a:buNone/>
            </a:pPr>
            <a:r>
              <a:rPr lang="sv-SE" dirty="0"/>
              <a:t>En kombination av de båda bildar fyra tänkbara framtidsscenarier.</a:t>
            </a: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pic>
        <p:nvPicPr>
          <p:cNvPr id="7" name="Bildobjekt 6" descr="En fyrfältare med olika scenarior som beror av två osäkerheter hur mycket digitalisering som nyttjas respektive hur god kompetensförsörjningen är.">
            <a:extLst>
              <a:ext uri="{FF2B5EF4-FFF2-40B4-BE49-F238E27FC236}">
                <a16:creationId xmlns:a16="http://schemas.microsoft.com/office/drawing/2014/main" id="{9AFC5886-9404-AE93-4F33-BBB4BFA366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703"/>
          <a:stretch/>
        </p:blipFill>
        <p:spPr>
          <a:xfrm>
            <a:off x="5267568" y="2133240"/>
            <a:ext cx="6492631" cy="4591771"/>
          </a:xfrm>
          <a:prstGeom prst="rect">
            <a:avLst/>
          </a:prstGeom>
        </p:spPr>
      </p:pic>
      <p:sp>
        <p:nvSpPr>
          <p:cNvPr id="4" name="Platshållare för datum 3">
            <a:extLst>
              <a:ext uri="{FF2B5EF4-FFF2-40B4-BE49-F238E27FC236}">
                <a16:creationId xmlns:a16="http://schemas.microsoft.com/office/drawing/2014/main" id="{F6095236-8EF6-43FA-A39C-368AAAA3A659}"/>
              </a:ext>
            </a:extLst>
          </p:cNvPr>
          <p:cNvSpPr>
            <a:spLocks noGrp="1"/>
          </p:cNvSpPr>
          <p:nvPr>
            <p:ph type="dt" sz="half" idx="10"/>
          </p:nvPr>
        </p:nvSpPr>
        <p:spPr/>
        <p:txBody>
          <a:bodyPr/>
          <a:lstStyle/>
          <a:p>
            <a:fld id="{51A4000A-5461-422D-BCE0-2DC7E1D06CF2}" type="datetime1">
              <a:rPr lang="sv-SE" smtClean="0"/>
              <a:t>2022-08-16</a:t>
            </a:fld>
            <a:endParaRPr lang="sv-SE" dirty="0"/>
          </a:p>
        </p:txBody>
      </p:sp>
    </p:spTree>
    <p:extLst>
      <p:ext uri="{BB962C8B-B14F-4D97-AF65-F5344CB8AC3E}">
        <p14:creationId xmlns:p14="http://schemas.microsoft.com/office/powerpoint/2010/main" val="653069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744F7053-DD24-3CBE-6B56-384C09369F28}"/>
              </a:ext>
            </a:extLst>
          </p:cNvPr>
          <p:cNvSpPr>
            <a:spLocks noGrp="1"/>
          </p:cNvSpPr>
          <p:nvPr>
            <p:ph type="sldNum" sz="quarter" idx="12"/>
          </p:nvPr>
        </p:nvSpPr>
        <p:spPr/>
        <p:txBody>
          <a:bodyPr/>
          <a:lstStyle/>
          <a:p>
            <a:fld id="{288147F2-D839-401F-8B8C-3CAF295340B5}" type="slidenum">
              <a:rPr lang="sv-SE" smtClean="0"/>
              <a:pPr/>
              <a:t>3</a:t>
            </a:fld>
            <a:endParaRPr lang="sv-SE" dirty="0"/>
          </a:p>
        </p:txBody>
      </p:sp>
      <p:sp>
        <p:nvSpPr>
          <p:cNvPr id="5" name="Rubrik 4">
            <a:extLst>
              <a:ext uri="{FF2B5EF4-FFF2-40B4-BE49-F238E27FC236}">
                <a16:creationId xmlns:a16="http://schemas.microsoft.com/office/drawing/2014/main" id="{2F6283D2-CC2F-FE99-0FBB-925A1D65B37A}"/>
              </a:ext>
            </a:extLst>
          </p:cNvPr>
          <p:cNvSpPr>
            <a:spLocks noGrp="1"/>
          </p:cNvSpPr>
          <p:nvPr>
            <p:ph type="title"/>
          </p:nvPr>
        </p:nvSpPr>
        <p:spPr/>
        <p:txBody>
          <a:bodyPr/>
          <a:lstStyle/>
          <a:p>
            <a:r>
              <a:rPr lang="sv-SE" dirty="0"/>
              <a:t>Om utredningen</a:t>
            </a:r>
            <a:endParaRPr lang="sv-SE" dirty="0">
              <a:solidFill>
                <a:srgbClr val="FF0000"/>
              </a:solidFill>
            </a:endParaRPr>
          </a:p>
        </p:txBody>
      </p:sp>
      <p:sp>
        <p:nvSpPr>
          <p:cNvPr id="2" name="Platshållare för datum 1">
            <a:extLst>
              <a:ext uri="{FF2B5EF4-FFF2-40B4-BE49-F238E27FC236}">
                <a16:creationId xmlns:a16="http://schemas.microsoft.com/office/drawing/2014/main" id="{6889217F-7BBA-4135-B4E2-74D272C4C7DC}"/>
              </a:ext>
            </a:extLst>
          </p:cNvPr>
          <p:cNvSpPr>
            <a:spLocks noGrp="1"/>
          </p:cNvSpPr>
          <p:nvPr>
            <p:ph type="dt" sz="half" idx="10"/>
          </p:nvPr>
        </p:nvSpPr>
        <p:spPr/>
        <p:txBody>
          <a:bodyPr/>
          <a:lstStyle/>
          <a:p>
            <a:fld id="{115A5ED5-AF4E-414F-8D1D-BCD77CBDF08C}" type="datetime1">
              <a:rPr lang="sv-SE" smtClean="0"/>
              <a:t>2022-08-16</a:t>
            </a:fld>
            <a:endParaRPr lang="sv-SE" dirty="0"/>
          </a:p>
        </p:txBody>
      </p:sp>
    </p:spTree>
    <p:extLst>
      <p:ext uri="{BB962C8B-B14F-4D97-AF65-F5344CB8AC3E}">
        <p14:creationId xmlns:p14="http://schemas.microsoft.com/office/powerpoint/2010/main" val="196473948"/>
      </p:ext>
    </p:extLst>
  </p:cSld>
  <p:clrMapOvr>
    <a:masterClrMapping/>
  </p:clrMapOvr>
  <p:transition spd="slow">
    <p:wipe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30</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p:txBody>
          <a:bodyPr/>
          <a:lstStyle/>
          <a:p>
            <a:br>
              <a:rPr lang="sv-SE" dirty="0"/>
            </a:br>
            <a:r>
              <a:rPr lang="sv-SE" dirty="0"/>
              <a:t>Scenario 1: ”Vård per automatik”</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5" y="2428875"/>
            <a:ext cx="4612787" cy="3623101"/>
          </a:xfrm>
        </p:spPr>
        <p:txBody>
          <a:bodyPr/>
          <a:lstStyle/>
          <a:p>
            <a:r>
              <a:rPr lang="sv-SE" dirty="0"/>
              <a:t>Smarta tjänster, starkt tekniskt stöd.</a:t>
            </a:r>
          </a:p>
          <a:p>
            <a:r>
              <a:rPr lang="sv-SE" dirty="0"/>
              <a:t>Automatiserade lösningar.</a:t>
            </a:r>
          </a:p>
          <a:p>
            <a:r>
              <a:rPr lang="sv-SE" dirty="0"/>
              <a:t>Patienter saknar det personliga mötet.</a:t>
            </a:r>
          </a:p>
          <a:p>
            <a:endParaRPr lang="sv-SE" dirty="0"/>
          </a:p>
          <a:p>
            <a:pPr marL="0" indent="0">
              <a:buNone/>
            </a:pPr>
            <a:r>
              <a:rPr lang="sv-SE" i="1" dirty="0"/>
              <a:t>Kännetecknas av:</a:t>
            </a:r>
          </a:p>
          <a:p>
            <a:r>
              <a:rPr lang="sv-SE" dirty="0"/>
              <a:t>Bristande tillgång till kompetens inom olika områden.</a:t>
            </a:r>
          </a:p>
          <a:p>
            <a:r>
              <a:rPr lang="sv-SE" dirty="0"/>
              <a:t>Möjligheter med digital utveckling nyttjas.</a:t>
            </a:r>
          </a:p>
          <a:p>
            <a:endParaRPr lang="sv-SE" dirty="0"/>
          </a:p>
          <a:p>
            <a:pPr marL="0" indent="0">
              <a:buNone/>
            </a:pPr>
            <a:endParaRPr lang="sv-SE" b="1" dirty="0">
              <a:solidFill>
                <a:srgbClr val="AC272B"/>
              </a:solidFill>
            </a:endParaRP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sp>
        <p:nvSpPr>
          <p:cNvPr id="5" name="Platshållare för datum 4">
            <a:extLst>
              <a:ext uri="{FF2B5EF4-FFF2-40B4-BE49-F238E27FC236}">
                <a16:creationId xmlns:a16="http://schemas.microsoft.com/office/drawing/2014/main" id="{6725A7EE-3A57-4D2A-A346-31A0B2869C9D}"/>
              </a:ext>
            </a:extLst>
          </p:cNvPr>
          <p:cNvSpPr>
            <a:spLocks noGrp="1"/>
          </p:cNvSpPr>
          <p:nvPr>
            <p:ph type="dt" sz="half" idx="10"/>
          </p:nvPr>
        </p:nvSpPr>
        <p:spPr/>
        <p:txBody>
          <a:bodyPr/>
          <a:lstStyle/>
          <a:p>
            <a:fld id="{DE382E3F-B029-44BA-A656-244A12365553}" type="datetime1">
              <a:rPr lang="sv-SE" smtClean="0"/>
              <a:t>2022-08-16</a:t>
            </a:fld>
            <a:endParaRPr lang="sv-SE" dirty="0"/>
          </a:p>
        </p:txBody>
      </p:sp>
      <p:pic>
        <p:nvPicPr>
          <p:cNvPr id="7" name="Bildobjekt 6" descr="En bild som visar text&#10;&#10;Automatiskt genererad beskrivning">
            <a:extLst>
              <a:ext uri="{FF2B5EF4-FFF2-40B4-BE49-F238E27FC236}">
                <a16:creationId xmlns:a16="http://schemas.microsoft.com/office/drawing/2014/main" id="{37E62B88-7906-4EE2-904C-689D8D064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50" b="19224"/>
          <a:stretch/>
        </p:blipFill>
        <p:spPr>
          <a:xfrm>
            <a:off x="7074036" y="1544211"/>
            <a:ext cx="5314594" cy="4361289"/>
          </a:xfrm>
          <a:prstGeom prst="rect">
            <a:avLst/>
          </a:prstGeom>
        </p:spPr>
      </p:pic>
      <p:sp>
        <p:nvSpPr>
          <p:cNvPr id="10" name="textruta 9" descr="T">
            <a:extLst>
              <a:ext uri="{FF2B5EF4-FFF2-40B4-BE49-F238E27FC236}">
                <a16:creationId xmlns:a16="http://schemas.microsoft.com/office/drawing/2014/main" id="{CC87CBBC-FE60-43C4-AEF5-D491075F6EC6}"/>
              </a:ext>
            </a:extLst>
          </p:cNvPr>
          <p:cNvSpPr txBox="1"/>
          <p:nvPr/>
        </p:nvSpPr>
        <p:spPr>
          <a:xfrm>
            <a:off x="7559748" y="6026942"/>
            <a:ext cx="3621050" cy="765299"/>
          </a:xfrm>
          <a:prstGeom prst="rect">
            <a:avLst/>
          </a:prstGeom>
          <a:noFill/>
        </p:spPr>
        <p:txBody>
          <a:bodyPr wrap="square" rtlCol="0">
            <a:noAutofit/>
          </a:bodyPr>
          <a:lstStyle/>
          <a:p>
            <a:pPr algn="l"/>
            <a:r>
              <a:rPr lang="sv-SE" sz="1100" dirty="0"/>
              <a:t>Scenario 1 gestaltat i en fiktiv tidningsartikel, som finns att läsa i slutrapporten.</a:t>
            </a:r>
          </a:p>
        </p:txBody>
      </p:sp>
    </p:spTree>
    <p:extLst>
      <p:ext uri="{BB962C8B-B14F-4D97-AF65-F5344CB8AC3E}">
        <p14:creationId xmlns:p14="http://schemas.microsoft.com/office/powerpoint/2010/main" val="472928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31</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p:txBody>
          <a:bodyPr/>
          <a:lstStyle/>
          <a:p>
            <a:br>
              <a:rPr lang="sv-SE" dirty="0"/>
            </a:br>
            <a:r>
              <a:rPr lang="sv-SE" dirty="0"/>
              <a:t>Scenario 2: ”Vården i ständigt omvandling”</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5" y="2428875"/>
            <a:ext cx="4612787" cy="3623101"/>
          </a:xfrm>
        </p:spPr>
        <p:txBody>
          <a:bodyPr/>
          <a:lstStyle/>
          <a:p>
            <a:r>
              <a:rPr lang="sv-SE" dirty="0"/>
              <a:t>Digitalt stödda personliga möten vård-patient.</a:t>
            </a:r>
          </a:p>
          <a:p>
            <a:r>
              <a:rPr lang="sv-SE" dirty="0"/>
              <a:t>Organisatorisk flexibilitet och stabilitet.</a:t>
            </a:r>
          </a:p>
          <a:p>
            <a:r>
              <a:rPr lang="sv-SE" dirty="0"/>
              <a:t>Mycket hög omvandlingstakt, kamp att hänga med.</a:t>
            </a:r>
          </a:p>
          <a:p>
            <a:pPr marL="0" indent="0">
              <a:buNone/>
            </a:pPr>
            <a:br>
              <a:rPr lang="sv-SE" i="1" dirty="0"/>
            </a:br>
            <a:r>
              <a:rPr lang="sv-SE" i="1" dirty="0"/>
              <a:t>Kännetecknas av:</a:t>
            </a:r>
          </a:p>
          <a:p>
            <a:r>
              <a:rPr lang="sv-SE" dirty="0"/>
              <a:t>God tillgång till kompetens inom olika områden.</a:t>
            </a:r>
          </a:p>
          <a:p>
            <a:r>
              <a:rPr lang="sv-SE" dirty="0"/>
              <a:t>Möjligheter med digital utveckling nyttjas.</a:t>
            </a:r>
          </a:p>
          <a:p>
            <a:pPr marL="0" indent="0">
              <a:buNone/>
            </a:pPr>
            <a:endParaRPr lang="sv-SE" b="1" dirty="0">
              <a:solidFill>
                <a:srgbClr val="AC272B"/>
              </a:solidFill>
            </a:endParaRP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sp>
        <p:nvSpPr>
          <p:cNvPr id="4" name="Platshållare för datum 3">
            <a:extLst>
              <a:ext uri="{FF2B5EF4-FFF2-40B4-BE49-F238E27FC236}">
                <a16:creationId xmlns:a16="http://schemas.microsoft.com/office/drawing/2014/main" id="{CFFBC8A4-E697-4829-9C41-0C50927DBF72}"/>
              </a:ext>
            </a:extLst>
          </p:cNvPr>
          <p:cNvSpPr>
            <a:spLocks noGrp="1"/>
          </p:cNvSpPr>
          <p:nvPr>
            <p:ph type="dt" sz="half" idx="10"/>
          </p:nvPr>
        </p:nvSpPr>
        <p:spPr/>
        <p:txBody>
          <a:bodyPr/>
          <a:lstStyle/>
          <a:p>
            <a:fld id="{4E27BF86-1251-4E1B-918C-2D1066FCC550}" type="datetime1">
              <a:rPr lang="sv-SE" smtClean="0"/>
              <a:t>2022-08-16</a:t>
            </a:fld>
            <a:endParaRPr lang="sv-SE" dirty="0"/>
          </a:p>
        </p:txBody>
      </p:sp>
      <p:pic>
        <p:nvPicPr>
          <p:cNvPr id="6" name="Bildobjekt 5" descr="En bild som visar text&#10;&#10;Automatiskt genererad beskrivning">
            <a:extLst>
              <a:ext uri="{FF2B5EF4-FFF2-40B4-BE49-F238E27FC236}">
                <a16:creationId xmlns:a16="http://schemas.microsoft.com/office/drawing/2014/main" id="{CAF8CEAB-A22D-4A64-AA9E-ABD17B1804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934" b="24236"/>
          <a:stretch/>
        </p:blipFill>
        <p:spPr>
          <a:xfrm>
            <a:off x="7190738" y="2428875"/>
            <a:ext cx="4849278" cy="3623101"/>
          </a:xfrm>
          <a:prstGeom prst="rect">
            <a:avLst/>
          </a:prstGeom>
        </p:spPr>
      </p:pic>
      <p:sp>
        <p:nvSpPr>
          <p:cNvPr id="10" name="textruta 9" descr="T">
            <a:extLst>
              <a:ext uri="{FF2B5EF4-FFF2-40B4-BE49-F238E27FC236}">
                <a16:creationId xmlns:a16="http://schemas.microsoft.com/office/drawing/2014/main" id="{811E2DCF-BADA-427E-B3AF-AFD05A1B1E3B}"/>
              </a:ext>
            </a:extLst>
          </p:cNvPr>
          <p:cNvSpPr txBox="1"/>
          <p:nvPr/>
        </p:nvSpPr>
        <p:spPr>
          <a:xfrm>
            <a:off x="7655441" y="6237715"/>
            <a:ext cx="3621050" cy="765299"/>
          </a:xfrm>
          <a:prstGeom prst="rect">
            <a:avLst/>
          </a:prstGeom>
          <a:noFill/>
        </p:spPr>
        <p:txBody>
          <a:bodyPr wrap="square" rtlCol="0">
            <a:noAutofit/>
          </a:bodyPr>
          <a:lstStyle/>
          <a:p>
            <a:pPr algn="l"/>
            <a:r>
              <a:rPr lang="sv-SE" sz="1100" dirty="0"/>
              <a:t>Scenario 2 gestaltat i en fiktiv tidningsartikel, som finns att läsa i slutrapporten</a:t>
            </a:r>
          </a:p>
        </p:txBody>
      </p:sp>
    </p:spTree>
    <p:extLst>
      <p:ext uri="{BB962C8B-B14F-4D97-AF65-F5344CB8AC3E}">
        <p14:creationId xmlns:p14="http://schemas.microsoft.com/office/powerpoint/2010/main" val="2397609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32</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p:txBody>
          <a:bodyPr/>
          <a:lstStyle/>
          <a:p>
            <a:br>
              <a:rPr lang="sv-SE" dirty="0"/>
            </a:br>
            <a:r>
              <a:rPr lang="sv-SE" dirty="0"/>
              <a:t>Scenario 3: ”Vården lagar efter läge” </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5" y="2428875"/>
            <a:ext cx="4612787" cy="4046762"/>
          </a:xfrm>
        </p:spPr>
        <p:txBody>
          <a:bodyPr/>
          <a:lstStyle/>
          <a:p>
            <a:r>
              <a:rPr lang="sv-SE" dirty="0"/>
              <a:t>Stora krav på medarbetarnas engagemang.</a:t>
            </a:r>
          </a:p>
          <a:p>
            <a:r>
              <a:rPr lang="sv-SE" dirty="0"/>
              <a:t>Lokala beslut och initiativ – lokala lösningar.</a:t>
            </a:r>
          </a:p>
          <a:p>
            <a:r>
              <a:rPr lang="sv-SE" dirty="0"/>
              <a:t>”Tusen blommor blommar”, svag gemensam riktning.</a:t>
            </a:r>
          </a:p>
          <a:p>
            <a:endParaRPr lang="sv-SE" dirty="0"/>
          </a:p>
          <a:p>
            <a:pPr marL="0" indent="0">
              <a:buNone/>
            </a:pPr>
            <a:r>
              <a:rPr lang="sv-SE" i="1" dirty="0"/>
              <a:t>Kännetecknas av:</a:t>
            </a:r>
          </a:p>
          <a:p>
            <a:r>
              <a:rPr lang="sv-SE" dirty="0"/>
              <a:t>Bristande tillgång till kompetens inom olika områden.</a:t>
            </a:r>
          </a:p>
          <a:p>
            <a:r>
              <a:rPr lang="sv-SE" dirty="0"/>
              <a:t>Möjligheter med digital utveckling nyttjas ej.</a:t>
            </a:r>
          </a:p>
          <a:p>
            <a:pPr marL="0" indent="0">
              <a:buNone/>
            </a:pPr>
            <a:endParaRPr lang="sv-SE" b="1" dirty="0">
              <a:solidFill>
                <a:srgbClr val="AC272B"/>
              </a:solidFill>
            </a:endParaRP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sp>
        <p:nvSpPr>
          <p:cNvPr id="4" name="Platshållare för datum 3">
            <a:extLst>
              <a:ext uri="{FF2B5EF4-FFF2-40B4-BE49-F238E27FC236}">
                <a16:creationId xmlns:a16="http://schemas.microsoft.com/office/drawing/2014/main" id="{418FB9C4-F29F-4CAD-8469-E81139157131}"/>
              </a:ext>
            </a:extLst>
          </p:cNvPr>
          <p:cNvSpPr>
            <a:spLocks noGrp="1"/>
          </p:cNvSpPr>
          <p:nvPr>
            <p:ph type="dt" sz="half" idx="10"/>
          </p:nvPr>
        </p:nvSpPr>
        <p:spPr/>
        <p:txBody>
          <a:bodyPr/>
          <a:lstStyle/>
          <a:p>
            <a:fld id="{8BC80A53-FF00-460D-95E8-470B3170D937}" type="datetime1">
              <a:rPr lang="sv-SE" smtClean="0"/>
              <a:t>2022-08-16</a:t>
            </a:fld>
            <a:endParaRPr lang="sv-SE" dirty="0"/>
          </a:p>
        </p:txBody>
      </p:sp>
      <p:pic>
        <p:nvPicPr>
          <p:cNvPr id="6" name="Bildobjekt 5" descr="En bild som visar text&#10;&#10;Automatiskt genererad beskrivning">
            <a:extLst>
              <a:ext uri="{FF2B5EF4-FFF2-40B4-BE49-F238E27FC236}">
                <a16:creationId xmlns:a16="http://schemas.microsoft.com/office/drawing/2014/main" id="{A0170EE3-3E65-4A89-BA15-1967EDB9C0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52" b="13888"/>
          <a:stretch/>
        </p:blipFill>
        <p:spPr>
          <a:xfrm>
            <a:off x="7222635" y="1933490"/>
            <a:ext cx="4849278" cy="4269722"/>
          </a:xfrm>
          <a:prstGeom prst="rect">
            <a:avLst/>
          </a:prstGeom>
        </p:spPr>
      </p:pic>
      <p:sp>
        <p:nvSpPr>
          <p:cNvPr id="10" name="textruta 9" descr="T">
            <a:extLst>
              <a:ext uri="{FF2B5EF4-FFF2-40B4-BE49-F238E27FC236}">
                <a16:creationId xmlns:a16="http://schemas.microsoft.com/office/drawing/2014/main" id="{4BBB0249-D5CE-42FC-B092-A904B7AEA859}"/>
              </a:ext>
            </a:extLst>
          </p:cNvPr>
          <p:cNvSpPr txBox="1"/>
          <p:nvPr/>
        </p:nvSpPr>
        <p:spPr>
          <a:xfrm>
            <a:off x="7836749" y="6130835"/>
            <a:ext cx="3621050" cy="765299"/>
          </a:xfrm>
          <a:prstGeom prst="rect">
            <a:avLst/>
          </a:prstGeom>
          <a:noFill/>
        </p:spPr>
        <p:txBody>
          <a:bodyPr wrap="square" rtlCol="0">
            <a:noAutofit/>
          </a:bodyPr>
          <a:lstStyle/>
          <a:p>
            <a:pPr algn="l"/>
            <a:r>
              <a:rPr lang="sv-SE" sz="1100" dirty="0"/>
              <a:t>Scenario 3 gestaltat i en fiktiv tidningsartikel, som finns att läsa i slutrapporten</a:t>
            </a:r>
          </a:p>
        </p:txBody>
      </p:sp>
    </p:spTree>
    <p:extLst>
      <p:ext uri="{BB962C8B-B14F-4D97-AF65-F5344CB8AC3E}">
        <p14:creationId xmlns:p14="http://schemas.microsoft.com/office/powerpoint/2010/main" val="2811437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33</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p:txBody>
          <a:bodyPr/>
          <a:lstStyle/>
          <a:p>
            <a:br>
              <a:rPr lang="sv-SE" dirty="0"/>
            </a:br>
            <a:r>
              <a:rPr lang="sv-SE" dirty="0"/>
              <a:t>Scenario 4: ”Många händer i vården”</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5" y="2428875"/>
            <a:ext cx="4612787" cy="4173944"/>
          </a:xfrm>
        </p:spPr>
        <p:txBody>
          <a:bodyPr/>
          <a:lstStyle/>
          <a:p>
            <a:r>
              <a:rPr lang="sv-SE" dirty="0"/>
              <a:t>Främst fysiska möten av god kvalitet, god omvårdnad.</a:t>
            </a:r>
          </a:p>
          <a:p>
            <a:r>
              <a:rPr lang="sv-SE" dirty="0"/>
              <a:t>Inte full digital tillgänglighet för patienten.</a:t>
            </a:r>
          </a:p>
          <a:p>
            <a:r>
              <a:rPr lang="sv-SE" dirty="0"/>
              <a:t>Bristande kommunikation mellan aktörer, patient och invånare.</a:t>
            </a:r>
          </a:p>
          <a:p>
            <a:pPr marL="0" indent="0">
              <a:buNone/>
            </a:pPr>
            <a:endParaRPr lang="sv-SE" dirty="0"/>
          </a:p>
          <a:p>
            <a:pPr marL="0" indent="0">
              <a:buNone/>
            </a:pPr>
            <a:r>
              <a:rPr lang="sv-SE" i="1" dirty="0"/>
              <a:t>Kännetecknas av:</a:t>
            </a:r>
          </a:p>
          <a:p>
            <a:r>
              <a:rPr lang="sv-SE" dirty="0"/>
              <a:t>God tillgång till kompetens inom olika områden.</a:t>
            </a:r>
          </a:p>
          <a:p>
            <a:r>
              <a:rPr lang="sv-SE" dirty="0"/>
              <a:t>Möjligheter med digital utveckling nyttjas ej.</a:t>
            </a:r>
          </a:p>
          <a:p>
            <a:pPr marL="0" indent="0">
              <a:buNone/>
            </a:pPr>
            <a:endParaRPr lang="sv-SE" dirty="0"/>
          </a:p>
          <a:p>
            <a:pPr marL="0" indent="0">
              <a:buNone/>
            </a:pPr>
            <a:endParaRPr lang="sv-SE" b="1" dirty="0">
              <a:solidFill>
                <a:srgbClr val="AC272B"/>
              </a:solidFill>
            </a:endParaRP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sp>
        <p:nvSpPr>
          <p:cNvPr id="4" name="Platshållare för datum 3">
            <a:extLst>
              <a:ext uri="{FF2B5EF4-FFF2-40B4-BE49-F238E27FC236}">
                <a16:creationId xmlns:a16="http://schemas.microsoft.com/office/drawing/2014/main" id="{9FEB2C97-A2A8-4651-9A2E-9AD5FABC89B0}"/>
              </a:ext>
            </a:extLst>
          </p:cNvPr>
          <p:cNvSpPr>
            <a:spLocks noGrp="1"/>
          </p:cNvSpPr>
          <p:nvPr>
            <p:ph type="dt" sz="half" idx="10"/>
          </p:nvPr>
        </p:nvSpPr>
        <p:spPr/>
        <p:txBody>
          <a:bodyPr/>
          <a:lstStyle/>
          <a:p>
            <a:fld id="{0618DF6B-BB20-40C8-AA8A-672464EDDA41}" type="datetime1">
              <a:rPr lang="sv-SE" smtClean="0"/>
              <a:t>2022-08-16</a:t>
            </a:fld>
            <a:endParaRPr lang="sv-SE" dirty="0"/>
          </a:p>
        </p:txBody>
      </p:sp>
      <p:pic>
        <p:nvPicPr>
          <p:cNvPr id="6" name="Bildobjekt 5" descr="En bild som visar text&#10;&#10;Automatiskt genererad beskrivning">
            <a:extLst>
              <a:ext uri="{FF2B5EF4-FFF2-40B4-BE49-F238E27FC236}">
                <a16:creationId xmlns:a16="http://schemas.microsoft.com/office/drawing/2014/main" id="{1FC3F0B4-D7E3-4D33-87A9-1C9B910A0F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74" b="22096"/>
          <a:stretch/>
        </p:blipFill>
        <p:spPr>
          <a:xfrm>
            <a:off x="6946188" y="2282399"/>
            <a:ext cx="4849278" cy="3623101"/>
          </a:xfrm>
          <a:prstGeom prst="rect">
            <a:avLst/>
          </a:prstGeom>
        </p:spPr>
      </p:pic>
      <p:sp>
        <p:nvSpPr>
          <p:cNvPr id="10" name="textruta 9" descr="T">
            <a:extLst>
              <a:ext uri="{FF2B5EF4-FFF2-40B4-BE49-F238E27FC236}">
                <a16:creationId xmlns:a16="http://schemas.microsoft.com/office/drawing/2014/main" id="{127CCBCB-B5EF-4CFC-8F4A-9CD759A8AE3C}"/>
              </a:ext>
            </a:extLst>
          </p:cNvPr>
          <p:cNvSpPr txBox="1"/>
          <p:nvPr/>
        </p:nvSpPr>
        <p:spPr>
          <a:xfrm>
            <a:off x="7559748" y="6026942"/>
            <a:ext cx="3621050" cy="765299"/>
          </a:xfrm>
          <a:prstGeom prst="rect">
            <a:avLst/>
          </a:prstGeom>
          <a:noFill/>
        </p:spPr>
        <p:txBody>
          <a:bodyPr wrap="square" rtlCol="0">
            <a:noAutofit/>
          </a:bodyPr>
          <a:lstStyle/>
          <a:p>
            <a:pPr algn="l"/>
            <a:r>
              <a:rPr lang="sv-SE" sz="1100" dirty="0"/>
              <a:t>Scenario 4 gestaltat i en fiktiv </a:t>
            </a:r>
            <a:r>
              <a:rPr lang="sv-SE" sz="1100" dirty="0" err="1"/>
              <a:t>tidningsartike</a:t>
            </a:r>
            <a:r>
              <a:rPr lang="sv-SE" sz="1100" dirty="0"/>
              <a:t>, som finns att läsa i slutrapporten</a:t>
            </a:r>
          </a:p>
        </p:txBody>
      </p:sp>
    </p:spTree>
    <p:extLst>
      <p:ext uri="{BB962C8B-B14F-4D97-AF65-F5344CB8AC3E}">
        <p14:creationId xmlns:p14="http://schemas.microsoft.com/office/powerpoint/2010/main" val="2314080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4EC4CC7-54E0-4F4C-B333-C04FB752CB6D}"/>
              </a:ext>
            </a:extLst>
          </p:cNvPr>
          <p:cNvSpPr>
            <a:spLocks noGrp="1"/>
          </p:cNvSpPr>
          <p:nvPr>
            <p:ph type="sldNum" sz="quarter" idx="12"/>
          </p:nvPr>
        </p:nvSpPr>
        <p:spPr/>
        <p:txBody>
          <a:bodyPr/>
          <a:lstStyle/>
          <a:p>
            <a:fld id="{288147F2-D839-401F-8B8C-3CAF295340B5}" type="slidenum">
              <a:rPr lang="sv-SE" smtClean="0"/>
              <a:pPr/>
              <a:t>34</a:t>
            </a:fld>
            <a:endParaRPr lang="sv-SE" dirty="0"/>
          </a:p>
        </p:txBody>
      </p:sp>
      <p:sp>
        <p:nvSpPr>
          <p:cNvPr id="7" name="Rubrik 6">
            <a:extLst>
              <a:ext uri="{FF2B5EF4-FFF2-40B4-BE49-F238E27FC236}">
                <a16:creationId xmlns:a16="http://schemas.microsoft.com/office/drawing/2014/main" id="{11E6DA6B-46AB-4435-9B2B-1986C91AF1E0}"/>
              </a:ext>
            </a:extLst>
          </p:cNvPr>
          <p:cNvSpPr>
            <a:spLocks noGrp="1"/>
          </p:cNvSpPr>
          <p:nvPr>
            <p:ph type="title"/>
          </p:nvPr>
        </p:nvSpPr>
        <p:spPr>
          <a:xfrm>
            <a:off x="803275" y="1464658"/>
            <a:ext cx="10585450" cy="4947010"/>
          </a:xfrm>
        </p:spPr>
        <p:txBody>
          <a:bodyPr/>
          <a:lstStyle/>
          <a:p>
            <a:r>
              <a:rPr lang="sv-SE" dirty="0"/>
              <a:t>Fokusområden för att möta </a:t>
            </a:r>
            <a:br>
              <a:rPr lang="sv-SE" dirty="0"/>
            </a:br>
            <a:r>
              <a:rPr lang="sv-SE" dirty="0"/>
              <a:t>framtida utmaningar </a:t>
            </a:r>
            <a:br>
              <a:rPr lang="sv-SE" dirty="0"/>
            </a:br>
            <a:br>
              <a:rPr lang="sv-SE" dirty="0"/>
            </a:br>
            <a:endParaRPr lang="sv-SE" b="0" dirty="0"/>
          </a:p>
        </p:txBody>
      </p:sp>
      <p:sp>
        <p:nvSpPr>
          <p:cNvPr id="2" name="Platshållare för datum 1">
            <a:extLst>
              <a:ext uri="{FF2B5EF4-FFF2-40B4-BE49-F238E27FC236}">
                <a16:creationId xmlns:a16="http://schemas.microsoft.com/office/drawing/2014/main" id="{F4C2D5F4-BBE4-40B9-84F7-62446B0EFEDD}"/>
              </a:ext>
            </a:extLst>
          </p:cNvPr>
          <p:cNvSpPr>
            <a:spLocks noGrp="1"/>
          </p:cNvSpPr>
          <p:nvPr>
            <p:ph type="dt" sz="half" idx="10"/>
          </p:nvPr>
        </p:nvSpPr>
        <p:spPr/>
        <p:txBody>
          <a:bodyPr/>
          <a:lstStyle/>
          <a:p>
            <a:fld id="{C8A00432-83F8-436B-BFF5-2F67D89C712B}" type="datetime1">
              <a:rPr lang="sv-SE" smtClean="0"/>
              <a:t>2022-08-16</a:t>
            </a:fld>
            <a:endParaRPr lang="sv-SE" dirty="0"/>
          </a:p>
        </p:txBody>
      </p:sp>
    </p:spTree>
    <p:extLst>
      <p:ext uri="{BB962C8B-B14F-4D97-AF65-F5344CB8AC3E}">
        <p14:creationId xmlns:p14="http://schemas.microsoft.com/office/powerpoint/2010/main" val="3066447017"/>
      </p:ext>
    </p:extLst>
  </p:cSld>
  <p:clrMapOvr>
    <a:masterClrMapping/>
  </p:clrMapOvr>
  <p:transition spd="slow">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D0EB637-213C-09E2-CE6D-80137332004D}"/>
              </a:ext>
            </a:extLst>
          </p:cNvPr>
          <p:cNvSpPr>
            <a:spLocks noGrp="1"/>
          </p:cNvSpPr>
          <p:nvPr>
            <p:ph type="title"/>
          </p:nvPr>
        </p:nvSpPr>
        <p:spPr>
          <a:xfrm>
            <a:off x="803275" y="968375"/>
            <a:ext cx="10585450" cy="1164481"/>
          </a:xfrm>
        </p:spPr>
        <p:txBody>
          <a:bodyPr/>
          <a:lstStyle/>
          <a:p>
            <a:pPr algn="ctr"/>
            <a:r>
              <a:rPr lang="sv-SE" sz="3200" dirty="0"/>
              <a:t>Vägen till rekommenderade fokusområden</a:t>
            </a:r>
          </a:p>
        </p:txBody>
      </p:sp>
      <p:sp>
        <p:nvSpPr>
          <p:cNvPr id="22" name="Rektangel med rundade hörn 21">
            <a:extLst>
              <a:ext uri="{FF2B5EF4-FFF2-40B4-BE49-F238E27FC236}">
                <a16:creationId xmlns:a16="http://schemas.microsoft.com/office/drawing/2014/main" id="{4DDB3C68-1BFC-6C54-3435-3E2954AEA584}"/>
              </a:ext>
            </a:extLst>
          </p:cNvPr>
          <p:cNvSpPr/>
          <p:nvPr/>
        </p:nvSpPr>
        <p:spPr bwMode="auto">
          <a:xfrm>
            <a:off x="2260600" y="2307332"/>
            <a:ext cx="7286625" cy="712093"/>
          </a:xfrm>
          <a:prstGeom prst="roundRect">
            <a:avLst/>
          </a:prstGeom>
          <a:solidFill>
            <a:srgbClr val="9E958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sv-SE" dirty="0">
                <a:solidFill>
                  <a:schemeClr val="bg1"/>
                </a:solidFill>
              </a:rPr>
              <a:t>Hälso- och sjukvårdslagen</a:t>
            </a:r>
            <a:br>
              <a:rPr lang="sv-SE" dirty="0">
                <a:solidFill>
                  <a:schemeClr val="bg1"/>
                </a:solidFill>
              </a:rPr>
            </a:br>
            <a:r>
              <a:rPr lang="sv-SE" dirty="0">
                <a:solidFill>
                  <a:schemeClr val="bg1"/>
                </a:solidFill>
              </a:rPr>
              <a:t>Riksdagens etiska plattform</a:t>
            </a: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sp>
        <p:nvSpPr>
          <p:cNvPr id="24" name="Rektangel med rundade hörn 23">
            <a:extLst>
              <a:ext uri="{FF2B5EF4-FFF2-40B4-BE49-F238E27FC236}">
                <a16:creationId xmlns:a16="http://schemas.microsoft.com/office/drawing/2014/main" id="{2B2C07B2-5A58-D7D8-2B92-6D266E6540EF}"/>
              </a:ext>
            </a:extLst>
          </p:cNvPr>
          <p:cNvSpPr/>
          <p:nvPr/>
        </p:nvSpPr>
        <p:spPr bwMode="auto">
          <a:xfrm>
            <a:off x="2260599" y="4669532"/>
            <a:ext cx="7286625" cy="712093"/>
          </a:xfrm>
          <a:prstGeom prst="roundRect">
            <a:avLst/>
          </a:prstGeom>
          <a:solidFill>
            <a:srgbClr val="D3437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sv-SE" sz="2200" b="0" i="0" u="none" strike="noStrike" cap="none" normalizeH="0" baseline="0" dirty="0">
                <a:ln>
                  <a:noFill/>
                </a:ln>
                <a:solidFill>
                  <a:schemeClr val="bg1"/>
                </a:solidFill>
                <a:effectLst/>
                <a:latin typeface="Verdana" pitchFamily="34" charset="0"/>
                <a:ea typeface="Geneva" pitchFamily="1" charset="-128"/>
              </a:rPr>
              <a:t>Utmaningar</a:t>
            </a:r>
          </a:p>
        </p:txBody>
      </p:sp>
      <p:sp>
        <p:nvSpPr>
          <p:cNvPr id="26" name="Rektangel med rundade hörn 25">
            <a:extLst>
              <a:ext uri="{FF2B5EF4-FFF2-40B4-BE49-F238E27FC236}">
                <a16:creationId xmlns:a16="http://schemas.microsoft.com/office/drawing/2014/main" id="{9AA24A52-A76A-8DA1-5900-80075CE85DC0}"/>
              </a:ext>
            </a:extLst>
          </p:cNvPr>
          <p:cNvSpPr/>
          <p:nvPr/>
        </p:nvSpPr>
        <p:spPr bwMode="auto">
          <a:xfrm>
            <a:off x="2260600" y="5849045"/>
            <a:ext cx="7286625" cy="712093"/>
          </a:xfrm>
          <a:prstGeom prst="roundRect">
            <a:avLst/>
          </a:prstGeom>
          <a:solidFill>
            <a:srgbClr val="E79DB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sv-SE" sz="2200" b="0" i="0" u="none" strike="noStrike" cap="none" normalizeH="0" baseline="0" dirty="0">
                <a:ln>
                  <a:noFill/>
                </a:ln>
                <a:effectLst/>
                <a:latin typeface="Verdana" pitchFamily="34" charset="0"/>
                <a:ea typeface="Geneva" pitchFamily="1" charset="-128"/>
              </a:rPr>
              <a:t>Fokusområden för hälso- och sjukvården</a:t>
            </a:r>
          </a:p>
        </p:txBody>
      </p:sp>
      <p:sp>
        <p:nvSpPr>
          <p:cNvPr id="27" name="Rektangel med rundade hörn 26">
            <a:extLst>
              <a:ext uri="{FF2B5EF4-FFF2-40B4-BE49-F238E27FC236}">
                <a16:creationId xmlns:a16="http://schemas.microsoft.com/office/drawing/2014/main" id="{3B09F335-1B25-8614-87C1-0366C9DB4E31}"/>
              </a:ext>
            </a:extLst>
          </p:cNvPr>
          <p:cNvSpPr/>
          <p:nvPr/>
        </p:nvSpPr>
        <p:spPr bwMode="auto">
          <a:xfrm>
            <a:off x="2251074" y="3488432"/>
            <a:ext cx="7286625" cy="712093"/>
          </a:xfrm>
          <a:prstGeom prst="roundRect">
            <a:avLst/>
          </a:prstGeom>
          <a:solidFill>
            <a:srgbClr val="96002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sv-SE" sz="2200" b="0" i="0" u="none" strike="noStrike" cap="none" normalizeH="0" baseline="0" dirty="0">
                <a:ln>
                  <a:noFill/>
                </a:ln>
                <a:solidFill>
                  <a:schemeClr val="bg1"/>
                </a:solidFill>
                <a:effectLst/>
                <a:latin typeface="Verdana" pitchFamily="34" charset="0"/>
                <a:ea typeface="Geneva" pitchFamily="1" charset="-128"/>
              </a:rPr>
              <a:t>Slutsatser om prognoser, osäkerheter </a:t>
            </a:r>
            <a:br>
              <a:rPr kumimoji="0" lang="sv-SE" sz="2200" b="0" i="0" u="none" strike="noStrike" cap="none" normalizeH="0" baseline="0" dirty="0">
                <a:ln>
                  <a:noFill/>
                </a:ln>
                <a:solidFill>
                  <a:schemeClr val="bg1"/>
                </a:solidFill>
                <a:effectLst/>
                <a:latin typeface="Verdana" pitchFamily="34" charset="0"/>
                <a:ea typeface="Geneva" pitchFamily="1" charset="-128"/>
              </a:rPr>
            </a:br>
            <a:r>
              <a:rPr kumimoji="0" lang="sv-SE" sz="2200" b="0" i="0" u="none" strike="noStrike" cap="none" normalizeH="0" baseline="0" dirty="0">
                <a:ln>
                  <a:noFill/>
                </a:ln>
                <a:solidFill>
                  <a:schemeClr val="bg1"/>
                </a:solidFill>
                <a:effectLst/>
                <a:latin typeface="Verdana" pitchFamily="34" charset="0"/>
                <a:ea typeface="Geneva" pitchFamily="1" charset="-128"/>
              </a:rPr>
              <a:t>och scenarier</a:t>
            </a:r>
          </a:p>
        </p:txBody>
      </p:sp>
      <p:sp>
        <p:nvSpPr>
          <p:cNvPr id="28" name="Triangel 27">
            <a:extLst>
              <a:ext uri="{FF2B5EF4-FFF2-40B4-BE49-F238E27FC236}">
                <a16:creationId xmlns:a16="http://schemas.microsoft.com/office/drawing/2014/main" id="{169A10B3-3C0D-7B71-5D07-97F650F4AE64}"/>
              </a:ext>
            </a:extLst>
          </p:cNvPr>
          <p:cNvSpPr/>
          <p:nvPr/>
        </p:nvSpPr>
        <p:spPr bwMode="auto">
          <a:xfrm rot="10800000">
            <a:off x="5706689" y="3091222"/>
            <a:ext cx="375394" cy="323826"/>
          </a:xfrm>
          <a:prstGeom prst="triangle">
            <a:avLst/>
          </a:prstGeom>
          <a:solidFill>
            <a:schemeClr val="accent1"/>
          </a:solidFill>
          <a:ln w="9525" cap="flat" cmpd="sng" algn="ctr">
            <a:solidFill>
              <a:srgbClr val="003468"/>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29" name="Triangel 28">
            <a:extLst>
              <a:ext uri="{FF2B5EF4-FFF2-40B4-BE49-F238E27FC236}">
                <a16:creationId xmlns:a16="http://schemas.microsoft.com/office/drawing/2014/main" id="{C4EF6BFE-BDD0-2F23-BDCE-83B26928B1F5}"/>
              </a:ext>
            </a:extLst>
          </p:cNvPr>
          <p:cNvSpPr/>
          <p:nvPr/>
        </p:nvSpPr>
        <p:spPr bwMode="auto">
          <a:xfrm rot="10800000">
            <a:off x="5720606" y="4273115"/>
            <a:ext cx="375394" cy="323826"/>
          </a:xfrm>
          <a:prstGeom prst="triangle">
            <a:avLst/>
          </a:prstGeom>
          <a:solidFill>
            <a:schemeClr val="accent1"/>
          </a:solidFill>
          <a:ln w="9525" cap="flat" cmpd="sng" algn="ctr">
            <a:solidFill>
              <a:srgbClr val="003468"/>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
        <p:nvSpPr>
          <p:cNvPr id="30" name="Triangel 29">
            <a:extLst>
              <a:ext uri="{FF2B5EF4-FFF2-40B4-BE49-F238E27FC236}">
                <a16:creationId xmlns:a16="http://schemas.microsoft.com/office/drawing/2014/main" id="{B683215F-99CB-F999-3E4A-611D85998C55}"/>
              </a:ext>
            </a:extLst>
          </p:cNvPr>
          <p:cNvSpPr/>
          <p:nvPr/>
        </p:nvSpPr>
        <p:spPr bwMode="auto">
          <a:xfrm rot="10800000">
            <a:off x="5706689" y="5466532"/>
            <a:ext cx="375394" cy="323826"/>
          </a:xfrm>
          <a:prstGeom prst="triangle">
            <a:avLst/>
          </a:prstGeom>
          <a:solidFill>
            <a:schemeClr val="accent1"/>
          </a:solidFill>
          <a:ln w="9525" cap="flat" cmpd="sng" algn="ctr">
            <a:solidFill>
              <a:srgbClr val="003468"/>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bg1"/>
              </a:solidFill>
              <a:effectLst/>
              <a:latin typeface="Verdana" pitchFamily="34" charset="0"/>
              <a:ea typeface="Geneva" pitchFamily="1" charset="-128"/>
            </a:endParaRPr>
          </a:p>
        </p:txBody>
      </p:sp>
    </p:spTree>
    <p:extLst>
      <p:ext uri="{BB962C8B-B14F-4D97-AF65-F5344CB8AC3E}">
        <p14:creationId xmlns:p14="http://schemas.microsoft.com/office/powerpoint/2010/main" val="2544916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9CEC87-C369-C0A1-778D-8A37E7DA7498}"/>
              </a:ext>
            </a:extLst>
          </p:cNvPr>
          <p:cNvSpPr>
            <a:spLocks noGrp="1"/>
          </p:cNvSpPr>
          <p:nvPr>
            <p:ph type="title"/>
          </p:nvPr>
        </p:nvSpPr>
        <p:spPr>
          <a:xfrm>
            <a:off x="958852" y="1456594"/>
            <a:ext cx="9334218" cy="836613"/>
          </a:xfrm>
        </p:spPr>
        <p:txBody>
          <a:bodyPr/>
          <a:lstStyle/>
          <a:p>
            <a:r>
              <a:rPr lang="sv-SE" dirty="0"/>
              <a:t>Utmaningar avgörande att hantera i utvecklingen av framtidens hälso- och sjukvård</a:t>
            </a:r>
            <a:br>
              <a:rPr lang="sv-SE" dirty="0"/>
            </a:br>
            <a:endParaRPr lang="sv-SE" dirty="0"/>
          </a:p>
        </p:txBody>
      </p:sp>
      <p:sp>
        <p:nvSpPr>
          <p:cNvPr id="3" name="Platshållare för innehåll 2">
            <a:extLst>
              <a:ext uri="{FF2B5EF4-FFF2-40B4-BE49-F238E27FC236}">
                <a16:creationId xmlns:a16="http://schemas.microsoft.com/office/drawing/2014/main" id="{F7A83672-4687-EE5D-3FDA-E223BD6BBDBF}"/>
              </a:ext>
            </a:extLst>
          </p:cNvPr>
          <p:cNvSpPr>
            <a:spLocks noGrp="1"/>
          </p:cNvSpPr>
          <p:nvPr>
            <p:ph idx="1"/>
          </p:nvPr>
        </p:nvSpPr>
        <p:spPr>
          <a:xfrm>
            <a:off x="1057126" y="2700950"/>
            <a:ext cx="4957317" cy="3937000"/>
          </a:xfrm>
        </p:spPr>
        <p:txBody>
          <a:bodyPr/>
          <a:lstStyle/>
          <a:p>
            <a:r>
              <a:rPr lang="sv-SE" dirty="0"/>
              <a:t>Behoven av sjukvård kommer att öka </a:t>
            </a:r>
            <a:br>
              <a:rPr lang="sv-SE" dirty="0"/>
            </a:br>
            <a:r>
              <a:rPr lang="sv-SE" dirty="0"/>
              <a:t>på grund av befolkningsökningen.</a:t>
            </a:r>
          </a:p>
          <a:p>
            <a:r>
              <a:rPr lang="sv-SE" dirty="0"/>
              <a:t>Ökade krav och åtaganden kommer </a:t>
            </a:r>
            <a:br>
              <a:rPr lang="sv-SE" dirty="0"/>
            </a:br>
            <a:r>
              <a:rPr lang="sv-SE" dirty="0"/>
              <a:t>att kräva tydliga prioriteringar.</a:t>
            </a:r>
          </a:p>
          <a:p>
            <a:r>
              <a:rPr lang="sv-SE" dirty="0"/>
              <a:t>Vårdbehoven kan påverkas.</a:t>
            </a:r>
          </a:p>
          <a:p>
            <a:r>
              <a:rPr lang="sv-SE" dirty="0"/>
              <a:t>Sömlösa vårdövergångar för patienten mellan olika aktörer behöver stärkas.</a:t>
            </a:r>
          </a:p>
          <a:p>
            <a:r>
              <a:rPr lang="sv-SE" dirty="0"/>
              <a:t>Tillräcklig kompetens i vården och rätt kompetens på rätt plats är centralt.</a:t>
            </a:r>
          </a:p>
          <a:p>
            <a:endParaRPr lang="sv-SE" dirty="0"/>
          </a:p>
          <a:p>
            <a:pPr marL="342900" indent="-342900">
              <a:buFont typeface="+mj-lt"/>
              <a:buAutoNum type="arabicPeriod"/>
            </a:pPr>
            <a:endParaRPr lang="sv-SE" dirty="0"/>
          </a:p>
          <a:p>
            <a:endParaRPr lang="sv-SE" dirty="0"/>
          </a:p>
          <a:p>
            <a:pPr marL="342900" indent="-342900">
              <a:buFont typeface="+mj-lt"/>
              <a:buAutoNum type="arabicPeriod"/>
            </a:pPr>
            <a:endParaRPr lang="sv-SE" dirty="0"/>
          </a:p>
          <a:p>
            <a:endParaRPr lang="sv-SE" dirty="0"/>
          </a:p>
        </p:txBody>
      </p:sp>
      <p:sp>
        <p:nvSpPr>
          <p:cNvPr id="11" name="Platshållare för innehåll 2">
            <a:extLst>
              <a:ext uri="{FF2B5EF4-FFF2-40B4-BE49-F238E27FC236}">
                <a16:creationId xmlns:a16="http://schemas.microsoft.com/office/drawing/2014/main" id="{2F68AFB0-517F-97F6-0150-F5E005177D6F}"/>
              </a:ext>
            </a:extLst>
          </p:cNvPr>
          <p:cNvSpPr txBox="1">
            <a:spLocks/>
          </p:cNvSpPr>
          <p:nvPr/>
        </p:nvSpPr>
        <p:spPr bwMode="auto">
          <a:xfrm>
            <a:off x="6384796" y="2700950"/>
            <a:ext cx="4957317" cy="39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1" fontAlgn="base" hangingPunct="1">
              <a:lnSpc>
                <a:spcPct val="100000"/>
              </a:lnSpc>
              <a:spcBef>
                <a:spcPts val="800"/>
              </a:spcBef>
              <a:spcAft>
                <a:spcPts val="100"/>
              </a:spcAft>
              <a:buClrTx/>
              <a:buSzPts val="1800"/>
              <a:buFont typeface="Wingdings" pitchFamily="2" charset="2"/>
              <a:buChar char="§"/>
              <a:tabLst>
                <a:tab pos="228600" algn="l"/>
                <a:tab pos="457200" algn="l"/>
                <a:tab pos="685800" algn="l"/>
                <a:tab pos="914400" algn="l"/>
                <a:tab pos="1143000" algn="l"/>
                <a:tab pos="1371600" algn="l"/>
                <a:tab pos="1600200" algn="l"/>
                <a:tab pos="1828800" algn="l"/>
                <a:tab pos="2057400" algn="l"/>
              </a:tabLst>
              <a:defRPr sz="1800" spc="-50" baseline="0">
                <a:solidFill>
                  <a:schemeClr val="tx1"/>
                </a:solidFill>
                <a:latin typeface="Verdana" panose="020B0604030504040204" pitchFamily="34" charset="0"/>
                <a:ea typeface="+mn-ea"/>
                <a:cs typeface="+mn-cs"/>
              </a:defRPr>
            </a:lvl1pPr>
            <a:lvl2pPr marL="457200" indent="-228600" algn="l" rtl="0" eaLnBrk="1" fontAlgn="base" hangingPunct="1">
              <a:lnSpc>
                <a:spcPct val="100000"/>
              </a:lnSpc>
              <a:spcBef>
                <a:spcPts val="600"/>
              </a:spcBef>
              <a:spcAft>
                <a:spcPts val="100"/>
              </a:spcAft>
              <a:buClrTx/>
              <a:buSzPts val="1700"/>
              <a:buFont typeface="Verdna"/>
              <a:buChar char="–"/>
              <a:tabLst>
                <a:tab pos="228600" algn="l"/>
                <a:tab pos="457200" algn="l"/>
                <a:tab pos="685800" algn="l"/>
                <a:tab pos="914400" algn="l"/>
                <a:tab pos="1143000" algn="l"/>
                <a:tab pos="1371600" algn="l"/>
                <a:tab pos="1600200" algn="l"/>
                <a:tab pos="1828800" algn="l"/>
                <a:tab pos="2057400" algn="l"/>
              </a:tabLst>
              <a:defRPr sz="1700">
                <a:solidFill>
                  <a:schemeClr val="tx1"/>
                </a:solidFill>
                <a:latin typeface="Verdana" panose="020B0604030504040204" pitchFamily="34" charset="0"/>
                <a:ea typeface="+mn-ea"/>
              </a:defRPr>
            </a:lvl2pPr>
            <a:lvl3pPr marL="685800" indent="-228600" algn="l" rtl="0" eaLnBrk="1" fontAlgn="base" hangingPunct="1">
              <a:lnSpc>
                <a:spcPct val="100000"/>
              </a:lnSpc>
              <a:spcBef>
                <a:spcPts val="300"/>
              </a:spcBef>
              <a:spcAft>
                <a:spcPts val="100"/>
              </a:spcAft>
              <a:buClrTx/>
              <a:buSzPts val="1600"/>
              <a:buFont typeface="Wingdings" pitchFamily="2" charset="2"/>
              <a:buChar char="§"/>
              <a:tabLst>
                <a:tab pos="228600" algn="l"/>
                <a:tab pos="457200" algn="l"/>
                <a:tab pos="685800" algn="l"/>
                <a:tab pos="914400" algn="l"/>
                <a:tab pos="1143000" algn="l"/>
                <a:tab pos="1371600" algn="l"/>
                <a:tab pos="1600200" algn="l"/>
                <a:tab pos="1828800" algn="l"/>
                <a:tab pos="2057400" algn="l"/>
              </a:tabLst>
              <a:defRPr sz="1600">
                <a:solidFill>
                  <a:schemeClr val="tx1"/>
                </a:solidFill>
                <a:latin typeface="Verdana" panose="020B0604030504040204" pitchFamily="34" charset="0"/>
                <a:ea typeface="+mn-ea"/>
              </a:defRPr>
            </a:lvl3pPr>
            <a:lvl4pPr marL="9144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solidFill>
                  <a:schemeClr val="tx1"/>
                </a:solidFill>
                <a:latin typeface="Verdana" panose="020B0604030504040204" pitchFamily="34" charset="0"/>
                <a:ea typeface="+mn-ea"/>
              </a:defRPr>
            </a:lvl4pPr>
            <a:lvl5pPr marL="1143000" indent="-228600" algn="l" rtl="0" eaLnBrk="1" fontAlgn="base" hangingPunct="1">
              <a:lnSpc>
                <a:spcPct val="100000"/>
              </a:lnSpc>
              <a:spcBef>
                <a:spcPts val="300"/>
              </a:spcBef>
              <a:spcAft>
                <a:spcPts val="100"/>
              </a:spcAft>
              <a:buClrTx/>
              <a:buSzPts val="1600"/>
              <a:buFont typeface="Verdana" panose="020B0604030504040204" pitchFamily="34" charset="0"/>
              <a:buChar char="»"/>
              <a:tabLst>
                <a:tab pos="228600" algn="l"/>
                <a:tab pos="457200" algn="l"/>
                <a:tab pos="685800" algn="l"/>
                <a:tab pos="914400" algn="l"/>
                <a:tab pos="1143000" algn="l"/>
                <a:tab pos="1371600" algn="l"/>
                <a:tab pos="1600200" algn="l"/>
                <a:tab pos="1828800" algn="l"/>
                <a:tab pos="2057400" algn="l"/>
              </a:tabLst>
              <a:defRPr sz="1600">
                <a:solidFill>
                  <a:schemeClr val="tx1"/>
                </a:solidFill>
                <a:latin typeface="Verdana" panose="020B0604030504040204" pitchFamily="34" charset="0"/>
                <a:ea typeface="+mn-ea"/>
              </a:defRPr>
            </a:lvl5pPr>
            <a:lvl6pPr marL="1371600" indent="-228600" algn="l" rtl="0" eaLnBrk="1" fontAlgn="base" hangingPunct="1">
              <a:lnSpc>
                <a:spcPct val="100000"/>
              </a:lnSpc>
              <a:spcBef>
                <a:spcPts val="300"/>
              </a:spcBef>
              <a:spcAft>
                <a:spcPts val="100"/>
              </a:spcAft>
              <a:buClrTx/>
              <a:buSzPts val="1600"/>
              <a:buFont typeface="Verdana" panose="020B0604030504040204" pitchFamily="34" charset="0"/>
              <a:buChar char="–"/>
              <a:defRPr sz="1600">
                <a:solidFill>
                  <a:schemeClr val="tx1"/>
                </a:solidFill>
                <a:latin typeface="Verdana" panose="020B0604030504040204" pitchFamily="34" charset="0"/>
                <a:ea typeface="+mn-ea"/>
              </a:defRPr>
            </a:lvl6pPr>
            <a:lvl7pPr marL="1600200" indent="-228600" algn="l" rtl="0" eaLnBrk="1" fontAlgn="base" hangingPunct="1">
              <a:lnSpc>
                <a:spcPct val="100000"/>
              </a:lnSpc>
              <a:spcBef>
                <a:spcPts val="300"/>
              </a:spcBef>
              <a:spcAft>
                <a:spcPts val="100"/>
              </a:spcAft>
              <a:buClrTx/>
              <a:buSzPts val="1800"/>
              <a:buFont typeface="Verdana" panose="020B0604030504040204" pitchFamily="34" charset="0"/>
              <a:buChar char="–"/>
              <a:defRPr sz="1600">
                <a:solidFill>
                  <a:schemeClr val="tx1"/>
                </a:solidFill>
                <a:latin typeface="Verdana" panose="020B0604030504040204" pitchFamily="34" charset="0"/>
                <a:ea typeface="+mn-ea"/>
              </a:defRPr>
            </a:lvl7pPr>
            <a:lvl8pPr marL="1828800" indent="-228600" algn="l" rtl="0" eaLnBrk="1" fontAlgn="base" hangingPunct="1">
              <a:lnSpc>
                <a:spcPct val="100000"/>
              </a:lnSpc>
              <a:spcBef>
                <a:spcPts val="300"/>
              </a:spcBef>
              <a:spcAft>
                <a:spcPts val="100"/>
              </a:spcAft>
              <a:buClrTx/>
              <a:buSzPts val="1600"/>
              <a:buFont typeface="Verdana" panose="020B0604030504040204" pitchFamily="34" charset="0"/>
              <a:buChar char="–"/>
              <a:defRPr sz="1600">
                <a:solidFill>
                  <a:schemeClr val="tx1"/>
                </a:solidFill>
                <a:latin typeface="Verdana" panose="020B0604030504040204" pitchFamily="34" charset="0"/>
                <a:ea typeface="+mn-ea"/>
              </a:defRPr>
            </a:lvl8pPr>
            <a:lvl9pPr marL="2057400" indent="-228600" algn="l" rtl="0" eaLnBrk="1" fontAlgn="base" hangingPunct="1">
              <a:lnSpc>
                <a:spcPct val="100000"/>
              </a:lnSpc>
              <a:spcBef>
                <a:spcPts val="300"/>
              </a:spcBef>
              <a:spcAft>
                <a:spcPts val="100"/>
              </a:spcAft>
              <a:buClrTx/>
              <a:buSzPts val="1600"/>
              <a:buFont typeface="Verdana" panose="020B0604030504040204" pitchFamily="34" charset="0"/>
              <a:buChar char="–"/>
              <a:defRPr sz="1600">
                <a:solidFill>
                  <a:schemeClr val="tx1"/>
                </a:solidFill>
                <a:latin typeface="Verdana" panose="020B0604030504040204" pitchFamily="34" charset="0"/>
                <a:ea typeface="+mn-ea"/>
              </a:defRPr>
            </a:lvl9pPr>
          </a:lstStyle>
          <a:p>
            <a:r>
              <a:rPr lang="sv-SE" dirty="0"/>
              <a:t>Teknisk och medicinsk utveckling </a:t>
            </a:r>
            <a:br>
              <a:rPr lang="sv-SE" dirty="0"/>
            </a:br>
            <a:r>
              <a:rPr lang="sv-SE" dirty="0"/>
              <a:t>kräver kontinuerlig kompetensutveckling.</a:t>
            </a:r>
          </a:p>
          <a:p>
            <a:r>
              <a:rPr lang="sv-SE" dirty="0"/>
              <a:t>Dra nytta av digitaliseringen, såväl centralt </a:t>
            </a:r>
            <a:br>
              <a:rPr lang="sv-SE" dirty="0"/>
            </a:br>
            <a:r>
              <a:rPr lang="sv-SE" dirty="0"/>
              <a:t>som lokalt, är viktigt.</a:t>
            </a:r>
          </a:p>
          <a:p>
            <a:r>
              <a:rPr lang="sv-SE" dirty="0"/>
              <a:t>Innehåll och struktur i vårdens stödsystem blir alltmer komplexa och behöver ensas.</a:t>
            </a:r>
          </a:p>
          <a:p>
            <a:r>
              <a:rPr lang="sv-SE" dirty="0"/>
              <a:t>Vårdens ökade komplexitet kräver </a:t>
            </a:r>
            <a:br>
              <a:rPr lang="sv-SE" dirty="0"/>
            </a:br>
            <a:r>
              <a:rPr lang="sv-SE" dirty="0"/>
              <a:t>ökad uppmärksamhet på styrning.</a:t>
            </a:r>
          </a:p>
          <a:p>
            <a:r>
              <a:rPr lang="sv-SE" dirty="0"/>
              <a:t> Hållbar utveckling behöver säkras.</a:t>
            </a:r>
          </a:p>
          <a:p>
            <a:pPr marL="342900" indent="-342900">
              <a:buFont typeface="+mj-lt"/>
              <a:buAutoNum type="arabicPeriod" startAt="6"/>
            </a:pPr>
            <a:endParaRPr lang="sv-SE" kern="0" dirty="0">
              <a:solidFill>
                <a:schemeClr val="bg1"/>
              </a:solidFill>
            </a:endParaRPr>
          </a:p>
          <a:p>
            <a:pPr marL="342900" indent="-342900">
              <a:buFont typeface="+mj-lt"/>
              <a:buAutoNum type="arabicPeriod"/>
            </a:pPr>
            <a:endParaRPr lang="sv-SE" kern="0" dirty="0"/>
          </a:p>
          <a:p>
            <a:endParaRPr lang="sv-SE" kern="0" dirty="0"/>
          </a:p>
          <a:p>
            <a:pPr marL="342900" indent="-342900">
              <a:buFont typeface="+mj-lt"/>
              <a:buAutoNum type="arabicPeriod"/>
            </a:pPr>
            <a:endParaRPr lang="sv-SE" kern="0" dirty="0"/>
          </a:p>
          <a:p>
            <a:endParaRPr lang="sv-SE" kern="0" dirty="0"/>
          </a:p>
        </p:txBody>
      </p:sp>
      <p:sp>
        <p:nvSpPr>
          <p:cNvPr id="6" name="Platshållare för bildnummer 5">
            <a:extLst>
              <a:ext uri="{FF2B5EF4-FFF2-40B4-BE49-F238E27FC236}">
                <a16:creationId xmlns:a16="http://schemas.microsoft.com/office/drawing/2014/main" id="{BFCD667D-B61A-713A-5BD6-4DDB0EB9A1C9}"/>
              </a:ext>
            </a:extLst>
          </p:cNvPr>
          <p:cNvSpPr>
            <a:spLocks noGrp="1"/>
          </p:cNvSpPr>
          <p:nvPr>
            <p:ph type="sldNum" sz="quarter" idx="12"/>
          </p:nvPr>
        </p:nvSpPr>
        <p:spPr/>
        <p:txBody>
          <a:bodyPr/>
          <a:lstStyle/>
          <a:p>
            <a:fld id="{DDBEBB44-B4B5-45AD-87A9-3B8A569A17F0}" type="slidenum">
              <a:rPr lang="sv-SE" smtClean="0"/>
              <a:pPr/>
              <a:t>36</a:t>
            </a:fld>
            <a:endParaRPr lang="sv-SE" dirty="0"/>
          </a:p>
        </p:txBody>
      </p:sp>
      <p:sp>
        <p:nvSpPr>
          <p:cNvPr id="4" name="Platshållare för datum 3">
            <a:extLst>
              <a:ext uri="{FF2B5EF4-FFF2-40B4-BE49-F238E27FC236}">
                <a16:creationId xmlns:a16="http://schemas.microsoft.com/office/drawing/2014/main" id="{A987A8D2-DD5D-4592-8ABB-C1847DB79088}"/>
              </a:ext>
            </a:extLst>
          </p:cNvPr>
          <p:cNvSpPr>
            <a:spLocks noGrp="1"/>
          </p:cNvSpPr>
          <p:nvPr>
            <p:ph type="dt" sz="half" idx="10"/>
          </p:nvPr>
        </p:nvSpPr>
        <p:spPr/>
        <p:txBody>
          <a:bodyPr/>
          <a:lstStyle/>
          <a:p>
            <a:fld id="{70DF4A2E-690D-42BE-AF03-9B1AB7F060D3}" type="datetime1">
              <a:rPr lang="sv-SE" smtClean="0"/>
              <a:t>2022-08-16</a:t>
            </a:fld>
            <a:endParaRPr lang="sv-SE" dirty="0"/>
          </a:p>
        </p:txBody>
      </p:sp>
    </p:spTree>
    <p:extLst>
      <p:ext uri="{BB962C8B-B14F-4D97-AF65-F5344CB8AC3E}">
        <p14:creationId xmlns:p14="http://schemas.microsoft.com/office/powerpoint/2010/main" val="464324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EB57F5D-EF66-4A48-92DD-3EC12BCC623B}"/>
              </a:ext>
            </a:extLst>
          </p:cNvPr>
          <p:cNvSpPr>
            <a:spLocks noGrp="1"/>
          </p:cNvSpPr>
          <p:nvPr>
            <p:ph type="dt" sz="half" idx="10"/>
          </p:nvPr>
        </p:nvSpPr>
        <p:spPr/>
        <p:txBody>
          <a:bodyPr/>
          <a:lstStyle/>
          <a:p>
            <a:fld id="{A40E6600-FA98-4001-B156-D7AD6A7DFA51}" type="datetime1">
              <a:rPr lang="sv-SE" smtClean="0"/>
              <a:t>2022-08-16</a:t>
            </a:fld>
            <a:endParaRPr lang="sv-SE" dirty="0"/>
          </a:p>
        </p:txBody>
      </p:sp>
      <p:sp>
        <p:nvSpPr>
          <p:cNvPr id="4" name="Platshållare för bildnummer 3">
            <a:extLst>
              <a:ext uri="{FF2B5EF4-FFF2-40B4-BE49-F238E27FC236}">
                <a16:creationId xmlns:a16="http://schemas.microsoft.com/office/drawing/2014/main" id="{ED000AAA-9A93-CC2F-452A-1893B32450CE}"/>
              </a:ext>
            </a:extLst>
          </p:cNvPr>
          <p:cNvSpPr>
            <a:spLocks noGrp="1"/>
          </p:cNvSpPr>
          <p:nvPr>
            <p:ph type="sldNum" sz="quarter" idx="12"/>
          </p:nvPr>
        </p:nvSpPr>
        <p:spPr/>
        <p:txBody>
          <a:bodyPr/>
          <a:lstStyle/>
          <a:p>
            <a:fld id="{288147F2-D839-401F-8B8C-3CAF295340B5}" type="slidenum">
              <a:rPr lang="sv-SE" smtClean="0"/>
              <a:pPr/>
              <a:t>37</a:t>
            </a:fld>
            <a:endParaRPr lang="sv-SE" dirty="0"/>
          </a:p>
        </p:txBody>
      </p:sp>
      <p:sp>
        <p:nvSpPr>
          <p:cNvPr id="5" name="Rubrik 4">
            <a:extLst>
              <a:ext uri="{FF2B5EF4-FFF2-40B4-BE49-F238E27FC236}">
                <a16:creationId xmlns:a16="http://schemas.microsoft.com/office/drawing/2014/main" id="{FAFE304B-9CD7-90E3-5523-A111136C5897}"/>
              </a:ext>
            </a:extLst>
          </p:cNvPr>
          <p:cNvSpPr>
            <a:spLocks noGrp="1"/>
          </p:cNvSpPr>
          <p:nvPr>
            <p:ph type="title"/>
          </p:nvPr>
        </p:nvSpPr>
        <p:spPr>
          <a:xfrm>
            <a:off x="0" y="952501"/>
            <a:ext cx="12192000" cy="841355"/>
          </a:xfrm>
        </p:spPr>
        <p:txBody>
          <a:bodyPr/>
          <a:lstStyle/>
          <a:p>
            <a:pPr algn="ctr"/>
            <a:r>
              <a:rPr lang="sv-SE" dirty="0"/>
              <a:t>Fokusområden för att möta framtidens utmaningar</a:t>
            </a:r>
          </a:p>
        </p:txBody>
      </p:sp>
      <p:pic>
        <p:nvPicPr>
          <p:cNvPr id="10" name="Bildobjekt 9" descr="En bild som visar text&#10;&#10;Automatiskt genererad beskrivning">
            <a:extLst>
              <a:ext uri="{FF2B5EF4-FFF2-40B4-BE49-F238E27FC236}">
                <a16:creationId xmlns:a16="http://schemas.microsoft.com/office/drawing/2014/main" id="{1A4070A4-9325-4093-AB29-C32DDB3C17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94" t="12679" r="6740" b="52811"/>
          <a:stretch/>
        </p:blipFill>
        <p:spPr>
          <a:xfrm>
            <a:off x="1827925" y="1793856"/>
            <a:ext cx="8536150" cy="5064144"/>
          </a:xfrm>
          <a:prstGeom prst="rect">
            <a:avLst/>
          </a:prstGeom>
        </p:spPr>
      </p:pic>
    </p:spTree>
    <p:extLst>
      <p:ext uri="{BB962C8B-B14F-4D97-AF65-F5344CB8AC3E}">
        <p14:creationId xmlns:p14="http://schemas.microsoft.com/office/powerpoint/2010/main" val="2858158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A23E4AF-2203-434E-82E4-542471F0EEC7}"/>
              </a:ext>
            </a:extLst>
          </p:cNvPr>
          <p:cNvSpPr>
            <a:spLocks noGrp="1"/>
          </p:cNvSpPr>
          <p:nvPr>
            <p:ph type="dt" sz="half" idx="10"/>
          </p:nvPr>
        </p:nvSpPr>
        <p:spPr/>
        <p:txBody>
          <a:bodyPr/>
          <a:lstStyle/>
          <a:p>
            <a:fld id="{E230E667-BD6F-45D2-A987-E8AF71AF104A}" type="datetime1">
              <a:rPr lang="sv-SE" smtClean="0"/>
              <a:t>2022-08-16</a:t>
            </a:fld>
            <a:endParaRPr lang="sv-SE" dirty="0"/>
          </a:p>
        </p:txBody>
      </p:sp>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38</a:t>
            </a:fld>
            <a:endParaRPr lang="sv-SE" dirty="0"/>
          </a:p>
        </p:txBody>
      </p:sp>
      <p:sp>
        <p:nvSpPr>
          <p:cNvPr id="4" name="Rubrik 3">
            <a:extLst>
              <a:ext uri="{FF2B5EF4-FFF2-40B4-BE49-F238E27FC236}">
                <a16:creationId xmlns:a16="http://schemas.microsoft.com/office/drawing/2014/main" id="{33886116-48C8-4A33-AE66-6BECBFD1406B}"/>
              </a:ext>
            </a:extLst>
          </p:cNvPr>
          <p:cNvSpPr>
            <a:spLocks noGrp="1"/>
          </p:cNvSpPr>
          <p:nvPr>
            <p:ph type="title"/>
          </p:nvPr>
        </p:nvSpPr>
        <p:spPr/>
        <p:txBody>
          <a:bodyPr/>
          <a:lstStyle/>
          <a:p>
            <a:r>
              <a:rPr lang="sv-SE" dirty="0"/>
              <a:t>Vård och hälsa efter behov</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4" y="2302852"/>
            <a:ext cx="8995149" cy="3882795"/>
          </a:xfrm>
        </p:spPr>
        <p:txBody>
          <a:bodyPr/>
          <a:lstStyle/>
          <a:p>
            <a:r>
              <a:rPr lang="sv-SE" dirty="0"/>
              <a:t>Vården kommer verka i en ny, delvis virtuell, struktur som är rörlig och flexibel.</a:t>
            </a:r>
          </a:p>
          <a:p>
            <a:r>
              <a:rPr lang="sv-SE" dirty="0"/>
              <a:t>Patienter och närstående ska vara delaktiga och användas som resurs.</a:t>
            </a:r>
          </a:p>
          <a:p>
            <a:r>
              <a:rPr lang="sv-SE" dirty="0"/>
              <a:t>Vården ska prioriteras till patienter med störst behov, samtidigt behövs en strategi för att ta hand om personer med enklare åkommor resurseffektivt.</a:t>
            </a:r>
          </a:p>
          <a:p>
            <a:r>
              <a:rPr lang="sv-SE" dirty="0"/>
              <a:t>Den nära vården behöver byggas ut för att möta den växande befolkningens behov, bland annat bland dem med psykisk ohälsa.</a:t>
            </a:r>
          </a:p>
          <a:p>
            <a:r>
              <a:rPr lang="sv-SE" dirty="0"/>
              <a:t>Det krävs ökad samverkan mellan olika vårdgivare och professioner.</a:t>
            </a:r>
          </a:p>
          <a:p>
            <a:r>
              <a:rPr lang="sv-SE" dirty="0"/>
              <a:t>Befolkningen kommer i än högre grad präglas av mångfald och mångkultur.</a:t>
            </a:r>
          </a:p>
          <a:p>
            <a:r>
              <a:rPr lang="sv-SE" dirty="0"/>
              <a:t>Behoven bland dem som är allra äldst kan kräva särskilda lösningar och ökad samordning med kommunerna.</a:t>
            </a:r>
            <a:endParaRPr lang="sv-SE" b="1" dirty="0">
              <a:solidFill>
                <a:srgbClr val="AC272B"/>
              </a:solidFill>
            </a:endParaRP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pic>
        <p:nvPicPr>
          <p:cNvPr id="9" name="Bildobjekt 8" descr="Vård och hälsa utifrån behov&#10;&#10;">
            <a:extLst>
              <a:ext uri="{FF2B5EF4-FFF2-40B4-BE49-F238E27FC236}">
                <a16:creationId xmlns:a16="http://schemas.microsoft.com/office/drawing/2014/main" id="{904CBF55-1AD9-9E14-31C6-94FF5650AC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47" t="5484" b="78038"/>
          <a:stretch/>
        </p:blipFill>
        <p:spPr>
          <a:xfrm>
            <a:off x="6348413" y="1286635"/>
            <a:ext cx="4821122" cy="684978"/>
          </a:xfrm>
          <a:prstGeom prst="rect">
            <a:avLst/>
          </a:prstGeom>
        </p:spPr>
      </p:pic>
    </p:spTree>
    <p:extLst>
      <p:ext uri="{BB962C8B-B14F-4D97-AF65-F5344CB8AC3E}">
        <p14:creationId xmlns:p14="http://schemas.microsoft.com/office/powerpoint/2010/main" val="4185683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5C254DA-3C1A-4F09-A6BD-4271EAD9D3D4}"/>
              </a:ext>
            </a:extLst>
          </p:cNvPr>
          <p:cNvSpPr>
            <a:spLocks noGrp="1"/>
          </p:cNvSpPr>
          <p:nvPr>
            <p:ph type="dt" sz="half" idx="10"/>
          </p:nvPr>
        </p:nvSpPr>
        <p:spPr/>
        <p:txBody>
          <a:bodyPr/>
          <a:lstStyle/>
          <a:p>
            <a:fld id="{4F67E5D2-7045-4BA3-A362-3A1EAB79643B}" type="datetime1">
              <a:rPr lang="sv-SE" smtClean="0"/>
              <a:t>2022-08-16</a:t>
            </a:fld>
            <a:endParaRPr lang="sv-SE" dirty="0"/>
          </a:p>
        </p:txBody>
      </p:sp>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39</a:t>
            </a:fld>
            <a:endParaRPr lang="sv-SE" dirty="0"/>
          </a:p>
        </p:txBody>
      </p:sp>
      <p:sp>
        <p:nvSpPr>
          <p:cNvPr id="5" name="Rubrik 4">
            <a:extLst>
              <a:ext uri="{FF2B5EF4-FFF2-40B4-BE49-F238E27FC236}">
                <a16:creationId xmlns:a16="http://schemas.microsoft.com/office/drawing/2014/main" id="{2032643C-1199-41A5-A03F-55F1B36EEF05}"/>
              </a:ext>
            </a:extLst>
          </p:cNvPr>
          <p:cNvSpPr>
            <a:spLocks noGrp="1"/>
          </p:cNvSpPr>
          <p:nvPr>
            <p:ph type="title"/>
          </p:nvPr>
        </p:nvSpPr>
        <p:spPr>
          <a:xfrm>
            <a:off x="954157" y="1378228"/>
            <a:ext cx="10153398" cy="735903"/>
          </a:xfrm>
        </p:spPr>
        <p:txBody>
          <a:bodyPr/>
          <a:lstStyle/>
          <a:p>
            <a:r>
              <a:rPr lang="sv-SE" dirty="0"/>
              <a:t>Arbetsformer och digitalisering</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954157" y="2391918"/>
            <a:ext cx="8570843" cy="3863239"/>
          </a:xfrm>
        </p:spPr>
        <p:txBody>
          <a:bodyPr/>
          <a:lstStyle/>
          <a:p>
            <a:pPr marL="285750" indent="-285750">
              <a:buFont typeface="Arial" panose="020B0604020202020204" pitchFamily="34" charset="0"/>
              <a:buChar char="•"/>
            </a:pPr>
            <a:r>
              <a:rPr lang="sv-SE" dirty="0"/>
              <a:t>Utveckling och samverkan bör förstärkas för kontinuitet samt med gemensam informatik och data.</a:t>
            </a:r>
          </a:p>
          <a:p>
            <a:pPr marL="285750" indent="-285750">
              <a:buFont typeface="Arial" panose="020B0604020202020204" pitchFamily="34" charset="0"/>
              <a:buChar char="•"/>
            </a:pPr>
            <a:r>
              <a:rPr lang="sv-SE" dirty="0"/>
              <a:t>Nationell utveckling mot gemensamma tjänster bör bistås.</a:t>
            </a:r>
          </a:p>
          <a:p>
            <a:pPr marL="285750" indent="-285750">
              <a:buFont typeface="Arial" panose="020B0604020202020204" pitchFamily="34" charset="0"/>
              <a:buChar char="•"/>
            </a:pPr>
            <a:r>
              <a:rPr lang="sv-SE" dirty="0"/>
              <a:t>Framsteg inom teknisk utveckling, artificiell intelligens, AI, behöver följas och nyttjas.</a:t>
            </a:r>
          </a:p>
          <a:p>
            <a:pPr marL="285750" indent="-285750">
              <a:buFont typeface="Arial" panose="020B0604020202020204" pitchFamily="34" charset="0"/>
              <a:buChar char="•"/>
            </a:pPr>
            <a:r>
              <a:rPr lang="sv-SE" dirty="0"/>
              <a:t>Invånare och patienter bör, utifrån sin förmåga, ges ökade förutsättningar att använda självservice, hem-monitorering och assisterad teknik.</a:t>
            </a:r>
          </a:p>
          <a:p>
            <a:pPr marL="285750" indent="-285750">
              <a:buFont typeface="Arial" panose="020B0604020202020204" pitchFamily="34" charset="0"/>
              <a:buChar char="•"/>
            </a:pPr>
            <a:r>
              <a:rPr lang="sv-SE" dirty="0"/>
              <a:t>Det behövs handlingsberedskap för hantera digital sårbarhet och avbrott.</a:t>
            </a:r>
          </a:p>
          <a:p>
            <a:pPr marL="285750" indent="-285750">
              <a:buFont typeface="Arial" panose="020B0604020202020204" pitchFamily="34" charset="0"/>
              <a:buChar char="•"/>
            </a:pPr>
            <a:r>
              <a:rPr lang="sv-SE" dirty="0"/>
              <a:t>Det behövs en utvecklad IT-styrning.</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endParaRPr lang="sv-SE" dirty="0"/>
          </a:p>
          <a:p>
            <a:pPr marL="0" indent="0">
              <a:buNone/>
            </a:pPr>
            <a:endParaRPr lang="sv-SE" dirty="0"/>
          </a:p>
          <a:p>
            <a:pPr marL="0" indent="0">
              <a:buNone/>
            </a:pPr>
            <a:endParaRPr lang="sv-SE" b="1" dirty="0">
              <a:solidFill>
                <a:srgbClr val="AC272B"/>
              </a:solidFill>
            </a:endParaRP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pic>
        <p:nvPicPr>
          <p:cNvPr id="14" name="Bildobjekt 13" descr="Arbetsformer och digitalisering&#10;">
            <a:extLst>
              <a:ext uri="{FF2B5EF4-FFF2-40B4-BE49-F238E27FC236}">
                <a16:creationId xmlns:a16="http://schemas.microsoft.com/office/drawing/2014/main" id="{50886E0C-E7C5-4354-D667-09694ED828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257" t="20988" b="63067"/>
          <a:stretch/>
        </p:blipFill>
        <p:spPr>
          <a:xfrm>
            <a:off x="6790179" y="1352089"/>
            <a:ext cx="4835769" cy="662209"/>
          </a:xfrm>
          <a:prstGeom prst="rect">
            <a:avLst/>
          </a:prstGeom>
        </p:spPr>
      </p:pic>
    </p:spTree>
    <p:extLst>
      <p:ext uri="{BB962C8B-B14F-4D97-AF65-F5344CB8AC3E}">
        <p14:creationId xmlns:p14="http://schemas.microsoft.com/office/powerpoint/2010/main" val="1777554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4</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p:txBody>
          <a:bodyPr/>
          <a:lstStyle/>
          <a:p>
            <a:r>
              <a:rPr lang="sv-SE" dirty="0"/>
              <a:t>Direktiv beslutat av hälso- och sjukvårdsnämnden</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6" y="2265219"/>
            <a:ext cx="8495103" cy="3786758"/>
          </a:xfrm>
        </p:spPr>
        <p:txBody>
          <a:bodyPr/>
          <a:lstStyle/>
          <a:p>
            <a:r>
              <a:rPr lang="sv-SE" dirty="0"/>
              <a:t>Utredningen ska, utifrån hälso- och sjukvårdslagens inriktning om god vård på lika villkor, beskriva och analysera förutsättningarna för hälso- och sjukvården 2040. </a:t>
            </a:r>
          </a:p>
          <a:p>
            <a:r>
              <a:rPr lang="sv-SE" dirty="0"/>
              <a:t>Utredningen ska genomföras i dialog med interna och externa intressenter.</a:t>
            </a:r>
          </a:p>
          <a:p>
            <a:r>
              <a:rPr lang="sv-SE" dirty="0"/>
              <a:t>Den ska beskriva utmaningar och möjliga lösningar ur olika perspektiv på hälso- och sjukvården ska presenteras.</a:t>
            </a:r>
          </a:p>
          <a:p>
            <a:r>
              <a:rPr lang="sv-SE" dirty="0"/>
              <a:t>Resultat från utredningen bildar underlag för strategiska diskussioner och beslut inför hälso- och sjukvården 2040.</a:t>
            </a:r>
          </a:p>
          <a:p>
            <a:endParaRPr lang="sv-SE" dirty="0"/>
          </a:p>
          <a:p>
            <a:endParaRPr lang="sv-SE" dirty="0"/>
          </a:p>
          <a:p>
            <a:endParaRPr lang="sv-SE" dirty="0"/>
          </a:p>
          <a:p>
            <a:pPr marL="0" indent="0">
              <a:buNone/>
            </a:pPr>
            <a:endParaRPr lang="sv-SE" dirty="0"/>
          </a:p>
          <a:p>
            <a:pPr marL="0" indent="0">
              <a:buNone/>
            </a:pPr>
            <a:endParaRPr lang="sv-SE" dirty="0"/>
          </a:p>
        </p:txBody>
      </p:sp>
      <p:sp>
        <p:nvSpPr>
          <p:cNvPr id="4" name="Platshållare för datum 3">
            <a:extLst>
              <a:ext uri="{FF2B5EF4-FFF2-40B4-BE49-F238E27FC236}">
                <a16:creationId xmlns:a16="http://schemas.microsoft.com/office/drawing/2014/main" id="{6B2DCF2C-CB25-45F3-9D5C-85A4EE9C9B7A}"/>
              </a:ext>
            </a:extLst>
          </p:cNvPr>
          <p:cNvSpPr>
            <a:spLocks noGrp="1"/>
          </p:cNvSpPr>
          <p:nvPr>
            <p:ph type="dt" sz="half" idx="10"/>
          </p:nvPr>
        </p:nvSpPr>
        <p:spPr/>
        <p:txBody>
          <a:bodyPr/>
          <a:lstStyle/>
          <a:p>
            <a:fld id="{10EB8501-87AC-45B8-ADE9-5AF39EBCB148}" type="datetime1">
              <a:rPr lang="sv-SE" smtClean="0"/>
              <a:t>2022-08-16</a:t>
            </a:fld>
            <a:endParaRPr lang="sv-SE" dirty="0"/>
          </a:p>
        </p:txBody>
      </p:sp>
    </p:spTree>
    <p:extLst>
      <p:ext uri="{BB962C8B-B14F-4D97-AF65-F5344CB8AC3E}">
        <p14:creationId xmlns:p14="http://schemas.microsoft.com/office/powerpoint/2010/main" val="2335142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75A8502-995D-4B61-A03F-A790C2524C37}"/>
              </a:ext>
            </a:extLst>
          </p:cNvPr>
          <p:cNvSpPr>
            <a:spLocks noGrp="1"/>
          </p:cNvSpPr>
          <p:nvPr>
            <p:ph type="dt" sz="half" idx="10"/>
          </p:nvPr>
        </p:nvSpPr>
        <p:spPr/>
        <p:txBody>
          <a:bodyPr/>
          <a:lstStyle/>
          <a:p>
            <a:fld id="{4608901D-0D8B-4A32-8F4C-FFED4AD5E8CC}" type="datetime1">
              <a:rPr lang="sv-SE" smtClean="0"/>
              <a:t>2022-08-16</a:t>
            </a:fld>
            <a:endParaRPr lang="sv-SE" dirty="0"/>
          </a:p>
        </p:txBody>
      </p:sp>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40</a:t>
            </a:fld>
            <a:endParaRPr lang="sv-SE" dirty="0"/>
          </a:p>
        </p:txBody>
      </p:sp>
      <p:sp>
        <p:nvSpPr>
          <p:cNvPr id="4" name="Rubrik 3">
            <a:extLst>
              <a:ext uri="{FF2B5EF4-FFF2-40B4-BE49-F238E27FC236}">
                <a16:creationId xmlns:a16="http://schemas.microsoft.com/office/drawing/2014/main" id="{567D9865-F983-416E-84A0-8AEF60B97F2E}"/>
              </a:ext>
            </a:extLst>
          </p:cNvPr>
          <p:cNvSpPr>
            <a:spLocks noGrp="1"/>
          </p:cNvSpPr>
          <p:nvPr>
            <p:ph type="title"/>
          </p:nvPr>
        </p:nvSpPr>
        <p:spPr>
          <a:xfrm>
            <a:off x="803276" y="1119422"/>
            <a:ext cx="6000936" cy="1329899"/>
          </a:xfrm>
        </p:spPr>
        <p:txBody>
          <a:bodyPr/>
          <a:lstStyle/>
          <a:p>
            <a:r>
              <a:rPr lang="sv-SE" dirty="0"/>
              <a:t>Kompetensförsörjning och kompetensutveckling</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6" y="2658018"/>
            <a:ext cx="9622677" cy="4199981"/>
          </a:xfrm>
        </p:spPr>
        <p:txBody>
          <a:bodyPr/>
          <a:lstStyle/>
          <a:p>
            <a:pPr marL="285750" indent="-285750">
              <a:buFont typeface="Arial" panose="020B0604020202020204" pitchFamily="34" charset="0"/>
              <a:buChar char="•"/>
            </a:pPr>
            <a:r>
              <a:rPr lang="sv-SE" dirty="0"/>
              <a:t>Framtida behov av olika yrkesgrupper behöver prognostiseras. Utifrån prognoserna kan dialog föras med utbildningsanordnare om framtida behov av utbildningsplatser.</a:t>
            </a:r>
          </a:p>
          <a:p>
            <a:pPr marL="285750" indent="-285750">
              <a:buFont typeface="Arial" panose="020B0604020202020204" pitchFamily="34" charset="0"/>
              <a:buChar char="•"/>
            </a:pPr>
            <a:r>
              <a:rPr lang="sv-SE" dirty="0"/>
              <a:t>Framtidens personalstrategi bör möjliggöra flexibilitet, arbetsrotation och teamarbete.</a:t>
            </a:r>
          </a:p>
          <a:p>
            <a:pPr marL="285750" indent="-285750">
              <a:buFont typeface="Arial" panose="020B0604020202020204" pitchFamily="34" charset="0"/>
              <a:buChar char="•"/>
            </a:pPr>
            <a:r>
              <a:rPr lang="sv-SE" dirty="0"/>
              <a:t>God kompetensförsörjning kräver verksamhetsnära ledarskap som prioriterar god arbetsmiljö.</a:t>
            </a:r>
          </a:p>
          <a:p>
            <a:pPr marL="285750" indent="-285750">
              <a:buFont typeface="Arial" panose="020B0604020202020204" pitchFamily="34" charset="0"/>
              <a:buChar char="•"/>
            </a:pPr>
            <a:r>
              <a:rPr lang="sv-SE" dirty="0">
                <a:latin typeface="+mn-lt"/>
              </a:rPr>
              <a:t>E</a:t>
            </a:r>
            <a:r>
              <a:rPr lang="sv-SE" sz="1800" dirty="0">
                <a:effectLst/>
                <a:latin typeface="+mn-lt"/>
              </a:rPr>
              <a:t>n strategi och plan bör utformas för de arbetsuppgifter där teknik helt eller delvis kan avlasta medarbetarna</a:t>
            </a:r>
          </a:p>
          <a:p>
            <a:pPr marL="285750" indent="-285750">
              <a:buFont typeface="Arial" panose="020B0604020202020204" pitchFamily="34" charset="0"/>
              <a:buChar char="•"/>
            </a:pPr>
            <a:endParaRPr lang="sv-SE" dirty="0"/>
          </a:p>
          <a:p>
            <a:pPr marL="0" indent="0">
              <a:buNone/>
            </a:pPr>
            <a:endParaRPr lang="sv-SE" dirty="0"/>
          </a:p>
          <a:p>
            <a:pPr marL="0" indent="0">
              <a:buNone/>
            </a:pPr>
            <a:endParaRPr lang="sv-SE" b="1" dirty="0">
              <a:solidFill>
                <a:srgbClr val="AC272B"/>
              </a:solidFill>
            </a:endParaRPr>
          </a:p>
          <a:p>
            <a:pPr marL="0" indent="0">
              <a:buNone/>
            </a:pPr>
            <a:endParaRPr lang="sv-SE" dirty="0"/>
          </a:p>
        </p:txBody>
      </p:sp>
      <p:pic>
        <p:nvPicPr>
          <p:cNvPr id="13" name="Bildobjekt 12" descr="Kompetensförsörjning och kompetensutveckling&#10;">
            <a:extLst>
              <a:ext uri="{FF2B5EF4-FFF2-40B4-BE49-F238E27FC236}">
                <a16:creationId xmlns:a16="http://schemas.microsoft.com/office/drawing/2014/main" id="{B703289C-03D8-4796-BE9C-4EE82AC5F8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23" t="36697" b="49273"/>
          <a:stretch/>
        </p:blipFill>
        <p:spPr>
          <a:xfrm>
            <a:off x="6804212" y="1495229"/>
            <a:ext cx="4781980" cy="578286"/>
          </a:xfrm>
          <a:prstGeom prst="rect">
            <a:avLst/>
          </a:prstGeom>
        </p:spPr>
      </p:pic>
    </p:spTree>
    <p:extLst>
      <p:ext uri="{BB962C8B-B14F-4D97-AF65-F5344CB8AC3E}">
        <p14:creationId xmlns:p14="http://schemas.microsoft.com/office/powerpoint/2010/main" val="954698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B390A92-4747-4D2E-A32E-D78B63825355}"/>
              </a:ext>
            </a:extLst>
          </p:cNvPr>
          <p:cNvSpPr>
            <a:spLocks noGrp="1"/>
          </p:cNvSpPr>
          <p:nvPr>
            <p:ph type="dt" sz="half" idx="10"/>
          </p:nvPr>
        </p:nvSpPr>
        <p:spPr/>
        <p:txBody>
          <a:bodyPr/>
          <a:lstStyle/>
          <a:p>
            <a:fld id="{6F61EB4C-298F-4E11-87B0-1A0860A4B514}" type="datetime1">
              <a:rPr lang="sv-SE" smtClean="0"/>
              <a:t>2022-08-16</a:t>
            </a:fld>
            <a:endParaRPr lang="sv-SE" dirty="0"/>
          </a:p>
        </p:txBody>
      </p:sp>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41</a:t>
            </a:fld>
            <a:endParaRPr lang="sv-SE" dirty="0"/>
          </a:p>
        </p:txBody>
      </p:sp>
      <p:sp>
        <p:nvSpPr>
          <p:cNvPr id="4" name="Rubrik 3">
            <a:extLst>
              <a:ext uri="{FF2B5EF4-FFF2-40B4-BE49-F238E27FC236}">
                <a16:creationId xmlns:a16="http://schemas.microsoft.com/office/drawing/2014/main" id="{DF2CB796-CC08-427E-8385-A8C444B1AD0D}"/>
              </a:ext>
            </a:extLst>
          </p:cNvPr>
          <p:cNvSpPr>
            <a:spLocks noGrp="1"/>
          </p:cNvSpPr>
          <p:nvPr>
            <p:ph type="title"/>
          </p:nvPr>
        </p:nvSpPr>
        <p:spPr>
          <a:xfrm>
            <a:off x="803276" y="1053296"/>
            <a:ext cx="6359524" cy="1476375"/>
          </a:xfrm>
        </p:spPr>
        <p:txBody>
          <a:bodyPr/>
          <a:lstStyle/>
          <a:p>
            <a:r>
              <a:rPr lang="sv-SE" dirty="0"/>
              <a:t>Nya läkemedel och ny medicinteknik</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6" y="2529672"/>
            <a:ext cx="8199210" cy="3502308"/>
          </a:xfrm>
        </p:spPr>
        <p:txBody>
          <a:bodyPr/>
          <a:lstStyle/>
          <a:p>
            <a:pPr marL="342900" indent="-342900">
              <a:lnSpc>
                <a:spcPct val="107000"/>
              </a:lnSpc>
              <a:spcAft>
                <a:spcPts val="800"/>
              </a:spcAft>
              <a:buFont typeface="Arial" panose="020B0604020202020204" pitchFamily="34" charset="0"/>
              <a:buChar char="•"/>
              <a:tabLst>
                <a:tab pos="457200" algn="l"/>
              </a:tabLst>
            </a:pPr>
            <a:r>
              <a:rPr lang="sv-SE" dirty="0"/>
              <a:t>Vården kommer att kunna ta hand om patienter på nya sätt.</a:t>
            </a:r>
          </a:p>
          <a:p>
            <a:pPr marL="342900" lvl="0" indent="-342900">
              <a:lnSpc>
                <a:spcPct val="107000"/>
              </a:lnSpc>
              <a:spcAft>
                <a:spcPts val="800"/>
              </a:spcAft>
              <a:buFont typeface="Arial" panose="020B0604020202020204" pitchFamily="34" charset="0"/>
              <a:buChar char="•"/>
              <a:tabLst>
                <a:tab pos="457200" algn="l"/>
              </a:tabLst>
            </a:pPr>
            <a:r>
              <a:rPr lang="sv-SE" dirty="0"/>
              <a:t>Vården behöver rustas för precisionsmedicin, automatiserad, robotiserad teknik för att bidra till vårdkvalitet.</a:t>
            </a:r>
          </a:p>
          <a:p>
            <a:pPr marL="285750" lvl="0" indent="-285750">
              <a:buFont typeface="Arial" panose="020B0604020202020204" pitchFamily="34" charset="0"/>
              <a:buChar char="•"/>
            </a:pPr>
            <a:r>
              <a:rPr lang="sv-SE" dirty="0"/>
              <a:t>Läkemedelsanvändning, medicinteknik samt upphandling av detta måste vara ekonomiskt, socialt och ekologiskt hållbart. </a:t>
            </a:r>
          </a:p>
          <a:p>
            <a:pPr marL="285750" lvl="0" indent="-285750">
              <a:buFont typeface="Arial" panose="020B0604020202020204" pitchFamily="34" charset="0"/>
              <a:buChar char="•"/>
            </a:pPr>
            <a:r>
              <a:rPr lang="sv-SE" dirty="0"/>
              <a:t>Landvinningar inom Life Science bör tillvaratas.</a:t>
            </a:r>
          </a:p>
          <a:p>
            <a:pPr marL="0" indent="0">
              <a:buNone/>
            </a:pPr>
            <a:endParaRPr lang="sv-SE" b="1" dirty="0">
              <a:solidFill>
                <a:srgbClr val="AC272B"/>
              </a:solidFill>
            </a:endParaRP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pic>
        <p:nvPicPr>
          <p:cNvPr id="9" name="Bildobjekt 8" descr="Nya läkemedel och ny medicinteknik&#10;">
            <a:extLst>
              <a:ext uri="{FF2B5EF4-FFF2-40B4-BE49-F238E27FC236}">
                <a16:creationId xmlns:a16="http://schemas.microsoft.com/office/drawing/2014/main" id="{65C4E01D-1C94-4BB8-85C5-BC79526E5C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93" t="52253" b="32732"/>
          <a:stretch/>
        </p:blipFill>
        <p:spPr>
          <a:xfrm>
            <a:off x="7410020" y="1483819"/>
            <a:ext cx="4781980" cy="615327"/>
          </a:xfrm>
          <a:prstGeom prst="rect">
            <a:avLst/>
          </a:prstGeom>
        </p:spPr>
      </p:pic>
    </p:spTree>
    <p:extLst>
      <p:ext uri="{BB962C8B-B14F-4D97-AF65-F5344CB8AC3E}">
        <p14:creationId xmlns:p14="http://schemas.microsoft.com/office/powerpoint/2010/main" val="4131061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D8D5DC7-4DA0-4E74-BCD7-7646F0B74E47}"/>
              </a:ext>
            </a:extLst>
          </p:cNvPr>
          <p:cNvSpPr>
            <a:spLocks noGrp="1"/>
          </p:cNvSpPr>
          <p:nvPr>
            <p:ph type="dt" sz="half" idx="10"/>
          </p:nvPr>
        </p:nvSpPr>
        <p:spPr/>
        <p:txBody>
          <a:bodyPr/>
          <a:lstStyle/>
          <a:p>
            <a:fld id="{38DD3F59-63BB-4F9D-8147-29B80022E8A0}" type="datetime1">
              <a:rPr lang="sv-SE" smtClean="0"/>
              <a:t>2022-08-16</a:t>
            </a:fld>
            <a:endParaRPr lang="sv-SE" dirty="0"/>
          </a:p>
        </p:txBody>
      </p:sp>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42</a:t>
            </a:fld>
            <a:endParaRPr lang="sv-SE" dirty="0"/>
          </a:p>
        </p:txBody>
      </p:sp>
      <p:sp>
        <p:nvSpPr>
          <p:cNvPr id="4" name="Rubrik 3">
            <a:extLst>
              <a:ext uri="{FF2B5EF4-FFF2-40B4-BE49-F238E27FC236}">
                <a16:creationId xmlns:a16="http://schemas.microsoft.com/office/drawing/2014/main" id="{F26C4F4B-01FA-4909-8F51-04903A023489}"/>
              </a:ext>
            </a:extLst>
          </p:cNvPr>
          <p:cNvSpPr>
            <a:spLocks noGrp="1"/>
          </p:cNvSpPr>
          <p:nvPr>
            <p:ph type="title"/>
          </p:nvPr>
        </p:nvSpPr>
        <p:spPr>
          <a:xfrm>
            <a:off x="1096526" y="1153049"/>
            <a:ext cx="5046885" cy="1230923"/>
          </a:xfrm>
        </p:spPr>
        <p:txBody>
          <a:bodyPr/>
          <a:lstStyle/>
          <a:p>
            <a:r>
              <a:rPr lang="sv-SE" dirty="0"/>
              <a:t>Forskning och innovation</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1096526" y="2383973"/>
            <a:ext cx="7231045" cy="4025620"/>
          </a:xfrm>
        </p:spPr>
        <p:txBody>
          <a:bodyPr/>
          <a:lstStyle/>
          <a:p>
            <a:pPr marL="342900" lvl="0" indent="-342900">
              <a:lnSpc>
                <a:spcPct val="107000"/>
              </a:lnSpc>
              <a:spcAft>
                <a:spcPts val="800"/>
              </a:spcAft>
              <a:buFont typeface="Arial" panose="020B0604020202020204" pitchFamily="34" charset="0"/>
              <a:buChar char="•"/>
              <a:tabLst>
                <a:tab pos="457200" algn="l"/>
              </a:tabLst>
            </a:pPr>
            <a:r>
              <a:rPr lang="sv-SE" dirty="0"/>
              <a:t>Den medicinska forskningen är omfattande och en förutsättning för många kliniska framsteg. </a:t>
            </a:r>
          </a:p>
          <a:p>
            <a:pPr marL="342900" indent="-342900">
              <a:lnSpc>
                <a:spcPct val="107000"/>
              </a:lnSpc>
              <a:spcAft>
                <a:spcPts val="800"/>
              </a:spcAft>
              <a:buFont typeface="Arial" panose="020B0604020202020204" pitchFamily="34" charset="0"/>
              <a:buChar char="•"/>
              <a:tabLst>
                <a:tab pos="457200" algn="l"/>
              </a:tabLst>
            </a:pPr>
            <a:r>
              <a:rPr lang="sv-SE" dirty="0"/>
              <a:t>Det är centralt med gemensamma strategier och samarbeten med andra aktörer.</a:t>
            </a:r>
          </a:p>
          <a:p>
            <a:pPr marL="342900" indent="-342900">
              <a:lnSpc>
                <a:spcPct val="107000"/>
              </a:lnSpc>
              <a:spcAft>
                <a:spcPts val="800"/>
              </a:spcAft>
              <a:buFont typeface="Arial" panose="020B0604020202020204" pitchFamily="34" charset="0"/>
              <a:buChar char="•"/>
              <a:tabLst>
                <a:tab pos="457200" algn="l"/>
              </a:tabLst>
            </a:pPr>
            <a:r>
              <a:rPr lang="sv-SE" dirty="0"/>
              <a:t>Vårdgivare behöver ha miljöer som underlättar för forskning och innovation.</a:t>
            </a:r>
          </a:p>
          <a:p>
            <a:pPr marL="342900" indent="-342900">
              <a:lnSpc>
                <a:spcPct val="107000"/>
              </a:lnSpc>
              <a:spcAft>
                <a:spcPts val="800"/>
              </a:spcAft>
              <a:buFont typeface="Arial" panose="020B0604020202020204" pitchFamily="34" charset="0"/>
              <a:buChar char="•"/>
              <a:tabLst>
                <a:tab pos="457200" algn="l"/>
              </a:tabLst>
            </a:pPr>
            <a:r>
              <a:rPr lang="sv-SE" dirty="0"/>
              <a:t>Avvägningar måste göras mellan satsningar på framtidens vård och underhåll av den befintliga vården.</a:t>
            </a:r>
          </a:p>
          <a:p>
            <a:pPr marL="342900" lvl="0" indent="-342900">
              <a:lnSpc>
                <a:spcPct val="107000"/>
              </a:lnSpc>
              <a:spcAft>
                <a:spcPts val="800"/>
              </a:spcAft>
              <a:buFont typeface="Arial" panose="020B0604020202020204" pitchFamily="34" charset="0"/>
              <a:buChar char="•"/>
              <a:tabLst>
                <a:tab pos="457200" algn="l"/>
              </a:tabLst>
            </a:pPr>
            <a:r>
              <a:rPr lang="sv-SE" dirty="0"/>
              <a:t>Det behöver finnas stöd för en bred spridning av resultat, tjänster och produkter. </a:t>
            </a:r>
          </a:p>
          <a:p>
            <a:pPr marL="285750" lvl="0" indent="-285750">
              <a:buFont typeface="Arial" panose="020B0604020202020204" pitchFamily="34" charset="0"/>
              <a:buChar char="•"/>
            </a:pPr>
            <a:endParaRPr lang="sv-SE" dirty="0"/>
          </a:p>
          <a:p>
            <a:endParaRPr lang="sv-SE" dirty="0"/>
          </a:p>
          <a:p>
            <a:pPr marL="0" indent="0">
              <a:buNone/>
            </a:pPr>
            <a:endParaRPr lang="sv-SE" dirty="0"/>
          </a:p>
          <a:p>
            <a:pPr marL="0" indent="0">
              <a:buNone/>
            </a:pPr>
            <a:endParaRPr lang="sv-SE" b="1" dirty="0">
              <a:solidFill>
                <a:srgbClr val="AC272B"/>
              </a:solidFill>
            </a:endParaRP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pic>
        <p:nvPicPr>
          <p:cNvPr id="13" name="Bildobjekt 12" descr="Forskning och innovation&#10;">
            <a:extLst>
              <a:ext uri="{FF2B5EF4-FFF2-40B4-BE49-F238E27FC236}">
                <a16:creationId xmlns:a16="http://schemas.microsoft.com/office/drawing/2014/main" id="{0072A04B-8523-40EE-9EF9-0ED7C2E349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47" t="68552" b="16777"/>
          <a:stretch/>
        </p:blipFill>
        <p:spPr>
          <a:xfrm>
            <a:off x="6143411" y="1414620"/>
            <a:ext cx="4781980" cy="604888"/>
          </a:xfrm>
          <a:prstGeom prst="rect">
            <a:avLst/>
          </a:prstGeom>
        </p:spPr>
      </p:pic>
    </p:spTree>
    <p:extLst>
      <p:ext uri="{BB962C8B-B14F-4D97-AF65-F5344CB8AC3E}">
        <p14:creationId xmlns:p14="http://schemas.microsoft.com/office/powerpoint/2010/main" val="2341932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D71B505-2F61-4901-BA55-43BD719D0640}"/>
              </a:ext>
            </a:extLst>
          </p:cNvPr>
          <p:cNvSpPr>
            <a:spLocks noGrp="1"/>
          </p:cNvSpPr>
          <p:nvPr>
            <p:ph type="dt" sz="half" idx="10"/>
          </p:nvPr>
        </p:nvSpPr>
        <p:spPr/>
        <p:txBody>
          <a:bodyPr/>
          <a:lstStyle/>
          <a:p>
            <a:fld id="{23949295-F78F-43DB-B811-A6DC662E98AE}" type="datetime1">
              <a:rPr lang="sv-SE" smtClean="0"/>
              <a:t>2022-08-16</a:t>
            </a:fld>
            <a:endParaRPr lang="sv-SE" dirty="0"/>
          </a:p>
        </p:txBody>
      </p:sp>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43</a:t>
            </a:fld>
            <a:endParaRPr lang="sv-SE" dirty="0"/>
          </a:p>
        </p:txBody>
      </p:sp>
      <p:sp>
        <p:nvSpPr>
          <p:cNvPr id="4" name="Rubrik 3">
            <a:extLst>
              <a:ext uri="{FF2B5EF4-FFF2-40B4-BE49-F238E27FC236}">
                <a16:creationId xmlns:a16="http://schemas.microsoft.com/office/drawing/2014/main" id="{4030B1DA-9731-4818-B39F-C0EACA4BFB82}"/>
              </a:ext>
            </a:extLst>
          </p:cNvPr>
          <p:cNvSpPr>
            <a:spLocks noGrp="1"/>
          </p:cNvSpPr>
          <p:nvPr>
            <p:ph type="title"/>
          </p:nvPr>
        </p:nvSpPr>
        <p:spPr>
          <a:xfrm>
            <a:off x="803276" y="952500"/>
            <a:ext cx="4925495" cy="1476375"/>
          </a:xfrm>
        </p:spPr>
        <p:txBody>
          <a:bodyPr/>
          <a:lstStyle/>
          <a:p>
            <a:r>
              <a:rPr lang="sv-SE" dirty="0"/>
              <a:t>Finansiering och det offentliga åtagandet</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6" y="2428875"/>
            <a:ext cx="8125571" cy="3982793"/>
          </a:xfrm>
        </p:spPr>
        <p:txBody>
          <a:bodyPr/>
          <a:lstStyle/>
          <a:p>
            <a:pPr marL="285750" lvl="0" indent="-285750">
              <a:buFont typeface="Arial" panose="020B0604020202020204" pitchFamily="34" charset="0"/>
              <a:buChar char="•"/>
            </a:pPr>
            <a:r>
              <a:rPr lang="sv-SE" dirty="0"/>
              <a:t>Befolkningstillväxten, invånarnas förväntningar och medicinsk utveckling kräver fortsatta insatser, oavsett ekonomiskt läge.</a:t>
            </a:r>
          </a:p>
          <a:p>
            <a:pPr marL="285750" lvl="0" indent="-285750">
              <a:buFont typeface="Arial" panose="020B0604020202020204" pitchFamily="34" charset="0"/>
              <a:buChar char="•"/>
            </a:pPr>
            <a:r>
              <a:rPr lang="sv-SE" dirty="0"/>
              <a:t>Höga krav kommer ställas på prioriteringar och kontinuerligt förbättringsarbete, för att dämpa kostnadernas ökningstakt.</a:t>
            </a:r>
          </a:p>
          <a:p>
            <a:pPr marL="285750" lvl="0" indent="-285750">
              <a:buFont typeface="Arial" panose="020B0604020202020204" pitchFamily="34" charset="0"/>
              <a:buChar char="•"/>
            </a:pPr>
            <a:r>
              <a:rPr lang="sv-SE" dirty="0"/>
              <a:t>Patientens medverkan i den egna vården är av stor vikt för att hushålla med de gemensamma resurserna.</a:t>
            </a:r>
          </a:p>
          <a:p>
            <a:pPr marL="285750" lvl="0" indent="-285750">
              <a:buFont typeface="Arial" panose="020B0604020202020204" pitchFamily="34" charset="0"/>
              <a:buChar char="•"/>
            </a:pPr>
            <a:r>
              <a:rPr lang="sv-SE" dirty="0"/>
              <a:t>Intäktskällorna behöver bedömas utifrån långsiktig hållbarhet, potential och optimal fördelning.</a:t>
            </a:r>
          </a:p>
          <a:p>
            <a:pPr marL="285750" lvl="0" indent="-285750">
              <a:buFont typeface="Arial" panose="020B0604020202020204" pitchFamily="34" charset="0"/>
              <a:buChar char="•"/>
            </a:pPr>
            <a:r>
              <a:rPr lang="sv-SE" dirty="0"/>
              <a:t>Fortsatt strävan behövs för optimal resursanvändning med fokus på smidigare patientflöden, sömlösa övergångar mellan olika vårdformer samt avvägningar mellan kostnader för utveckling och deras nytta.</a:t>
            </a:r>
          </a:p>
          <a:p>
            <a:pPr marL="0" indent="0">
              <a:buNone/>
            </a:pPr>
            <a:endParaRPr lang="sv-SE" dirty="0"/>
          </a:p>
          <a:p>
            <a:pPr marL="0" indent="0">
              <a:buNone/>
            </a:pPr>
            <a:endParaRPr lang="sv-SE" b="1" dirty="0">
              <a:solidFill>
                <a:srgbClr val="AC272B"/>
              </a:solidFill>
            </a:endParaRP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pic>
        <p:nvPicPr>
          <p:cNvPr id="14" name="Bildobjekt 13" descr="Finansiering och det offentliga åtagandet">
            <a:extLst>
              <a:ext uri="{FF2B5EF4-FFF2-40B4-BE49-F238E27FC236}">
                <a16:creationId xmlns:a16="http://schemas.microsoft.com/office/drawing/2014/main" id="{D3B0260B-3223-40F9-8943-AB171E3FC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93" t="83269" b="2776"/>
          <a:stretch/>
        </p:blipFill>
        <p:spPr>
          <a:xfrm>
            <a:off x="6606744" y="1353709"/>
            <a:ext cx="4781980" cy="571866"/>
          </a:xfrm>
          <a:prstGeom prst="rect">
            <a:avLst/>
          </a:prstGeom>
        </p:spPr>
      </p:pic>
    </p:spTree>
    <p:extLst>
      <p:ext uri="{BB962C8B-B14F-4D97-AF65-F5344CB8AC3E}">
        <p14:creationId xmlns:p14="http://schemas.microsoft.com/office/powerpoint/2010/main" val="1575819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45C1D61-8EC3-254D-AAF3-3B0C83B4786D}"/>
              </a:ext>
            </a:extLst>
          </p:cNvPr>
          <p:cNvSpPr>
            <a:spLocks noGrp="1"/>
          </p:cNvSpPr>
          <p:nvPr>
            <p:ph type="dt" sz="half" idx="10"/>
          </p:nvPr>
        </p:nvSpPr>
        <p:spPr/>
        <p:txBody>
          <a:bodyPr/>
          <a:lstStyle/>
          <a:p>
            <a:fld id="{3A9F869A-FC13-497D-BD8E-F5724FAFFAAF}" type="datetime1">
              <a:rPr lang="sv-SE" smtClean="0"/>
              <a:t>2022-08-16</a:t>
            </a:fld>
            <a:endParaRPr lang="sv-SE"/>
          </a:p>
        </p:txBody>
      </p:sp>
      <p:sp>
        <p:nvSpPr>
          <p:cNvPr id="3" name="Platshållare för sidfot 2">
            <a:extLst>
              <a:ext uri="{FF2B5EF4-FFF2-40B4-BE49-F238E27FC236}">
                <a16:creationId xmlns:a16="http://schemas.microsoft.com/office/drawing/2014/main" id="{7EED8609-A644-A74F-A560-9B7689EF21F9}"/>
              </a:ext>
            </a:extLst>
          </p:cNvPr>
          <p:cNvSpPr>
            <a:spLocks noGrp="1"/>
          </p:cNvSpPr>
          <p:nvPr>
            <p:ph type="ftr" sz="quarter" idx="11"/>
          </p:nvPr>
        </p:nvSpPr>
        <p:spPr/>
        <p:txBody>
          <a:bodyPr/>
          <a:lstStyle/>
          <a:p>
            <a:r>
              <a:rPr lang="sv-SE"/>
              <a:t>Dialogmöte HS 2040</a:t>
            </a:r>
          </a:p>
        </p:txBody>
      </p:sp>
      <p:sp>
        <p:nvSpPr>
          <p:cNvPr id="4" name="Platshållare för bildnummer 3">
            <a:extLst>
              <a:ext uri="{FF2B5EF4-FFF2-40B4-BE49-F238E27FC236}">
                <a16:creationId xmlns:a16="http://schemas.microsoft.com/office/drawing/2014/main" id="{14EC4CC7-54E0-4F4C-B333-C04FB752CB6D}"/>
              </a:ext>
            </a:extLst>
          </p:cNvPr>
          <p:cNvSpPr>
            <a:spLocks noGrp="1"/>
          </p:cNvSpPr>
          <p:nvPr>
            <p:ph type="sldNum" sz="quarter" idx="12"/>
          </p:nvPr>
        </p:nvSpPr>
        <p:spPr/>
        <p:txBody>
          <a:bodyPr/>
          <a:lstStyle/>
          <a:p>
            <a:fld id="{288147F2-D839-401F-8B8C-3CAF295340B5}" type="slidenum">
              <a:rPr lang="sv-SE" smtClean="0"/>
              <a:pPr/>
              <a:t>44</a:t>
            </a:fld>
            <a:endParaRPr lang="sv-SE"/>
          </a:p>
        </p:txBody>
      </p:sp>
      <p:sp>
        <p:nvSpPr>
          <p:cNvPr id="7" name="Rubrik 6">
            <a:extLst>
              <a:ext uri="{FF2B5EF4-FFF2-40B4-BE49-F238E27FC236}">
                <a16:creationId xmlns:a16="http://schemas.microsoft.com/office/drawing/2014/main" id="{CEC6EE28-E2E0-4E96-85CE-C0A6C3E2AE7D}"/>
              </a:ext>
            </a:extLst>
          </p:cNvPr>
          <p:cNvSpPr>
            <a:spLocks noGrp="1"/>
          </p:cNvSpPr>
          <p:nvPr>
            <p:ph type="title"/>
          </p:nvPr>
        </p:nvSpPr>
        <p:spPr/>
        <p:txBody>
          <a:bodyPr/>
          <a:lstStyle/>
          <a:p>
            <a:r>
              <a:rPr lang="sv-SE" dirty="0"/>
              <a:t>Nu återstår beslut och förändringsarbete</a:t>
            </a:r>
            <a:br>
              <a:rPr lang="sv-SE" dirty="0"/>
            </a:br>
            <a:endParaRPr lang="sv-SE" dirty="0">
              <a:solidFill>
                <a:srgbClr val="FF0000"/>
              </a:solidFill>
            </a:endParaRPr>
          </a:p>
        </p:txBody>
      </p:sp>
    </p:spTree>
    <p:extLst>
      <p:ext uri="{BB962C8B-B14F-4D97-AF65-F5344CB8AC3E}">
        <p14:creationId xmlns:p14="http://schemas.microsoft.com/office/powerpoint/2010/main" val="2582267463"/>
      </p:ext>
    </p:extLst>
  </p:cSld>
  <p:clrMapOvr>
    <a:masterClrMapping/>
  </p:clrMapOvr>
  <p:transition spd="slow">
    <p:wipe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326BEC7B-4EDC-F67B-DD5E-F6E1FC9FDA61}"/>
              </a:ext>
            </a:extLst>
          </p:cNvPr>
          <p:cNvSpPr>
            <a:spLocks noGrp="1"/>
          </p:cNvSpPr>
          <p:nvPr>
            <p:ph type="sldNum" sz="quarter" idx="12"/>
          </p:nvPr>
        </p:nvSpPr>
        <p:spPr/>
        <p:txBody>
          <a:bodyPr/>
          <a:lstStyle/>
          <a:p>
            <a:fld id="{288147F2-D839-401F-8B8C-3CAF295340B5}" type="slidenum">
              <a:rPr lang="sv-SE" smtClean="0"/>
              <a:pPr/>
              <a:t>45</a:t>
            </a:fld>
            <a:endParaRPr lang="sv-SE" dirty="0"/>
          </a:p>
        </p:txBody>
      </p:sp>
      <p:sp>
        <p:nvSpPr>
          <p:cNvPr id="5" name="Rubrik 4">
            <a:extLst>
              <a:ext uri="{FF2B5EF4-FFF2-40B4-BE49-F238E27FC236}">
                <a16:creationId xmlns:a16="http://schemas.microsoft.com/office/drawing/2014/main" id="{57A3D0F6-8EB5-2CA2-9267-5760EBD07FAF}"/>
              </a:ext>
            </a:extLst>
          </p:cNvPr>
          <p:cNvSpPr>
            <a:spLocks noGrp="1"/>
          </p:cNvSpPr>
          <p:nvPr>
            <p:ph type="title"/>
          </p:nvPr>
        </p:nvSpPr>
        <p:spPr>
          <a:xfrm>
            <a:off x="803275" y="952501"/>
            <a:ext cx="10585450" cy="992895"/>
          </a:xfrm>
        </p:spPr>
        <p:txBody>
          <a:bodyPr/>
          <a:lstStyle/>
          <a:p>
            <a:pPr algn="ctr"/>
            <a:r>
              <a:rPr lang="sv-SE" dirty="0"/>
              <a:t>Summering av nyckeltrender i en trolig framtidsbild</a:t>
            </a:r>
          </a:p>
        </p:txBody>
      </p:sp>
      <p:pic>
        <p:nvPicPr>
          <p:cNvPr id="8" name="Bildobjekt 7" descr="Illustration av en trolig framtidsbild.">
            <a:extLst>
              <a:ext uri="{FF2B5EF4-FFF2-40B4-BE49-F238E27FC236}">
                <a16:creationId xmlns:a16="http://schemas.microsoft.com/office/drawing/2014/main" id="{232F19BB-4AB6-5C64-3D44-06C21725C9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30" b="15840"/>
          <a:stretch/>
        </p:blipFill>
        <p:spPr>
          <a:xfrm>
            <a:off x="523992" y="1945396"/>
            <a:ext cx="10585450" cy="4965360"/>
          </a:xfrm>
          <a:prstGeom prst="rect">
            <a:avLst/>
          </a:prstGeom>
        </p:spPr>
      </p:pic>
      <p:sp>
        <p:nvSpPr>
          <p:cNvPr id="9" name="textruta 8">
            <a:extLst>
              <a:ext uri="{FF2B5EF4-FFF2-40B4-BE49-F238E27FC236}">
                <a16:creationId xmlns:a16="http://schemas.microsoft.com/office/drawing/2014/main" id="{00AB62E7-10C6-3CF1-597C-2061D216F8A0}"/>
              </a:ext>
            </a:extLst>
          </p:cNvPr>
          <p:cNvSpPr txBox="1"/>
          <p:nvPr/>
        </p:nvSpPr>
        <p:spPr>
          <a:xfrm>
            <a:off x="10963760" y="6342366"/>
            <a:ext cx="1157900" cy="568389"/>
          </a:xfrm>
          <a:prstGeom prst="rect">
            <a:avLst/>
          </a:prstGeom>
          <a:noFill/>
          <a:ln>
            <a:solidFill>
              <a:schemeClr val="bg1"/>
            </a:solidFill>
          </a:ln>
        </p:spPr>
        <p:txBody>
          <a:bodyPr wrap="square" rtlCol="0">
            <a:noAutofit/>
          </a:bodyPr>
          <a:lstStyle/>
          <a:p>
            <a:pPr algn="r"/>
            <a:r>
              <a:rPr lang="sv-SE" sz="900" dirty="0"/>
              <a:t>Bearbetning av en illustration från KPMG</a:t>
            </a:r>
          </a:p>
          <a:p>
            <a:pPr algn="r"/>
            <a:endParaRPr lang="sv-SE" sz="900" dirty="0"/>
          </a:p>
        </p:txBody>
      </p:sp>
      <p:sp>
        <p:nvSpPr>
          <p:cNvPr id="2" name="Platshållare för datum 1">
            <a:extLst>
              <a:ext uri="{FF2B5EF4-FFF2-40B4-BE49-F238E27FC236}">
                <a16:creationId xmlns:a16="http://schemas.microsoft.com/office/drawing/2014/main" id="{08C35B46-D901-4869-9CC4-92A8D3DE4E2F}"/>
              </a:ext>
            </a:extLst>
          </p:cNvPr>
          <p:cNvSpPr>
            <a:spLocks noGrp="1"/>
          </p:cNvSpPr>
          <p:nvPr>
            <p:ph type="dt" sz="half" idx="10"/>
          </p:nvPr>
        </p:nvSpPr>
        <p:spPr/>
        <p:txBody>
          <a:bodyPr/>
          <a:lstStyle/>
          <a:p>
            <a:fld id="{D781C60C-9F7B-4B07-9D3D-D52C29B4E4C8}" type="datetime1">
              <a:rPr lang="sv-SE" smtClean="0"/>
              <a:t>2022-08-16</a:t>
            </a:fld>
            <a:endParaRPr lang="sv-SE" dirty="0"/>
          </a:p>
        </p:txBody>
      </p:sp>
    </p:spTree>
    <p:extLst>
      <p:ext uri="{BB962C8B-B14F-4D97-AF65-F5344CB8AC3E}">
        <p14:creationId xmlns:p14="http://schemas.microsoft.com/office/powerpoint/2010/main" val="1997955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81C6763A-AB60-47D3-8F9D-9D3C178EBE67}"/>
              </a:ext>
            </a:extLst>
          </p:cNvPr>
          <p:cNvSpPr>
            <a:spLocks noGrp="1"/>
          </p:cNvSpPr>
          <p:nvPr>
            <p:ph type="title"/>
          </p:nvPr>
        </p:nvSpPr>
        <p:spPr/>
        <p:txBody>
          <a:bodyPr/>
          <a:lstStyle/>
          <a:p>
            <a:r>
              <a:rPr lang="sv-SE" sz="2400" b="1" dirty="0"/>
              <a:t>Styrning – ett tema som utmanar helheten</a:t>
            </a:r>
          </a:p>
        </p:txBody>
      </p:sp>
      <p:sp>
        <p:nvSpPr>
          <p:cNvPr id="8" name="Platshållare för innehåll 7">
            <a:extLst>
              <a:ext uri="{FF2B5EF4-FFF2-40B4-BE49-F238E27FC236}">
                <a16:creationId xmlns:a16="http://schemas.microsoft.com/office/drawing/2014/main" id="{BCDDE5AB-E26F-4F52-A701-002F06E9B354}"/>
              </a:ext>
            </a:extLst>
          </p:cNvPr>
          <p:cNvSpPr>
            <a:spLocks noGrp="1"/>
          </p:cNvSpPr>
          <p:nvPr>
            <p:ph idx="1"/>
          </p:nvPr>
        </p:nvSpPr>
        <p:spPr>
          <a:xfrm>
            <a:off x="958852" y="2159000"/>
            <a:ext cx="8387030" cy="3937000"/>
          </a:xfrm>
        </p:spPr>
        <p:txBody>
          <a:bodyPr/>
          <a:lstStyle/>
          <a:p>
            <a:pPr marL="342900" indent="-342900">
              <a:buFont typeface="Arial" panose="020B0604020202020204" pitchFamily="34" charset="0"/>
              <a:buChar char="•"/>
            </a:pPr>
            <a:r>
              <a:rPr lang="sv-SE" sz="1800" dirty="0"/>
              <a:t>Nya beteenden och förväntningar uppstår hos patienter och invånare när samhället fortsätter digitaliseras.</a:t>
            </a:r>
          </a:p>
          <a:p>
            <a:pPr marL="342900" indent="-342900">
              <a:buFont typeface="Arial" panose="020B0604020202020204" pitchFamily="34" charset="0"/>
              <a:buChar char="•"/>
            </a:pPr>
            <a:r>
              <a:rPr lang="sv-SE" sz="1800" dirty="0"/>
              <a:t>Hur påverkas förhållanden mellan aktörer och samverkande parter i hälso-och sjukvården när patienten är medskapare i vården?</a:t>
            </a:r>
          </a:p>
          <a:p>
            <a:pPr marL="342900" indent="-342900">
              <a:buFont typeface="Arial" panose="020B0604020202020204" pitchFamily="34" charset="0"/>
              <a:buChar char="•"/>
            </a:pPr>
            <a:r>
              <a:rPr lang="sv-SE" sz="1800" dirty="0"/>
              <a:t>Hur ska uppdrag och inköp i termer av vårdavtal och vårdöverenskommelser utformas i en komplex vårdmiljö?</a:t>
            </a:r>
          </a:p>
          <a:p>
            <a:pPr marL="342900" indent="-342900">
              <a:buFont typeface="Arial" panose="020B0604020202020204" pitchFamily="34" charset="0"/>
              <a:buChar char="•"/>
            </a:pPr>
            <a:r>
              <a:rPr lang="sv-SE" sz="1800" dirty="0"/>
              <a:t>Hur kan Region Stockholm säkerställa verktyg för styrning, ersättning och uppföljning vid en sådan utveckling?</a:t>
            </a:r>
          </a:p>
        </p:txBody>
      </p:sp>
      <p:sp>
        <p:nvSpPr>
          <p:cNvPr id="2" name="Platshållare för datum 1">
            <a:extLst>
              <a:ext uri="{FF2B5EF4-FFF2-40B4-BE49-F238E27FC236}">
                <a16:creationId xmlns:a16="http://schemas.microsoft.com/office/drawing/2014/main" id="{4B6ECCF6-33B9-45C7-8A20-50A08C241C30}"/>
              </a:ext>
            </a:extLst>
          </p:cNvPr>
          <p:cNvSpPr>
            <a:spLocks noGrp="1"/>
          </p:cNvSpPr>
          <p:nvPr>
            <p:ph type="dt" sz="half" idx="10"/>
          </p:nvPr>
        </p:nvSpPr>
        <p:spPr/>
        <p:txBody>
          <a:bodyPr/>
          <a:lstStyle/>
          <a:p>
            <a:fld id="{51DE3811-7E5B-4528-99F4-8402D2D8EB7F}" type="datetime1">
              <a:rPr lang="sv-SE" smtClean="0"/>
              <a:t>2022-08-16</a:t>
            </a:fld>
            <a:endParaRPr lang="sv-SE" dirty="0"/>
          </a:p>
        </p:txBody>
      </p:sp>
      <p:sp>
        <p:nvSpPr>
          <p:cNvPr id="3" name="Platshållare för bildnummer 2">
            <a:extLst>
              <a:ext uri="{FF2B5EF4-FFF2-40B4-BE49-F238E27FC236}">
                <a16:creationId xmlns:a16="http://schemas.microsoft.com/office/drawing/2014/main" id="{7B501317-27F9-4C81-ABA1-6919F710E099}"/>
              </a:ext>
            </a:extLst>
          </p:cNvPr>
          <p:cNvSpPr>
            <a:spLocks noGrp="1"/>
          </p:cNvSpPr>
          <p:nvPr>
            <p:ph type="sldNum" sz="quarter" idx="12"/>
          </p:nvPr>
        </p:nvSpPr>
        <p:spPr/>
        <p:txBody>
          <a:bodyPr/>
          <a:lstStyle/>
          <a:p>
            <a:fld id="{288147F2-D839-401F-8B8C-3CAF295340B5}" type="slidenum">
              <a:rPr lang="sv-SE" smtClean="0"/>
              <a:pPr/>
              <a:t>46</a:t>
            </a:fld>
            <a:endParaRPr lang="sv-SE" dirty="0"/>
          </a:p>
        </p:txBody>
      </p:sp>
    </p:spTree>
    <p:extLst>
      <p:ext uri="{BB962C8B-B14F-4D97-AF65-F5344CB8AC3E}">
        <p14:creationId xmlns:p14="http://schemas.microsoft.com/office/powerpoint/2010/main" val="2342169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47</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p:txBody>
          <a:bodyPr/>
          <a:lstStyle/>
          <a:p>
            <a:br>
              <a:rPr lang="sv-SE" dirty="0"/>
            </a:br>
            <a:r>
              <a:rPr lang="sv-SE" dirty="0"/>
              <a:t>Nu återstår beslut och förändringsarbete</a:t>
            </a:r>
            <a:br>
              <a:rPr lang="sv-SE" dirty="0"/>
            </a:br>
            <a:endParaRPr lang="sv-SE" dirty="0">
              <a:highlight>
                <a:srgbClr val="FFFF00"/>
              </a:highlight>
            </a:endParaRP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6" y="2428875"/>
            <a:ext cx="6682253" cy="3837454"/>
          </a:xfrm>
        </p:spPr>
        <p:txBody>
          <a:bodyPr/>
          <a:lstStyle/>
          <a:p>
            <a:r>
              <a:rPr lang="sv-SE" dirty="0"/>
              <a:t>Att gå i takt med tiden kan kräva såväl små snabbfotade insatser som större omvälvande reformer.</a:t>
            </a:r>
          </a:p>
          <a:p>
            <a:r>
              <a:rPr lang="sv-SE" dirty="0"/>
              <a:t>Det kan handla om omställningar såväl på övergripande nivå och förvaltning som på vårdverksamhetsnivå.</a:t>
            </a:r>
          </a:p>
          <a:p>
            <a:r>
              <a:rPr lang="sv-SE" dirty="0"/>
              <a:t>Samplanering med andra aktörer och över regiongränser fordras.</a:t>
            </a:r>
          </a:p>
          <a:p>
            <a:r>
              <a:rPr lang="sv-SE" dirty="0"/>
              <a:t>Utredningen ger underlag för formulering av uppdrag och beslut som tar Region Stockholm vidare mot en framtida modern, tillgänglig och ändamålsenlig hälso- och sjukvård.</a:t>
            </a:r>
          </a:p>
          <a:p>
            <a:pPr marL="0" indent="0">
              <a:buNone/>
            </a:pPr>
            <a:endParaRPr lang="sv-SE" dirty="0"/>
          </a:p>
          <a:p>
            <a:endParaRPr lang="sv-SE" dirty="0"/>
          </a:p>
          <a:p>
            <a:pPr marL="0" indent="0">
              <a:buNone/>
            </a:pPr>
            <a:endParaRPr lang="sv-SE" b="1" dirty="0">
              <a:solidFill>
                <a:srgbClr val="AC272B"/>
              </a:solidFill>
            </a:endParaRPr>
          </a:p>
          <a:p>
            <a:pPr marL="0" indent="0">
              <a:buNone/>
            </a:pPr>
            <a:endParaRPr lang="sv-SE" dirty="0"/>
          </a:p>
        </p:txBody>
      </p:sp>
      <p:sp>
        <p:nvSpPr>
          <p:cNvPr id="8" name="textruta 7">
            <a:extLst>
              <a:ext uri="{FF2B5EF4-FFF2-40B4-BE49-F238E27FC236}">
                <a16:creationId xmlns:a16="http://schemas.microsoft.com/office/drawing/2014/main" id="{35FB850A-73D7-2FBD-F965-84E7D7665146}"/>
              </a:ext>
            </a:extLst>
          </p:cNvPr>
          <p:cNvSpPr txBox="1"/>
          <p:nvPr/>
        </p:nvSpPr>
        <p:spPr>
          <a:xfrm>
            <a:off x="522105" y="6383215"/>
            <a:ext cx="2062833" cy="52754"/>
          </a:xfrm>
          <a:prstGeom prst="rect">
            <a:avLst/>
          </a:prstGeom>
          <a:noFill/>
        </p:spPr>
        <p:txBody>
          <a:bodyPr wrap="square" rtlCol="0">
            <a:noAutofit/>
          </a:bodyPr>
          <a:lstStyle/>
          <a:p>
            <a:pPr algn="l"/>
            <a:endParaRPr lang="sv-SE" dirty="0"/>
          </a:p>
        </p:txBody>
      </p:sp>
      <p:pic>
        <p:nvPicPr>
          <p:cNvPr id="5" name="Bildobjekt 4">
            <a:extLst>
              <a:ext uri="{FF2B5EF4-FFF2-40B4-BE49-F238E27FC236}">
                <a16:creationId xmlns:a16="http://schemas.microsoft.com/office/drawing/2014/main" id="{8004EDEA-2F7F-D895-75FD-65423B2607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897" y="952500"/>
            <a:ext cx="4100103" cy="6039570"/>
          </a:xfrm>
          <a:prstGeom prst="rect">
            <a:avLst/>
          </a:prstGeom>
        </p:spPr>
      </p:pic>
      <p:sp>
        <p:nvSpPr>
          <p:cNvPr id="4" name="Platshållare för datum 3">
            <a:extLst>
              <a:ext uri="{FF2B5EF4-FFF2-40B4-BE49-F238E27FC236}">
                <a16:creationId xmlns:a16="http://schemas.microsoft.com/office/drawing/2014/main" id="{4444A9C0-FA57-4DC2-B16E-C89BA9AF4023}"/>
              </a:ext>
            </a:extLst>
          </p:cNvPr>
          <p:cNvSpPr>
            <a:spLocks noGrp="1"/>
          </p:cNvSpPr>
          <p:nvPr>
            <p:ph type="dt" sz="half" idx="10"/>
          </p:nvPr>
        </p:nvSpPr>
        <p:spPr/>
        <p:txBody>
          <a:bodyPr/>
          <a:lstStyle/>
          <a:p>
            <a:fld id="{2A09D12D-786E-4744-93C8-2B2A36AC1BF3}" type="datetime1">
              <a:rPr lang="sv-SE" smtClean="0"/>
              <a:t>2022-08-16</a:t>
            </a:fld>
            <a:endParaRPr lang="sv-SE" dirty="0"/>
          </a:p>
        </p:txBody>
      </p:sp>
    </p:spTree>
    <p:extLst>
      <p:ext uri="{BB962C8B-B14F-4D97-AF65-F5344CB8AC3E}">
        <p14:creationId xmlns:p14="http://schemas.microsoft.com/office/powerpoint/2010/main" val="924043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7C3B95F-CBEC-4719-BFCF-80E03EA3B782}"/>
              </a:ext>
            </a:extLst>
          </p:cNvPr>
          <p:cNvSpPr>
            <a:spLocks noGrp="1"/>
          </p:cNvSpPr>
          <p:nvPr>
            <p:ph type="dt" sz="half" idx="10"/>
          </p:nvPr>
        </p:nvSpPr>
        <p:spPr/>
        <p:txBody>
          <a:bodyPr/>
          <a:lstStyle/>
          <a:p>
            <a:fld id="{69F7A916-011C-4ECE-894E-A8DB39C536F5}" type="datetime1">
              <a:rPr lang="sv-SE" smtClean="0"/>
              <a:t>2022-08-16</a:t>
            </a:fld>
            <a:endParaRPr lang="sv-SE" dirty="0"/>
          </a:p>
        </p:txBody>
      </p:sp>
      <p:sp>
        <p:nvSpPr>
          <p:cNvPr id="3" name="Platshållare för bildnummer 2">
            <a:extLst>
              <a:ext uri="{FF2B5EF4-FFF2-40B4-BE49-F238E27FC236}">
                <a16:creationId xmlns:a16="http://schemas.microsoft.com/office/drawing/2014/main" id="{D7A14D55-A4EC-4A86-AB42-BB8DFA95CD12}"/>
              </a:ext>
            </a:extLst>
          </p:cNvPr>
          <p:cNvSpPr>
            <a:spLocks noGrp="1"/>
          </p:cNvSpPr>
          <p:nvPr>
            <p:ph type="sldNum" sz="quarter" idx="12"/>
          </p:nvPr>
        </p:nvSpPr>
        <p:spPr/>
        <p:txBody>
          <a:bodyPr/>
          <a:lstStyle/>
          <a:p>
            <a:fld id="{288147F2-D839-401F-8B8C-3CAF295340B5}" type="slidenum">
              <a:rPr lang="sv-SE" smtClean="0"/>
              <a:pPr/>
              <a:t>48</a:t>
            </a:fld>
            <a:endParaRPr lang="sv-SE" dirty="0"/>
          </a:p>
        </p:txBody>
      </p:sp>
      <p:sp>
        <p:nvSpPr>
          <p:cNvPr id="4" name="Rubrik 3">
            <a:extLst>
              <a:ext uri="{FF2B5EF4-FFF2-40B4-BE49-F238E27FC236}">
                <a16:creationId xmlns:a16="http://schemas.microsoft.com/office/drawing/2014/main" id="{CEC0B995-7673-4342-8C69-4C7D97898106}"/>
              </a:ext>
            </a:extLst>
          </p:cNvPr>
          <p:cNvSpPr>
            <a:spLocks noGrp="1"/>
          </p:cNvSpPr>
          <p:nvPr>
            <p:ph type="title"/>
          </p:nvPr>
        </p:nvSpPr>
        <p:spPr/>
        <p:txBody>
          <a:bodyPr/>
          <a:lstStyle/>
          <a:p>
            <a:r>
              <a:rPr lang="sv-SE" dirty="0"/>
              <a:t>Mer information på regionstockholm.se</a:t>
            </a:r>
          </a:p>
        </p:txBody>
      </p:sp>
      <p:sp>
        <p:nvSpPr>
          <p:cNvPr id="5" name="Platshållare för innehåll 4">
            <a:extLst>
              <a:ext uri="{FF2B5EF4-FFF2-40B4-BE49-F238E27FC236}">
                <a16:creationId xmlns:a16="http://schemas.microsoft.com/office/drawing/2014/main" id="{1A03B731-0FB6-4DEE-9E8C-32A5E5E07D4E}"/>
              </a:ext>
            </a:extLst>
          </p:cNvPr>
          <p:cNvSpPr>
            <a:spLocks noGrp="1"/>
          </p:cNvSpPr>
          <p:nvPr>
            <p:ph idx="1"/>
          </p:nvPr>
        </p:nvSpPr>
        <p:spPr/>
        <p:txBody>
          <a:bodyPr/>
          <a:lstStyle/>
          <a:p>
            <a:r>
              <a:rPr lang="sv-SE" dirty="0"/>
              <a:t>Slutrapport </a:t>
            </a:r>
          </a:p>
          <a:p>
            <a:r>
              <a:rPr lang="sv-SE" dirty="0"/>
              <a:t>Perspektivrapporter</a:t>
            </a:r>
          </a:p>
          <a:p>
            <a:r>
              <a:rPr lang="sv-SE" dirty="0"/>
              <a:t>Presentations- och diskussionsmaterial</a:t>
            </a:r>
          </a:p>
          <a:p>
            <a:r>
              <a:rPr lang="sv-SE" dirty="0"/>
              <a:t>Filmade intervjuer med rapportförfattarna och ledamöter i hälso- och sjukvårdsförvaltningen</a:t>
            </a:r>
          </a:p>
          <a:p>
            <a:r>
              <a:rPr lang="sv-SE"/>
              <a:t>Om </a:t>
            </a:r>
            <a:r>
              <a:rPr lang="sv-SE" dirty="0"/>
              <a:t>utredningen – bakgrund, direktiv och organisation</a:t>
            </a:r>
          </a:p>
          <a:p>
            <a:pPr marL="0" indent="0">
              <a:buNone/>
            </a:pPr>
            <a:endParaRPr lang="sv-SE" dirty="0"/>
          </a:p>
        </p:txBody>
      </p:sp>
      <p:pic>
        <p:nvPicPr>
          <p:cNvPr id="10" name="Bildobjekt 9">
            <a:extLst>
              <a:ext uri="{FF2B5EF4-FFF2-40B4-BE49-F238E27FC236}">
                <a16:creationId xmlns:a16="http://schemas.microsoft.com/office/drawing/2014/main" id="{D7D4B8B9-D960-4025-AA3B-AA68DB9369DF}"/>
              </a:ext>
            </a:extLst>
          </p:cNvPr>
          <p:cNvPicPr>
            <a:picLocks noChangeAspect="1"/>
          </p:cNvPicPr>
          <p:nvPr/>
        </p:nvPicPr>
        <p:blipFill rotWithShape="1">
          <a:blip r:embed="rId2"/>
          <a:srcRect l="26418" t="13889" r="28023"/>
          <a:stretch/>
        </p:blipFill>
        <p:spPr>
          <a:xfrm>
            <a:off x="7938497" y="2091050"/>
            <a:ext cx="3841470" cy="4084119"/>
          </a:xfrm>
          <a:prstGeom prst="rect">
            <a:avLst/>
          </a:prstGeom>
          <a:ln>
            <a:solidFill>
              <a:schemeClr val="tx1"/>
            </a:solidFill>
          </a:ln>
        </p:spPr>
      </p:pic>
    </p:spTree>
    <p:extLst>
      <p:ext uri="{BB962C8B-B14F-4D97-AF65-F5344CB8AC3E}">
        <p14:creationId xmlns:p14="http://schemas.microsoft.com/office/powerpoint/2010/main" val="913205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4EC4CC7-54E0-4F4C-B333-C04FB752CB6D}"/>
              </a:ext>
            </a:extLst>
          </p:cNvPr>
          <p:cNvSpPr>
            <a:spLocks noGrp="1"/>
          </p:cNvSpPr>
          <p:nvPr>
            <p:ph type="sldNum" sz="quarter" idx="12"/>
          </p:nvPr>
        </p:nvSpPr>
        <p:spPr/>
        <p:txBody>
          <a:bodyPr/>
          <a:lstStyle/>
          <a:p>
            <a:fld id="{288147F2-D839-401F-8B8C-3CAF295340B5}" type="slidenum">
              <a:rPr lang="sv-SE" smtClean="0"/>
              <a:pPr/>
              <a:t>49</a:t>
            </a:fld>
            <a:endParaRPr lang="sv-SE" dirty="0"/>
          </a:p>
        </p:txBody>
      </p:sp>
      <p:sp>
        <p:nvSpPr>
          <p:cNvPr id="7" name="Rubrik 6">
            <a:extLst>
              <a:ext uri="{FF2B5EF4-FFF2-40B4-BE49-F238E27FC236}">
                <a16:creationId xmlns:a16="http://schemas.microsoft.com/office/drawing/2014/main" id="{ADDA17FC-9746-4AD9-95CA-30D184D86710}"/>
              </a:ext>
            </a:extLst>
          </p:cNvPr>
          <p:cNvSpPr>
            <a:spLocks noGrp="1"/>
          </p:cNvSpPr>
          <p:nvPr>
            <p:ph type="title"/>
          </p:nvPr>
        </p:nvSpPr>
        <p:spPr>
          <a:xfrm>
            <a:off x="803275" y="871815"/>
            <a:ext cx="10585450" cy="4282812"/>
          </a:xfrm>
        </p:spPr>
        <p:txBody>
          <a:bodyPr/>
          <a:lstStyle/>
          <a:p>
            <a:br>
              <a:rPr lang="sv-SE" dirty="0"/>
            </a:br>
            <a:r>
              <a:rPr lang="sv-SE" dirty="0"/>
              <a:t>Appendix – åtta perspektivrapporter</a:t>
            </a:r>
            <a:endParaRPr lang="sv-SE" sz="2800" b="0" dirty="0"/>
          </a:p>
        </p:txBody>
      </p:sp>
      <p:sp>
        <p:nvSpPr>
          <p:cNvPr id="2" name="Platshållare för datum 1">
            <a:extLst>
              <a:ext uri="{FF2B5EF4-FFF2-40B4-BE49-F238E27FC236}">
                <a16:creationId xmlns:a16="http://schemas.microsoft.com/office/drawing/2014/main" id="{9687A524-1076-4D08-8249-76A267B41351}"/>
              </a:ext>
            </a:extLst>
          </p:cNvPr>
          <p:cNvSpPr>
            <a:spLocks noGrp="1"/>
          </p:cNvSpPr>
          <p:nvPr>
            <p:ph type="dt" sz="half" idx="10"/>
          </p:nvPr>
        </p:nvSpPr>
        <p:spPr/>
        <p:txBody>
          <a:bodyPr/>
          <a:lstStyle/>
          <a:p>
            <a:fld id="{0683384B-C69D-47B8-A061-E1DA761FD6E0}" type="datetime1">
              <a:rPr lang="sv-SE" smtClean="0"/>
              <a:t>2022-08-16</a:t>
            </a:fld>
            <a:endParaRPr lang="sv-SE" dirty="0"/>
          </a:p>
        </p:txBody>
      </p:sp>
    </p:spTree>
    <p:extLst>
      <p:ext uri="{BB962C8B-B14F-4D97-AF65-F5344CB8AC3E}">
        <p14:creationId xmlns:p14="http://schemas.microsoft.com/office/powerpoint/2010/main" val="2080140730"/>
      </p:ext>
    </p:extLst>
  </p:cSld>
  <p:clrMapOvr>
    <a:masterClrMapping/>
  </p:clrMapOvr>
  <p:transition spd="slow">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59E3DEF-E798-62BD-2D14-2BF9E32B103C}"/>
              </a:ext>
            </a:extLst>
          </p:cNvPr>
          <p:cNvSpPr>
            <a:spLocks noGrp="1"/>
          </p:cNvSpPr>
          <p:nvPr>
            <p:ph type="sldNum" sz="quarter" idx="12"/>
          </p:nvPr>
        </p:nvSpPr>
        <p:spPr/>
        <p:txBody>
          <a:bodyPr/>
          <a:lstStyle/>
          <a:p>
            <a:fld id="{288147F2-D839-401F-8B8C-3CAF295340B5}" type="slidenum">
              <a:rPr lang="sv-SE" smtClean="0"/>
              <a:pPr/>
              <a:t>5</a:t>
            </a:fld>
            <a:endParaRPr lang="sv-SE" dirty="0"/>
          </a:p>
        </p:txBody>
      </p:sp>
      <p:sp>
        <p:nvSpPr>
          <p:cNvPr id="5" name="Rubrik 4">
            <a:extLst>
              <a:ext uri="{FF2B5EF4-FFF2-40B4-BE49-F238E27FC236}">
                <a16:creationId xmlns:a16="http://schemas.microsoft.com/office/drawing/2014/main" id="{86D59EB1-A0C6-A921-2DF4-0AE59C8F94BB}"/>
              </a:ext>
            </a:extLst>
          </p:cNvPr>
          <p:cNvSpPr>
            <a:spLocks noGrp="1"/>
          </p:cNvSpPr>
          <p:nvPr>
            <p:ph type="title"/>
          </p:nvPr>
        </p:nvSpPr>
        <p:spPr/>
        <p:txBody>
          <a:bodyPr/>
          <a:lstStyle/>
          <a:p>
            <a:r>
              <a:rPr lang="sv-SE" dirty="0"/>
              <a:t>Utredningen </a:t>
            </a:r>
            <a:r>
              <a:rPr lang="sv-SE" dirty="0">
                <a:solidFill>
                  <a:schemeClr val="tx1"/>
                </a:solidFill>
              </a:rPr>
              <a:t>har bestått av flera faser</a:t>
            </a:r>
          </a:p>
        </p:txBody>
      </p:sp>
      <p:pic>
        <p:nvPicPr>
          <p:cNvPr id="7" name="Bildobjekt 6" descr="Processbild över utredningsfaser: upptäckar-och idéfas, sammanfattande analysfas och beslutsfas.">
            <a:extLst>
              <a:ext uri="{FF2B5EF4-FFF2-40B4-BE49-F238E27FC236}">
                <a16:creationId xmlns:a16="http://schemas.microsoft.com/office/drawing/2014/main" id="{1C7C82CA-B16D-5D83-D826-7F48CC182D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98"/>
          <a:stretch/>
        </p:blipFill>
        <p:spPr>
          <a:xfrm>
            <a:off x="680916" y="2174142"/>
            <a:ext cx="10585450" cy="4353544"/>
          </a:xfrm>
          <a:prstGeom prst="rect">
            <a:avLst/>
          </a:prstGeom>
        </p:spPr>
      </p:pic>
      <p:sp>
        <p:nvSpPr>
          <p:cNvPr id="2" name="Platshållare för datum 1">
            <a:extLst>
              <a:ext uri="{FF2B5EF4-FFF2-40B4-BE49-F238E27FC236}">
                <a16:creationId xmlns:a16="http://schemas.microsoft.com/office/drawing/2014/main" id="{737ACF6B-46E4-46ED-9FF0-0E888D1CEAC7}"/>
              </a:ext>
            </a:extLst>
          </p:cNvPr>
          <p:cNvSpPr>
            <a:spLocks noGrp="1"/>
          </p:cNvSpPr>
          <p:nvPr>
            <p:ph type="dt" sz="half" idx="10"/>
          </p:nvPr>
        </p:nvSpPr>
        <p:spPr/>
        <p:txBody>
          <a:bodyPr/>
          <a:lstStyle/>
          <a:p>
            <a:fld id="{4DBD9799-EC60-4E32-9BAA-C8C7F89AAE03}" type="datetime1">
              <a:rPr lang="sv-SE" smtClean="0"/>
              <a:t>2022-08-16</a:t>
            </a:fld>
            <a:endParaRPr lang="sv-SE" dirty="0"/>
          </a:p>
        </p:txBody>
      </p:sp>
    </p:spTree>
    <p:extLst>
      <p:ext uri="{BB962C8B-B14F-4D97-AF65-F5344CB8AC3E}">
        <p14:creationId xmlns:p14="http://schemas.microsoft.com/office/powerpoint/2010/main" val="2488063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1FB947B-8115-486B-9E51-DE564656CFE2}"/>
              </a:ext>
            </a:extLst>
          </p:cNvPr>
          <p:cNvSpPr>
            <a:spLocks noGrp="1"/>
          </p:cNvSpPr>
          <p:nvPr>
            <p:ph type="dt" sz="half"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694B3B-778B-48D1-BB77-664AB2043ACE}" type="datetime1">
              <a:rPr kumimoji="0" lang="sv-SE" sz="900" b="0" i="0" u="none" strike="noStrike" kern="1200" cap="none" spc="0" normalizeH="0" baseline="0" noProof="0" smtClean="0">
                <a:ln>
                  <a:noFill/>
                </a:ln>
                <a:solidFill>
                  <a:srgbClr val="000000"/>
                </a:solidFill>
                <a:effectLst/>
                <a:uLnTx/>
                <a:uFillTx/>
                <a:latin typeface="Verdana" pitchFamily="34" charset="0"/>
                <a:ea typeface="Geneva" pitchFamily="1" charset="-128"/>
                <a:cs typeface="+mn-cs"/>
              </a:rPr>
              <a:t>2022-08-16</a:t>
            </a:fld>
            <a:endParaRPr kumimoji="0" lang="sv-SE" sz="900" b="0" i="0" u="none" strike="noStrike" kern="1200" cap="none" spc="0" normalizeH="0" baseline="0" noProof="0">
              <a:ln>
                <a:noFill/>
              </a:ln>
              <a:solidFill>
                <a:srgbClr val="000000"/>
              </a:solidFill>
              <a:effectLst/>
              <a:uLnTx/>
              <a:uFillTx/>
              <a:latin typeface="Verdana" pitchFamily="34" charset="0"/>
              <a:ea typeface="Geneva" pitchFamily="1" charset="-128"/>
              <a:cs typeface="+mn-cs"/>
            </a:endParaRPr>
          </a:p>
        </p:txBody>
      </p:sp>
      <p:sp>
        <p:nvSpPr>
          <p:cNvPr id="5" name="Platshållare för sidfot 4">
            <a:extLst>
              <a:ext uri="{FF2B5EF4-FFF2-40B4-BE49-F238E27FC236}">
                <a16:creationId xmlns:a16="http://schemas.microsoft.com/office/drawing/2014/main" id="{4AFA1F34-7441-416C-9427-8F63FFB4AB22}"/>
              </a:ext>
            </a:extLst>
          </p:cNvPr>
          <p:cNvSpPr>
            <a:spLocks noGrp="1"/>
          </p:cNvSpPr>
          <p:nvPr>
            <p:ph type="ftr"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Verdana" pitchFamily="34" charset="0"/>
                <a:ea typeface="Geneva" pitchFamily="1" charset="-128"/>
                <a:cs typeface="+mn-cs"/>
              </a:rPr>
              <a:t>Hälso- och sjukvårdsförvaltningen</a:t>
            </a:r>
            <a:endParaRPr kumimoji="0" lang="sv-SE" sz="900" b="0" i="0" u="none" strike="noStrike" kern="1200" cap="none" spc="0" normalizeH="0" baseline="0" noProof="0" dirty="0">
              <a:ln>
                <a:noFill/>
              </a:ln>
              <a:solidFill>
                <a:srgbClr val="000000"/>
              </a:solidFill>
              <a:effectLst/>
              <a:uLnTx/>
              <a:uFillTx/>
              <a:latin typeface="Verdana" pitchFamily="34" charset="0"/>
              <a:ea typeface="Geneva" pitchFamily="1" charset="-128"/>
              <a:cs typeface="+mn-cs"/>
            </a:endParaRPr>
          </a:p>
        </p:txBody>
      </p:sp>
      <p:sp>
        <p:nvSpPr>
          <p:cNvPr id="6" name="Platshållare för bildnummer 5">
            <a:extLst>
              <a:ext uri="{FF2B5EF4-FFF2-40B4-BE49-F238E27FC236}">
                <a16:creationId xmlns:a16="http://schemas.microsoft.com/office/drawing/2014/main" id="{C35E8882-F5C3-499F-B64D-57E06286DB4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DBEBB44-B4B5-45AD-87A9-3B8A569A17F0}" type="slidenum">
              <a:rPr kumimoji="0" lang="sv-SE" sz="900" b="0" i="0" u="none" strike="noStrike" kern="1200" cap="none" spc="0" normalizeH="0" baseline="0" noProof="0" smtClean="0">
                <a:ln>
                  <a:noFill/>
                </a:ln>
                <a:solidFill>
                  <a:srgbClr val="000000"/>
                </a:solidFill>
                <a:effectLst/>
                <a:uLnTx/>
                <a:uFillTx/>
                <a:latin typeface="Verdana" pitchFamily="34" charset="0"/>
                <a:ea typeface="Geneva"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sv-SE" sz="900" b="0" i="0" u="none" strike="noStrike" kern="1200" cap="none" spc="0" normalizeH="0" baseline="0" noProof="0">
              <a:ln>
                <a:noFill/>
              </a:ln>
              <a:solidFill>
                <a:srgbClr val="000000"/>
              </a:solidFill>
              <a:effectLst/>
              <a:uLnTx/>
              <a:uFillTx/>
              <a:latin typeface="Verdana" pitchFamily="34" charset="0"/>
              <a:ea typeface="Geneva" pitchFamily="1" charset="-128"/>
              <a:cs typeface="+mn-cs"/>
            </a:endParaRPr>
          </a:p>
        </p:txBody>
      </p:sp>
      <p:sp>
        <p:nvSpPr>
          <p:cNvPr id="2" name="Rubrik 1">
            <a:extLst>
              <a:ext uri="{FF2B5EF4-FFF2-40B4-BE49-F238E27FC236}">
                <a16:creationId xmlns:a16="http://schemas.microsoft.com/office/drawing/2014/main" id="{6066316F-5C6E-4147-95DD-4C82E82F5CC8}"/>
              </a:ext>
            </a:extLst>
          </p:cNvPr>
          <p:cNvSpPr>
            <a:spLocks noGrp="1"/>
          </p:cNvSpPr>
          <p:nvPr>
            <p:ph type="title"/>
          </p:nvPr>
        </p:nvSpPr>
        <p:spPr/>
        <p:txBody>
          <a:bodyPr/>
          <a:lstStyle/>
          <a:p>
            <a:r>
              <a:rPr lang="sv-SE" dirty="0">
                <a:solidFill>
                  <a:schemeClr val="tx1"/>
                </a:solidFill>
              </a:rPr>
              <a:t>Åtta perspektivrapporter från utredningens första fas</a:t>
            </a:r>
          </a:p>
        </p:txBody>
      </p:sp>
      <p:sp>
        <p:nvSpPr>
          <p:cNvPr id="3" name="Platshållare för innehåll 2">
            <a:extLst>
              <a:ext uri="{FF2B5EF4-FFF2-40B4-BE49-F238E27FC236}">
                <a16:creationId xmlns:a16="http://schemas.microsoft.com/office/drawing/2014/main" id="{D1F39A18-764A-494D-BB65-05DBE352BF5C}"/>
              </a:ext>
            </a:extLst>
          </p:cNvPr>
          <p:cNvSpPr>
            <a:spLocks noGrp="1"/>
          </p:cNvSpPr>
          <p:nvPr>
            <p:ph idx="1"/>
          </p:nvPr>
        </p:nvSpPr>
        <p:spPr>
          <a:xfrm>
            <a:off x="803276" y="2282399"/>
            <a:ext cx="5203077" cy="3623101"/>
          </a:xfrm>
        </p:spPr>
        <p:txBody>
          <a:bodyPr/>
          <a:lstStyle/>
          <a:p>
            <a:pPr>
              <a:buFont typeface="Arial" panose="020B0604020202020204" pitchFamily="34" charset="0"/>
              <a:buChar char="•"/>
            </a:pPr>
            <a:r>
              <a:rPr lang="sv-SE" dirty="0"/>
              <a:t>Har tagits fram under utredningens första fas och utgjort grund för slutrapporten.</a:t>
            </a:r>
          </a:p>
          <a:p>
            <a:pPr>
              <a:buFont typeface="Arial" panose="020B0604020202020204" pitchFamily="34" charset="0"/>
              <a:buChar char="•"/>
            </a:pPr>
            <a:r>
              <a:rPr lang="sv-SE" dirty="0"/>
              <a:t>Innehåller beskrivningar av tillbakablick, nuläge och trolig utveckling kring åtta olika perspektiv på vården</a:t>
            </a:r>
          </a:p>
          <a:p>
            <a:pPr>
              <a:buFont typeface="Arial" panose="020B0604020202020204" pitchFamily="34" charset="0"/>
              <a:buChar char="•"/>
            </a:pPr>
            <a:r>
              <a:rPr lang="sv-SE" dirty="0"/>
              <a:t>Varje rapport kompletteras med en sammanfattande PowerPoint-presentation och material som stöd för diskussioner och arbetsmöten.</a:t>
            </a:r>
          </a:p>
          <a:p>
            <a:pPr>
              <a:buFont typeface="Arial" panose="020B0604020202020204" pitchFamily="34" charset="0"/>
              <a:buChar char="•"/>
            </a:pPr>
            <a:r>
              <a:rPr lang="sv-SE" dirty="0"/>
              <a:t>Rapporter och stödmaterial finns på regionstockholm.se</a:t>
            </a:r>
          </a:p>
        </p:txBody>
      </p:sp>
      <p:pic>
        <p:nvPicPr>
          <p:cNvPr id="15" name="Bildobjekt 14" descr="Miniatyrbilder på omslagen av de åtta perspektivrapporterna.">
            <a:extLst>
              <a:ext uri="{FF2B5EF4-FFF2-40B4-BE49-F238E27FC236}">
                <a16:creationId xmlns:a16="http://schemas.microsoft.com/office/drawing/2014/main" id="{4DFF001C-5299-48A8-8281-23D2761280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405" b="47985"/>
          <a:stretch/>
        </p:blipFill>
        <p:spPr>
          <a:xfrm>
            <a:off x="6724223" y="1893802"/>
            <a:ext cx="2665132" cy="3919756"/>
          </a:xfrm>
          <a:prstGeom prst="rect">
            <a:avLst/>
          </a:prstGeom>
        </p:spPr>
      </p:pic>
      <p:pic>
        <p:nvPicPr>
          <p:cNvPr id="16" name="Bildobjekt 15">
            <a:extLst>
              <a:ext uri="{FF2B5EF4-FFF2-40B4-BE49-F238E27FC236}">
                <a16:creationId xmlns:a16="http://schemas.microsoft.com/office/drawing/2014/main" id="{665C3CD0-F708-43C2-881E-965679027E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405" t="52595"/>
          <a:stretch/>
        </p:blipFill>
        <p:spPr>
          <a:xfrm>
            <a:off x="9297056" y="2282399"/>
            <a:ext cx="2665132" cy="3572300"/>
          </a:xfrm>
          <a:prstGeom prst="rect">
            <a:avLst/>
          </a:prstGeom>
        </p:spPr>
      </p:pic>
    </p:spTree>
    <p:extLst>
      <p:ext uri="{BB962C8B-B14F-4D97-AF65-F5344CB8AC3E}">
        <p14:creationId xmlns:p14="http://schemas.microsoft.com/office/powerpoint/2010/main" val="3551943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4B5908B9-6BAB-4C36-B1DA-7840325454C9}"/>
              </a:ext>
            </a:extLst>
          </p:cNvPr>
          <p:cNvSpPr>
            <a:spLocks noGrp="1"/>
          </p:cNvSpPr>
          <p:nvPr>
            <p:ph type="dt" sz="half" idx="10"/>
          </p:nvPr>
        </p:nvSpPr>
        <p:spPr/>
        <p:txBody>
          <a:bodyPr/>
          <a:lstStyle/>
          <a:p>
            <a:fld id="{72272081-A39E-491F-89A5-531FA136FFC5}" type="datetime1">
              <a:rPr lang="sv-SE" smtClean="0"/>
              <a:pPr/>
              <a:t>2022-08-16</a:t>
            </a:fld>
            <a:endParaRPr lang="sv-SE"/>
          </a:p>
        </p:txBody>
      </p:sp>
      <p:sp>
        <p:nvSpPr>
          <p:cNvPr id="5" name="Platshållare för sidfot 4">
            <a:extLst>
              <a:ext uri="{FF2B5EF4-FFF2-40B4-BE49-F238E27FC236}">
                <a16:creationId xmlns:a16="http://schemas.microsoft.com/office/drawing/2014/main" id="{095D51B1-C906-4FD7-943A-62E19B185C32}"/>
              </a:ext>
            </a:extLst>
          </p:cNvPr>
          <p:cNvSpPr>
            <a:spLocks noGrp="1"/>
          </p:cNvSpPr>
          <p:nvPr>
            <p:ph type="ftr" sz="quarter" idx="11"/>
          </p:nvPr>
        </p:nvSpPr>
        <p:spPr/>
        <p:txBody>
          <a:bodyPr/>
          <a:lstStyle/>
          <a:p>
            <a:r>
              <a:rPr lang="sv-SE"/>
              <a:t>Hälso- och sjukvårdsförvaltningen</a:t>
            </a:r>
          </a:p>
        </p:txBody>
      </p:sp>
      <p:sp>
        <p:nvSpPr>
          <p:cNvPr id="6" name="Platshållare för bildnummer 5">
            <a:extLst>
              <a:ext uri="{FF2B5EF4-FFF2-40B4-BE49-F238E27FC236}">
                <a16:creationId xmlns:a16="http://schemas.microsoft.com/office/drawing/2014/main" id="{03B1511B-23B7-4ED5-8D81-88479AC2F52F}"/>
              </a:ext>
            </a:extLst>
          </p:cNvPr>
          <p:cNvSpPr>
            <a:spLocks noGrp="1"/>
          </p:cNvSpPr>
          <p:nvPr>
            <p:ph type="sldNum" sz="quarter" idx="12"/>
          </p:nvPr>
        </p:nvSpPr>
        <p:spPr/>
        <p:txBody>
          <a:bodyPr/>
          <a:lstStyle/>
          <a:p>
            <a:fld id="{DDBEBB44-B4B5-45AD-87A9-3B8A569A17F0}" type="slidenum">
              <a:rPr lang="sv-SE" smtClean="0"/>
              <a:pPr/>
              <a:t>51</a:t>
            </a:fld>
            <a:endParaRPr lang="sv-SE"/>
          </a:p>
        </p:txBody>
      </p:sp>
      <p:sp>
        <p:nvSpPr>
          <p:cNvPr id="9" name="Rubrik 1">
            <a:extLst>
              <a:ext uri="{FF2B5EF4-FFF2-40B4-BE49-F238E27FC236}">
                <a16:creationId xmlns:a16="http://schemas.microsoft.com/office/drawing/2014/main" id="{D045CEB0-1825-4E43-ABCF-F20F3B8E6240}"/>
              </a:ext>
            </a:extLst>
          </p:cNvPr>
          <p:cNvSpPr>
            <a:spLocks noGrp="1"/>
          </p:cNvSpPr>
          <p:nvPr>
            <p:ph type="title"/>
          </p:nvPr>
        </p:nvSpPr>
        <p:spPr/>
        <p:txBody>
          <a:bodyPr/>
          <a:lstStyle/>
          <a:p>
            <a:r>
              <a:rPr lang="sv-SE" dirty="0"/>
              <a:t>Patienten, invånaren och behoven</a:t>
            </a:r>
          </a:p>
        </p:txBody>
      </p:sp>
      <p:sp>
        <p:nvSpPr>
          <p:cNvPr id="10" name="Platshållare för innehåll 2">
            <a:extLst>
              <a:ext uri="{FF2B5EF4-FFF2-40B4-BE49-F238E27FC236}">
                <a16:creationId xmlns:a16="http://schemas.microsoft.com/office/drawing/2014/main" id="{20808691-C520-4CEC-8D97-719C309C1AED}"/>
              </a:ext>
            </a:extLst>
          </p:cNvPr>
          <p:cNvSpPr>
            <a:spLocks noGrp="1"/>
          </p:cNvSpPr>
          <p:nvPr>
            <p:ph idx="1"/>
          </p:nvPr>
        </p:nvSpPr>
        <p:spPr>
          <a:xfrm>
            <a:off x="803275" y="2282399"/>
            <a:ext cx="6467100" cy="3623101"/>
          </a:xfrm>
        </p:spPr>
        <p:txBody>
          <a:bodyPr/>
          <a:lstStyle/>
          <a:p>
            <a:pPr marL="0" indent="0">
              <a:buNone/>
            </a:pPr>
            <a:r>
              <a:rPr lang="sv-SE" sz="1800" dirty="0"/>
              <a:t>Några övergripande slutsatser</a:t>
            </a:r>
          </a:p>
          <a:p>
            <a:pPr lvl="0">
              <a:buFont typeface="Arial" panose="020B0604020202020204" pitchFamily="34" charset="0"/>
              <a:buChar char="•"/>
            </a:pPr>
            <a:r>
              <a:rPr lang="sv-SE" dirty="0"/>
              <a:t>Hälsan förbättras.</a:t>
            </a:r>
          </a:p>
          <a:p>
            <a:pPr lvl="0">
              <a:buFont typeface="Arial" panose="020B0604020202020204" pitchFamily="34" charset="0"/>
              <a:buChar char="•"/>
            </a:pPr>
            <a:r>
              <a:rPr lang="sv-SE" dirty="0"/>
              <a:t>Trots förbättrad folkhälsa ökar efterfrågan på vård.</a:t>
            </a:r>
          </a:p>
          <a:p>
            <a:pPr lvl="0">
              <a:buFont typeface="Arial" panose="020B0604020202020204" pitchFamily="34" charset="0"/>
              <a:buChar char="•"/>
            </a:pPr>
            <a:r>
              <a:rPr lang="sv-SE" dirty="0"/>
              <a:t>Vårdbehoven fortsätter skjuta uppåt i åldrarna.</a:t>
            </a:r>
          </a:p>
          <a:p>
            <a:pPr lvl="0">
              <a:buFont typeface="Arial" panose="020B0604020202020204" pitchFamily="34" charset="0"/>
              <a:buChar char="•"/>
            </a:pPr>
            <a:r>
              <a:rPr lang="sv-SE" dirty="0"/>
              <a:t>Hjärt-kärlsjukdomar minskar medan cancer, fetma, diabetes och psykisk ohälsa ökar.</a:t>
            </a:r>
          </a:p>
          <a:p>
            <a:pPr lvl="0">
              <a:buFont typeface="Arial" panose="020B0604020202020204" pitchFamily="34" charset="0"/>
              <a:buChar char="•"/>
            </a:pPr>
            <a:r>
              <a:rPr lang="sv-SE" dirty="0"/>
              <a:t>Levnadsvanor är väsentliga för utveckling av ohälsa.</a:t>
            </a:r>
          </a:p>
          <a:p>
            <a:pPr lvl="0">
              <a:buFont typeface="Arial" panose="020B0604020202020204" pitchFamily="34" charset="0"/>
              <a:buChar char="•"/>
            </a:pPr>
            <a:r>
              <a:rPr lang="sv-SE" dirty="0"/>
              <a:t>Ojämlikheten i ohälsa består om inte riktade insatser sätts in.</a:t>
            </a:r>
          </a:p>
          <a:p>
            <a:pPr lvl="0">
              <a:buFont typeface="Arial" panose="020B0604020202020204" pitchFamily="34" charset="0"/>
              <a:buChar char="•"/>
            </a:pPr>
            <a:r>
              <a:rPr lang="sv-SE" dirty="0"/>
              <a:t>Klimatutveckling och risk för globala epidemier kan kräva särskild beredskap.</a:t>
            </a:r>
          </a:p>
          <a:p>
            <a:pPr lvl="0">
              <a:buFont typeface="Arial" panose="020B0604020202020204" pitchFamily="34" charset="0"/>
              <a:buChar char="•"/>
            </a:pPr>
            <a:r>
              <a:rPr lang="sv-SE" dirty="0"/>
              <a:t>Människors värderingar, attityder och förtroende har växande betydelse.</a:t>
            </a:r>
          </a:p>
          <a:p>
            <a:endParaRPr lang="sv-SE" dirty="0"/>
          </a:p>
        </p:txBody>
      </p:sp>
      <p:pic>
        <p:nvPicPr>
          <p:cNvPr id="31" name="Platshållare för bild 30">
            <a:extLst>
              <a:ext uri="{FF2B5EF4-FFF2-40B4-BE49-F238E27FC236}">
                <a16:creationId xmlns:a16="http://schemas.microsoft.com/office/drawing/2014/main" id="{AD040FAF-7D44-4BBA-8F13-2546206D6CE4}"/>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999" b="999"/>
          <a:stretch>
            <a:fillRect/>
          </a:stretch>
        </p:blipFill>
        <p:spPr>
          <a:xfrm>
            <a:off x="8285551" y="2282399"/>
            <a:ext cx="2895149" cy="4011530"/>
          </a:xfrm>
        </p:spPr>
      </p:pic>
    </p:spTree>
    <p:extLst>
      <p:ext uri="{BB962C8B-B14F-4D97-AF65-F5344CB8AC3E}">
        <p14:creationId xmlns:p14="http://schemas.microsoft.com/office/powerpoint/2010/main" val="739879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C945AC70-9E1D-4764-9D9F-B5C3F6088496}"/>
              </a:ext>
            </a:extLst>
          </p:cNvPr>
          <p:cNvSpPr>
            <a:spLocks noGrp="1"/>
          </p:cNvSpPr>
          <p:nvPr>
            <p:ph type="dt" sz="half" idx="10"/>
          </p:nvPr>
        </p:nvSpPr>
        <p:spPr/>
        <p:txBody>
          <a:bodyPr/>
          <a:lstStyle/>
          <a:p>
            <a:fld id="{72272081-A39E-491F-89A5-531FA136FFC5}" type="datetime1">
              <a:rPr lang="sv-SE" smtClean="0"/>
              <a:pPr/>
              <a:t>2022-08-16</a:t>
            </a:fld>
            <a:endParaRPr lang="sv-SE"/>
          </a:p>
        </p:txBody>
      </p:sp>
      <p:sp>
        <p:nvSpPr>
          <p:cNvPr id="5" name="Platshållare för sidfot 4">
            <a:extLst>
              <a:ext uri="{FF2B5EF4-FFF2-40B4-BE49-F238E27FC236}">
                <a16:creationId xmlns:a16="http://schemas.microsoft.com/office/drawing/2014/main" id="{52233CD1-A75C-47AF-A99F-4CAA58B7B062}"/>
              </a:ext>
            </a:extLst>
          </p:cNvPr>
          <p:cNvSpPr>
            <a:spLocks noGrp="1"/>
          </p:cNvSpPr>
          <p:nvPr>
            <p:ph type="ftr" sz="quarter" idx="11"/>
          </p:nvPr>
        </p:nvSpPr>
        <p:spPr/>
        <p:txBody>
          <a:bodyPr/>
          <a:lstStyle/>
          <a:p>
            <a:r>
              <a:rPr lang="sv-SE"/>
              <a:t>Hälso- och sjukvårdsförvaltningen</a:t>
            </a:r>
          </a:p>
        </p:txBody>
      </p:sp>
      <p:sp>
        <p:nvSpPr>
          <p:cNvPr id="6" name="Platshållare för bildnummer 5">
            <a:extLst>
              <a:ext uri="{FF2B5EF4-FFF2-40B4-BE49-F238E27FC236}">
                <a16:creationId xmlns:a16="http://schemas.microsoft.com/office/drawing/2014/main" id="{1A949561-97A6-42BF-995C-58C852FEEE94}"/>
              </a:ext>
            </a:extLst>
          </p:cNvPr>
          <p:cNvSpPr>
            <a:spLocks noGrp="1"/>
          </p:cNvSpPr>
          <p:nvPr>
            <p:ph type="sldNum" sz="quarter" idx="12"/>
          </p:nvPr>
        </p:nvSpPr>
        <p:spPr/>
        <p:txBody>
          <a:bodyPr/>
          <a:lstStyle/>
          <a:p>
            <a:fld id="{DDBEBB44-B4B5-45AD-87A9-3B8A569A17F0}" type="slidenum">
              <a:rPr lang="sv-SE" smtClean="0"/>
              <a:pPr/>
              <a:t>52</a:t>
            </a:fld>
            <a:endParaRPr lang="sv-SE"/>
          </a:p>
        </p:txBody>
      </p:sp>
      <p:sp>
        <p:nvSpPr>
          <p:cNvPr id="2" name="Rubrik 1">
            <a:extLst>
              <a:ext uri="{FF2B5EF4-FFF2-40B4-BE49-F238E27FC236}">
                <a16:creationId xmlns:a16="http://schemas.microsoft.com/office/drawing/2014/main" id="{C48692E1-5113-4FCD-8212-F39B97F7B7F2}"/>
              </a:ext>
            </a:extLst>
          </p:cNvPr>
          <p:cNvSpPr>
            <a:spLocks noGrp="1"/>
          </p:cNvSpPr>
          <p:nvPr>
            <p:ph type="title"/>
          </p:nvPr>
        </p:nvSpPr>
        <p:spPr/>
        <p:txBody>
          <a:bodyPr/>
          <a:lstStyle/>
          <a:p>
            <a:r>
              <a:rPr lang="sv-SE" dirty="0"/>
              <a:t>Vårdens struktur</a:t>
            </a:r>
          </a:p>
        </p:txBody>
      </p:sp>
      <p:sp>
        <p:nvSpPr>
          <p:cNvPr id="3" name="Platshållare för innehåll 2">
            <a:extLst>
              <a:ext uri="{FF2B5EF4-FFF2-40B4-BE49-F238E27FC236}">
                <a16:creationId xmlns:a16="http://schemas.microsoft.com/office/drawing/2014/main" id="{65C7BA44-8C19-4573-89DF-6AD6A45FAB4A}"/>
              </a:ext>
            </a:extLst>
          </p:cNvPr>
          <p:cNvSpPr>
            <a:spLocks noGrp="1"/>
          </p:cNvSpPr>
          <p:nvPr>
            <p:ph idx="1"/>
          </p:nvPr>
        </p:nvSpPr>
        <p:spPr>
          <a:xfrm>
            <a:off x="803275" y="2282399"/>
            <a:ext cx="6117477" cy="3623101"/>
          </a:xfrm>
        </p:spPr>
        <p:txBody>
          <a:bodyPr/>
          <a:lstStyle/>
          <a:p>
            <a:pPr marL="0" indent="0">
              <a:buNone/>
            </a:pPr>
            <a:r>
              <a:rPr lang="sv-SE" sz="1800" dirty="0"/>
              <a:t>Några övergripande slutsatser</a:t>
            </a:r>
          </a:p>
          <a:p>
            <a:pPr lvl="0">
              <a:buFont typeface="Arial" panose="020B0604020202020204" pitchFamily="34" charset="0"/>
              <a:buChar char="•"/>
            </a:pPr>
            <a:r>
              <a:rPr lang="sv-SE" dirty="0"/>
              <a:t>Nya verksamheter kommer att växa fram som följd av medicinteknisk utveckling och digitalisering.</a:t>
            </a:r>
          </a:p>
          <a:p>
            <a:pPr lvl="0">
              <a:buFont typeface="Arial" panose="020B0604020202020204" pitchFamily="34" charset="0"/>
              <a:buChar char="•"/>
            </a:pPr>
            <a:r>
              <a:rPr lang="sv-SE" dirty="0"/>
              <a:t>Trenden mot mer egenvård förväntas fortsätta.</a:t>
            </a:r>
          </a:p>
          <a:p>
            <a:pPr lvl="0">
              <a:buFont typeface="Arial" panose="020B0604020202020204" pitchFamily="34" charset="0"/>
              <a:buChar char="•"/>
            </a:pPr>
            <a:r>
              <a:rPr lang="sv-SE" dirty="0"/>
              <a:t>Patienters engagemang och inflytande kommer att öka såväl i den egna vården som i utveckling, styrning och ledning av hälso- och sjukvården.</a:t>
            </a:r>
          </a:p>
          <a:p>
            <a:pPr lvl="0">
              <a:buFont typeface="Arial" panose="020B0604020202020204" pitchFamily="34" charset="0"/>
              <a:buChar char="•"/>
            </a:pPr>
            <a:r>
              <a:rPr lang="sv-SE" dirty="0"/>
              <a:t>Individualisering och specialisering kräver nya platser för vårdmöten.</a:t>
            </a:r>
          </a:p>
          <a:p>
            <a:pPr lvl="0">
              <a:buFont typeface="Arial" panose="020B0604020202020204" pitchFamily="34" charset="0"/>
              <a:buChar char="•"/>
            </a:pPr>
            <a:r>
              <a:rPr lang="sv-SE" dirty="0"/>
              <a:t>Utvecklingen mot mer nära vård kräver ökad samverkan mellan olika aktörer.</a:t>
            </a:r>
          </a:p>
          <a:p>
            <a:endParaRPr lang="sv-SE" dirty="0"/>
          </a:p>
        </p:txBody>
      </p:sp>
      <p:pic>
        <p:nvPicPr>
          <p:cNvPr id="20" name="Platshållare för bild 19">
            <a:extLst>
              <a:ext uri="{FF2B5EF4-FFF2-40B4-BE49-F238E27FC236}">
                <a16:creationId xmlns:a16="http://schemas.microsoft.com/office/drawing/2014/main" id="{FA08774C-6FC7-4F56-BD18-6AE0A29BD7AD}"/>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999" b="999"/>
          <a:stretch>
            <a:fillRect/>
          </a:stretch>
        </p:blipFill>
        <p:spPr>
          <a:xfrm>
            <a:off x="8285551" y="2282399"/>
            <a:ext cx="2895149" cy="4011530"/>
          </a:xfrm>
        </p:spPr>
      </p:pic>
    </p:spTree>
    <p:extLst>
      <p:ext uri="{BB962C8B-B14F-4D97-AF65-F5344CB8AC3E}">
        <p14:creationId xmlns:p14="http://schemas.microsoft.com/office/powerpoint/2010/main" val="3008512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FEC3B7C1-83E4-4D04-8F77-D09C6D06A184}"/>
              </a:ext>
            </a:extLst>
          </p:cNvPr>
          <p:cNvSpPr>
            <a:spLocks noGrp="1"/>
          </p:cNvSpPr>
          <p:nvPr>
            <p:ph type="dt" sz="half" idx="10"/>
          </p:nvPr>
        </p:nvSpPr>
        <p:spPr/>
        <p:txBody>
          <a:bodyPr/>
          <a:lstStyle/>
          <a:p>
            <a:fld id="{72272081-A39E-491F-89A5-531FA136FFC5}" type="datetime1">
              <a:rPr lang="sv-SE" smtClean="0"/>
              <a:t>2022-08-16</a:t>
            </a:fld>
            <a:endParaRPr lang="sv-SE"/>
          </a:p>
        </p:txBody>
      </p:sp>
      <p:sp>
        <p:nvSpPr>
          <p:cNvPr id="5" name="Platshållare för sidfot 4">
            <a:extLst>
              <a:ext uri="{FF2B5EF4-FFF2-40B4-BE49-F238E27FC236}">
                <a16:creationId xmlns:a16="http://schemas.microsoft.com/office/drawing/2014/main" id="{3F12B291-2D7A-4A02-8BF6-D76C83060277}"/>
              </a:ext>
            </a:extLst>
          </p:cNvPr>
          <p:cNvSpPr>
            <a:spLocks noGrp="1"/>
          </p:cNvSpPr>
          <p:nvPr>
            <p:ph type="ftr" sz="quarter" idx="11"/>
          </p:nvPr>
        </p:nvSpPr>
        <p:spPr/>
        <p:txBody>
          <a:bodyPr/>
          <a:lstStyle/>
          <a:p>
            <a:r>
              <a:rPr lang="sv-SE"/>
              <a:t>Hälso- och sjukvårdsförvaltningen</a:t>
            </a:r>
          </a:p>
        </p:txBody>
      </p:sp>
      <p:sp>
        <p:nvSpPr>
          <p:cNvPr id="6" name="Platshållare för bildnummer 5">
            <a:extLst>
              <a:ext uri="{FF2B5EF4-FFF2-40B4-BE49-F238E27FC236}">
                <a16:creationId xmlns:a16="http://schemas.microsoft.com/office/drawing/2014/main" id="{849346C1-AABE-4AA2-ADBB-6469A9935422}"/>
              </a:ext>
            </a:extLst>
          </p:cNvPr>
          <p:cNvSpPr>
            <a:spLocks noGrp="1"/>
          </p:cNvSpPr>
          <p:nvPr>
            <p:ph type="sldNum" sz="quarter" idx="12"/>
          </p:nvPr>
        </p:nvSpPr>
        <p:spPr/>
        <p:txBody>
          <a:bodyPr/>
          <a:lstStyle/>
          <a:p>
            <a:fld id="{DDBEBB44-B4B5-45AD-87A9-3B8A569A17F0}" type="slidenum">
              <a:rPr lang="sv-SE" smtClean="0"/>
              <a:pPr/>
              <a:t>53</a:t>
            </a:fld>
            <a:endParaRPr lang="sv-SE"/>
          </a:p>
        </p:txBody>
      </p:sp>
      <p:sp>
        <p:nvSpPr>
          <p:cNvPr id="2" name="Rubrik 1">
            <a:extLst>
              <a:ext uri="{FF2B5EF4-FFF2-40B4-BE49-F238E27FC236}">
                <a16:creationId xmlns:a16="http://schemas.microsoft.com/office/drawing/2014/main" id="{3FC75B38-5974-40A9-9D64-D1AB0EC72643}"/>
              </a:ext>
            </a:extLst>
          </p:cNvPr>
          <p:cNvSpPr>
            <a:spLocks noGrp="1"/>
          </p:cNvSpPr>
          <p:nvPr>
            <p:ph type="title"/>
          </p:nvPr>
        </p:nvSpPr>
        <p:spPr/>
        <p:txBody>
          <a:bodyPr/>
          <a:lstStyle/>
          <a:p>
            <a:r>
              <a:rPr lang="sv-SE" dirty="0"/>
              <a:t>Finansiering</a:t>
            </a:r>
          </a:p>
        </p:txBody>
      </p:sp>
      <p:sp>
        <p:nvSpPr>
          <p:cNvPr id="3" name="Platshållare för innehåll 2">
            <a:extLst>
              <a:ext uri="{FF2B5EF4-FFF2-40B4-BE49-F238E27FC236}">
                <a16:creationId xmlns:a16="http://schemas.microsoft.com/office/drawing/2014/main" id="{92542715-A286-45BF-8056-740C2F15479A}"/>
              </a:ext>
            </a:extLst>
          </p:cNvPr>
          <p:cNvSpPr>
            <a:spLocks noGrp="1"/>
          </p:cNvSpPr>
          <p:nvPr>
            <p:ph idx="1"/>
          </p:nvPr>
        </p:nvSpPr>
        <p:spPr>
          <a:xfrm>
            <a:off x="803275" y="2204757"/>
            <a:ext cx="6610536" cy="3623101"/>
          </a:xfrm>
        </p:spPr>
        <p:txBody>
          <a:bodyPr/>
          <a:lstStyle/>
          <a:p>
            <a:pPr marL="0" indent="0">
              <a:buNone/>
            </a:pPr>
            <a:r>
              <a:rPr lang="sv-SE" sz="1800" dirty="0"/>
              <a:t>Några övergripande slutsatser</a:t>
            </a:r>
          </a:p>
          <a:p>
            <a:pPr>
              <a:buFont typeface="Arial" panose="020B0604020202020204" pitchFamily="34" charset="0"/>
              <a:buChar char="•"/>
            </a:pPr>
            <a:r>
              <a:rPr lang="sv-SE" dirty="0"/>
              <a:t>Den ekonomiska utvecklingen i länet har varit god sedan år 2000 men är osäker inför framtiden. </a:t>
            </a:r>
          </a:p>
          <a:p>
            <a:pPr>
              <a:buFont typeface="Arial" panose="020B0604020202020204" pitchFamily="34" charset="0"/>
              <a:buChar char="•"/>
            </a:pPr>
            <a:r>
              <a:rPr lang="sv-SE" dirty="0"/>
              <a:t>Den ekonomiska utvecklingen har bland annat gjort det möjligt att investera i infrastruktur och tillgänglighet.</a:t>
            </a:r>
          </a:p>
          <a:p>
            <a:pPr>
              <a:buFont typeface="Arial" panose="020B0604020202020204" pitchFamily="34" charset="0"/>
              <a:buChar char="•"/>
            </a:pPr>
            <a:r>
              <a:rPr lang="sv-SE" dirty="0"/>
              <a:t>Befolkningstillväxt, invånarnas förväntningar och medicinskteknisk utveckling kräver fortsatta insatser.</a:t>
            </a:r>
          </a:p>
          <a:p>
            <a:pPr>
              <a:buFont typeface="Arial" panose="020B0604020202020204" pitchFamily="34" charset="0"/>
              <a:buChar char="•"/>
            </a:pPr>
            <a:r>
              <a:rPr lang="sv-SE" dirty="0"/>
              <a:t>Regionskatten har en dominerande ställning som intäktskälla, nu och inom överskådlig framtid. </a:t>
            </a:r>
          </a:p>
          <a:p>
            <a:pPr>
              <a:buFont typeface="Arial" panose="020B0604020202020204" pitchFamily="34" charset="0"/>
              <a:buChar char="•"/>
            </a:pPr>
            <a:r>
              <a:rPr lang="sv-SE" dirty="0"/>
              <a:t>Hälso- och sjukvårdens kostnader har ökat mer än den ekonomiska tillväxten i länet de senaste 20 åren.</a:t>
            </a:r>
          </a:p>
          <a:p>
            <a:pPr>
              <a:buFont typeface="Arial" panose="020B0604020202020204" pitchFamily="34" charset="0"/>
              <a:buChar char="•"/>
            </a:pPr>
            <a:r>
              <a:rPr lang="sv-SE" dirty="0"/>
              <a:t>Vården i Region Stockholm är relativt kostsam jämfört andra regioner, men produktionen är också högre. </a:t>
            </a:r>
          </a:p>
        </p:txBody>
      </p:sp>
      <p:pic>
        <p:nvPicPr>
          <p:cNvPr id="12" name="Platshållare för bild 11">
            <a:extLst>
              <a:ext uri="{FF2B5EF4-FFF2-40B4-BE49-F238E27FC236}">
                <a16:creationId xmlns:a16="http://schemas.microsoft.com/office/drawing/2014/main" id="{896E8A88-DBE4-45FC-B577-8ABE00136709}"/>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999" b="999"/>
          <a:stretch>
            <a:fillRect/>
          </a:stretch>
        </p:blipFill>
        <p:spPr>
          <a:xfrm>
            <a:off x="8285551" y="2204757"/>
            <a:ext cx="2895149" cy="4011530"/>
          </a:xfrm>
        </p:spPr>
      </p:pic>
    </p:spTree>
    <p:extLst>
      <p:ext uri="{BB962C8B-B14F-4D97-AF65-F5344CB8AC3E}">
        <p14:creationId xmlns:p14="http://schemas.microsoft.com/office/powerpoint/2010/main" val="1871159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5ADA1DC-5EDD-4D0D-89A0-D58BC682E30E}"/>
              </a:ext>
            </a:extLst>
          </p:cNvPr>
          <p:cNvSpPr>
            <a:spLocks noGrp="1"/>
          </p:cNvSpPr>
          <p:nvPr>
            <p:ph type="dt" sz="half" idx="10"/>
          </p:nvPr>
        </p:nvSpPr>
        <p:spPr/>
        <p:txBody>
          <a:bodyPr/>
          <a:lstStyle/>
          <a:p>
            <a:fld id="{72272081-A39E-491F-89A5-531FA136FFC5}" type="datetime1">
              <a:rPr lang="sv-SE" smtClean="0"/>
              <a:pPr/>
              <a:t>2022-08-16</a:t>
            </a:fld>
            <a:endParaRPr lang="sv-SE"/>
          </a:p>
        </p:txBody>
      </p:sp>
      <p:sp>
        <p:nvSpPr>
          <p:cNvPr id="5" name="Platshållare för sidfot 4">
            <a:extLst>
              <a:ext uri="{FF2B5EF4-FFF2-40B4-BE49-F238E27FC236}">
                <a16:creationId xmlns:a16="http://schemas.microsoft.com/office/drawing/2014/main" id="{4E60E76D-443E-4D77-9F27-909F215D5F1B}"/>
              </a:ext>
            </a:extLst>
          </p:cNvPr>
          <p:cNvSpPr>
            <a:spLocks noGrp="1"/>
          </p:cNvSpPr>
          <p:nvPr>
            <p:ph type="ftr" sz="quarter" idx="11"/>
          </p:nvPr>
        </p:nvSpPr>
        <p:spPr/>
        <p:txBody>
          <a:bodyPr/>
          <a:lstStyle/>
          <a:p>
            <a:r>
              <a:rPr lang="sv-SE"/>
              <a:t>Hälso- och sjukvårdsförvaltningen</a:t>
            </a:r>
          </a:p>
        </p:txBody>
      </p:sp>
      <p:sp>
        <p:nvSpPr>
          <p:cNvPr id="6" name="Platshållare för bildnummer 5">
            <a:extLst>
              <a:ext uri="{FF2B5EF4-FFF2-40B4-BE49-F238E27FC236}">
                <a16:creationId xmlns:a16="http://schemas.microsoft.com/office/drawing/2014/main" id="{F55DBEFF-D5A5-4A7B-9E3D-BB2B19FC8670}"/>
              </a:ext>
            </a:extLst>
          </p:cNvPr>
          <p:cNvSpPr>
            <a:spLocks noGrp="1"/>
          </p:cNvSpPr>
          <p:nvPr>
            <p:ph type="sldNum" sz="quarter" idx="12"/>
          </p:nvPr>
        </p:nvSpPr>
        <p:spPr/>
        <p:txBody>
          <a:bodyPr/>
          <a:lstStyle/>
          <a:p>
            <a:fld id="{DDBEBB44-B4B5-45AD-87A9-3B8A569A17F0}" type="slidenum">
              <a:rPr lang="sv-SE" smtClean="0"/>
              <a:pPr/>
              <a:t>54</a:t>
            </a:fld>
            <a:endParaRPr lang="sv-SE"/>
          </a:p>
        </p:txBody>
      </p:sp>
      <p:sp>
        <p:nvSpPr>
          <p:cNvPr id="2" name="Rubrik 1">
            <a:extLst>
              <a:ext uri="{FF2B5EF4-FFF2-40B4-BE49-F238E27FC236}">
                <a16:creationId xmlns:a16="http://schemas.microsoft.com/office/drawing/2014/main" id="{85D70B9C-40AE-4F8C-BD4C-C05A12595D8A}"/>
              </a:ext>
            </a:extLst>
          </p:cNvPr>
          <p:cNvSpPr>
            <a:spLocks noGrp="1"/>
          </p:cNvSpPr>
          <p:nvPr>
            <p:ph type="title"/>
          </p:nvPr>
        </p:nvSpPr>
        <p:spPr/>
        <p:txBody>
          <a:bodyPr/>
          <a:lstStyle/>
          <a:p>
            <a:r>
              <a:rPr lang="sv-SE" dirty="0"/>
              <a:t>Styrning av hälso- och sjukvården</a:t>
            </a:r>
          </a:p>
        </p:txBody>
      </p:sp>
      <p:sp>
        <p:nvSpPr>
          <p:cNvPr id="3" name="Platshållare för innehåll 2">
            <a:extLst>
              <a:ext uri="{FF2B5EF4-FFF2-40B4-BE49-F238E27FC236}">
                <a16:creationId xmlns:a16="http://schemas.microsoft.com/office/drawing/2014/main" id="{DF3DEF5D-24DB-4F88-BF26-D5B2FC696632}"/>
              </a:ext>
            </a:extLst>
          </p:cNvPr>
          <p:cNvSpPr>
            <a:spLocks noGrp="1"/>
          </p:cNvSpPr>
          <p:nvPr>
            <p:ph idx="1"/>
          </p:nvPr>
        </p:nvSpPr>
        <p:spPr>
          <a:xfrm>
            <a:off x="803275" y="2204757"/>
            <a:ext cx="7185024" cy="3623101"/>
          </a:xfrm>
        </p:spPr>
        <p:txBody>
          <a:bodyPr/>
          <a:lstStyle/>
          <a:p>
            <a:pPr marL="0" indent="0">
              <a:buNone/>
            </a:pPr>
            <a:r>
              <a:rPr lang="sv-SE" sz="1800" dirty="0"/>
              <a:t>Några övergripande slutsatser</a:t>
            </a:r>
          </a:p>
          <a:p>
            <a:pPr lvl="0"/>
            <a:r>
              <a:rPr lang="sv-SE" dirty="0"/>
              <a:t>Trenden med standardisering och likriktning tilltar.</a:t>
            </a:r>
          </a:p>
          <a:p>
            <a:pPr lvl="0"/>
            <a:r>
              <a:rPr lang="sv-SE" dirty="0"/>
              <a:t>Det regionalpolitiska handlingsutrymmet kan komma att minska.</a:t>
            </a:r>
          </a:p>
          <a:p>
            <a:pPr lvl="0"/>
            <a:r>
              <a:rPr lang="sv-SE" dirty="0"/>
              <a:t>Prioriteringar kommer att få större betydelse.</a:t>
            </a:r>
          </a:p>
          <a:p>
            <a:pPr lvl="0"/>
            <a:r>
              <a:rPr lang="sv-SE" dirty="0"/>
              <a:t>Vårdstrukturens komplexitet ökar.</a:t>
            </a:r>
          </a:p>
          <a:p>
            <a:pPr lvl="0"/>
            <a:r>
              <a:rPr lang="sv-SE" dirty="0"/>
              <a:t>Samverkande styrmodeller kommer att växa fram.</a:t>
            </a:r>
          </a:p>
          <a:p>
            <a:pPr lvl="0"/>
            <a:r>
              <a:rPr lang="sv-SE" dirty="0"/>
              <a:t>Ledarskapet blir viktigare för sjukvårdens utveckling.</a:t>
            </a:r>
          </a:p>
          <a:p>
            <a:pPr lvl="0"/>
            <a:r>
              <a:rPr lang="sv-SE" dirty="0"/>
              <a:t>Målkonflikter i styrmodeller kan bli fler.</a:t>
            </a:r>
          </a:p>
          <a:p>
            <a:pPr lvl="0"/>
            <a:r>
              <a:rPr lang="sv-SE" dirty="0"/>
              <a:t>Ömsesidigt beroende inom vårdstrukturen blir större.</a:t>
            </a:r>
          </a:p>
          <a:p>
            <a:pPr lvl="0"/>
            <a:r>
              <a:rPr lang="sv-SE" dirty="0"/>
              <a:t>Organisatorisk förändring kan möta behovet av tydligare ansvarsfördelning.</a:t>
            </a:r>
          </a:p>
        </p:txBody>
      </p:sp>
      <p:pic>
        <p:nvPicPr>
          <p:cNvPr id="20" name="Platshållare för bild 19">
            <a:extLst>
              <a:ext uri="{FF2B5EF4-FFF2-40B4-BE49-F238E27FC236}">
                <a16:creationId xmlns:a16="http://schemas.microsoft.com/office/drawing/2014/main" id="{7575CDA6-CD86-4D8B-88F8-4C5031EC991E}"/>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t="999" b="999"/>
          <a:stretch>
            <a:fillRect/>
          </a:stretch>
        </p:blipFill>
        <p:spPr>
          <a:xfrm>
            <a:off x="8240937" y="2222805"/>
            <a:ext cx="2895149" cy="4011530"/>
          </a:xfrm>
        </p:spPr>
      </p:pic>
    </p:spTree>
    <p:extLst>
      <p:ext uri="{BB962C8B-B14F-4D97-AF65-F5344CB8AC3E}">
        <p14:creationId xmlns:p14="http://schemas.microsoft.com/office/powerpoint/2010/main" val="10619530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5ADA1DC-5EDD-4D0D-89A0-D58BC682E30E}"/>
              </a:ext>
            </a:extLst>
          </p:cNvPr>
          <p:cNvSpPr>
            <a:spLocks noGrp="1"/>
          </p:cNvSpPr>
          <p:nvPr>
            <p:ph type="dt" sz="half" idx="10"/>
          </p:nvPr>
        </p:nvSpPr>
        <p:spPr/>
        <p:txBody>
          <a:bodyPr/>
          <a:lstStyle/>
          <a:p>
            <a:fld id="{72272081-A39E-491F-89A5-531FA136FFC5}" type="datetime1">
              <a:rPr lang="sv-SE" smtClean="0"/>
              <a:pPr/>
              <a:t>2022-08-16</a:t>
            </a:fld>
            <a:endParaRPr lang="sv-SE"/>
          </a:p>
        </p:txBody>
      </p:sp>
      <p:sp>
        <p:nvSpPr>
          <p:cNvPr id="5" name="Platshållare för sidfot 4">
            <a:extLst>
              <a:ext uri="{FF2B5EF4-FFF2-40B4-BE49-F238E27FC236}">
                <a16:creationId xmlns:a16="http://schemas.microsoft.com/office/drawing/2014/main" id="{4E60E76D-443E-4D77-9F27-909F215D5F1B}"/>
              </a:ext>
            </a:extLst>
          </p:cNvPr>
          <p:cNvSpPr>
            <a:spLocks noGrp="1"/>
          </p:cNvSpPr>
          <p:nvPr>
            <p:ph type="ftr" sz="quarter" idx="11"/>
          </p:nvPr>
        </p:nvSpPr>
        <p:spPr/>
        <p:txBody>
          <a:bodyPr/>
          <a:lstStyle/>
          <a:p>
            <a:r>
              <a:rPr lang="sv-SE"/>
              <a:t>Hälso- och sjukvårdsförvaltningen</a:t>
            </a:r>
          </a:p>
        </p:txBody>
      </p:sp>
      <p:sp>
        <p:nvSpPr>
          <p:cNvPr id="6" name="Platshållare för bildnummer 5">
            <a:extLst>
              <a:ext uri="{FF2B5EF4-FFF2-40B4-BE49-F238E27FC236}">
                <a16:creationId xmlns:a16="http://schemas.microsoft.com/office/drawing/2014/main" id="{F55DBEFF-D5A5-4A7B-9E3D-BB2B19FC8670}"/>
              </a:ext>
            </a:extLst>
          </p:cNvPr>
          <p:cNvSpPr>
            <a:spLocks noGrp="1"/>
          </p:cNvSpPr>
          <p:nvPr>
            <p:ph type="sldNum" sz="quarter" idx="12"/>
          </p:nvPr>
        </p:nvSpPr>
        <p:spPr/>
        <p:txBody>
          <a:bodyPr/>
          <a:lstStyle/>
          <a:p>
            <a:fld id="{DDBEBB44-B4B5-45AD-87A9-3B8A569A17F0}" type="slidenum">
              <a:rPr lang="sv-SE" smtClean="0"/>
              <a:pPr/>
              <a:t>55</a:t>
            </a:fld>
            <a:endParaRPr lang="sv-SE"/>
          </a:p>
        </p:txBody>
      </p:sp>
      <p:sp>
        <p:nvSpPr>
          <p:cNvPr id="2" name="Rubrik 1">
            <a:extLst>
              <a:ext uri="{FF2B5EF4-FFF2-40B4-BE49-F238E27FC236}">
                <a16:creationId xmlns:a16="http://schemas.microsoft.com/office/drawing/2014/main" id="{85D70B9C-40AE-4F8C-BD4C-C05A12595D8A}"/>
              </a:ext>
            </a:extLst>
          </p:cNvPr>
          <p:cNvSpPr>
            <a:spLocks noGrp="1"/>
          </p:cNvSpPr>
          <p:nvPr>
            <p:ph type="title"/>
          </p:nvPr>
        </p:nvSpPr>
        <p:spPr/>
        <p:txBody>
          <a:bodyPr/>
          <a:lstStyle/>
          <a:p>
            <a:r>
              <a:rPr lang="sv-SE" dirty="0"/>
              <a:t>Kompetensförsörjning</a:t>
            </a:r>
          </a:p>
        </p:txBody>
      </p:sp>
      <p:sp>
        <p:nvSpPr>
          <p:cNvPr id="3" name="Platshållare för innehåll 2">
            <a:extLst>
              <a:ext uri="{FF2B5EF4-FFF2-40B4-BE49-F238E27FC236}">
                <a16:creationId xmlns:a16="http://schemas.microsoft.com/office/drawing/2014/main" id="{DF3DEF5D-24DB-4F88-BF26-D5B2FC696632}"/>
              </a:ext>
            </a:extLst>
          </p:cNvPr>
          <p:cNvSpPr>
            <a:spLocks noGrp="1"/>
          </p:cNvSpPr>
          <p:nvPr>
            <p:ph idx="1"/>
          </p:nvPr>
        </p:nvSpPr>
        <p:spPr>
          <a:xfrm>
            <a:off x="803275" y="2207524"/>
            <a:ext cx="6234018" cy="4160184"/>
          </a:xfrm>
        </p:spPr>
        <p:txBody>
          <a:bodyPr/>
          <a:lstStyle/>
          <a:p>
            <a:pPr marL="0" indent="0">
              <a:buNone/>
            </a:pPr>
            <a:r>
              <a:rPr lang="sv-SE" sz="1800" dirty="0"/>
              <a:t>Några övergripande slutsatser</a:t>
            </a:r>
          </a:p>
          <a:p>
            <a:pPr lvl="0">
              <a:buFont typeface="Arial" panose="020B0604020202020204" pitchFamily="34" charset="0"/>
              <a:buChar char="•"/>
            </a:pPr>
            <a:r>
              <a:rPr lang="sv-SE" dirty="0"/>
              <a:t>Specialist- och röntgensjuksköterskor, barnmorskor, biomedicinska analytiker, fysioterapeuter och läkare fortsätter att behövas.</a:t>
            </a:r>
          </a:p>
          <a:p>
            <a:pPr lvl="0">
              <a:buFont typeface="Arial" panose="020B0604020202020204" pitchFamily="34" charset="0"/>
              <a:buChar char="•"/>
            </a:pPr>
            <a:r>
              <a:rPr lang="sv-SE" dirty="0"/>
              <a:t>Samarbete mellan olika kompetenser blir mer betydelsefullt än enskilda professioners insatser.</a:t>
            </a:r>
          </a:p>
          <a:p>
            <a:pPr lvl="0">
              <a:buFont typeface="Arial" panose="020B0604020202020204" pitchFamily="34" charset="0"/>
              <a:buChar char="•"/>
            </a:pPr>
            <a:r>
              <a:rPr lang="sv-SE" dirty="0"/>
              <a:t>Det kommer att behövas kompetens att bedriva vård i patienternas hem.</a:t>
            </a:r>
          </a:p>
          <a:p>
            <a:pPr lvl="0">
              <a:buFont typeface="Arial" panose="020B0604020202020204" pitchFamily="34" charset="0"/>
              <a:buChar char="•"/>
            </a:pPr>
            <a:r>
              <a:rPr lang="sv-SE" dirty="0"/>
              <a:t>Kompetenser för förebyggande, hälsofrämjande och rehabiliterande vård blir viktiga.</a:t>
            </a:r>
          </a:p>
          <a:p>
            <a:pPr lvl="0">
              <a:buFont typeface="Arial" panose="020B0604020202020204" pitchFamily="34" charset="0"/>
              <a:buChar char="•"/>
            </a:pPr>
            <a:r>
              <a:rPr lang="sv-SE" dirty="0"/>
              <a:t>Ny teknik kommer att förändra kompetenskraven för vårdprofessioner.</a:t>
            </a:r>
          </a:p>
          <a:p>
            <a:pPr lvl="0">
              <a:buFont typeface="Arial" panose="020B0604020202020204" pitchFamily="34" charset="0"/>
              <a:buChar char="•"/>
            </a:pPr>
            <a:r>
              <a:rPr lang="sv-SE" dirty="0"/>
              <a:t>Tekniska professioner kommer att behövas inom vården.</a:t>
            </a:r>
          </a:p>
          <a:p>
            <a:pPr lvl="0">
              <a:buFont typeface="Arial" panose="020B0604020202020204" pitchFamily="34" charset="0"/>
              <a:buChar char="•"/>
            </a:pPr>
            <a:r>
              <a:rPr lang="sv-SE" dirty="0"/>
              <a:t>Kompetens inom logistik och koordinering blir viktigt.</a:t>
            </a:r>
          </a:p>
          <a:p>
            <a:endParaRPr lang="sv-SE" dirty="0"/>
          </a:p>
        </p:txBody>
      </p:sp>
      <p:pic>
        <p:nvPicPr>
          <p:cNvPr id="20" name="Platshållare för bild 19">
            <a:extLst>
              <a:ext uri="{FF2B5EF4-FFF2-40B4-BE49-F238E27FC236}">
                <a16:creationId xmlns:a16="http://schemas.microsoft.com/office/drawing/2014/main" id="{AB576277-5B6D-4B35-A5D1-CFB580107F40}"/>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999" b="999"/>
          <a:stretch>
            <a:fillRect/>
          </a:stretch>
        </p:blipFill>
        <p:spPr>
          <a:xfrm>
            <a:off x="8303481" y="2207524"/>
            <a:ext cx="2895149" cy="4011530"/>
          </a:xfrm>
        </p:spPr>
      </p:pic>
    </p:spTree>
    <p:extLst>
      <p:ext uri="{BB962C8B-B14F-4D97-AF65-F5344CB8AC3E}">
        <p14:creationId xmlns:p14="http://schemas.microsoft.com/office/powerpoint/2010/main" val="4256192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6FBFD84-EF13-4611-ABA5-478780AE984C}"/>
              </a:ext>
            </a:extLst>
          </p:cNvPr>
          <p:cNvSpPr>
            <a:spLocks noGrp="1"/>
          </p:cNvSpPr>
          <p:nvPr>
            <p:ph type="dt" sz="half" idx="10"/>
          </p:nvPr>
        </p:nvSpPr>
        <p:spPr/>
        <p:txBody>
          <a:bodyPr/>
          <a:lstStyle/>
          <a:p>
            <a:fld id="{72272081-A39E-491F-89A5-531FA136FFC5}" type="datetime1">
              <a:rPr lang="sv-SE" smtClean="0"/>
              <a:pPr/>
              <a:t>2022-08-16</a:t>
            </a:fld>
            <a:endParaRPr lang="sv-SE"/>
          </a:p>
        </p:txBody>
      </p:sp>
      <p:sp>
        <p:nvSpPr>
          <p:cNvPr id="5" name="Platshållare för sidfot 4">
            <a:extLst>
              <a:ext uri="{FF2B5EF4-FFF2-40B4-BE49-F238E27FC236}">
                <a16:creationId xmlns:a16="http://schemas.microsoft.com/office/drawing/2014/main" id="{C157716B-519A-44D5-9406-B9AD0570F899}"/>
              </a:ext>
            </a:extLst>
          </p:cNvPr>
          <p:cNvSpPr>
            <a:spLocks noGrp="1"/>
          </p:cNvSpPr>
          <p:nvPr>
            <p:ph type="ftr" sz="quarter" idx="11"/>
          </p:nvPr>
        </p:nvSpPr>
        <p:spPr/>
        <p:txBody>
          <a:bodyPr/>
          <a:lstStyle/>
          <a:p>
            <a:r>
              <a:rPr lang="sv-SE"/>
              <a:t>Hälso- och sjukvårdsförvaltningen</a:t>
            </a:r>
          </a:p>
        </p:txBody>
      </p:sp>
      <p:sp>
        <p:nvSpPr>
          <p:cNvPr id="6" name="Platshållare för bildnummer 5">
            <a:extLst>
              <a:ext uri="{FF2B5EF4-FFF2-40B4-BE49-F238E27FC236}">
                <a16:creationId xmlns:a16="http://schemas.microsoft.com/office/drawing/2014/main" id="{E6F00C52-F6DB-4C76-8731-0236CD535708}"/>
              </a:ext>
            </a:extLst>
          </p:cNvPr>
          <p:cNvSpPr>
            <a:spLocks noGrp="1"/>
          </p:cNvSpPr>
          <p:nvPr>
            <p:ph type="sldNum" sz="quarter" idx="12"/>
          </p:nvPr>
        </p:nvSpPr>
        <p:spPr/>
        <p:txBody>
          <a:bodyPr/>
          <a:lstStyle/>
          <a:p>
            <a:fld id="{DDBEBB44-B4B5-45AD-87A9-3B8A569A17F0}" type="slidenum">
              <a:rPr lang="sv-SE" smtClean="0"/>
              <a:pPr/>
              <a:t>56</a:t>
            </a:fld>
            <a:endParaRPr lang="sv-SE"/>
          </a:p>
        </p:txBody>
      </p:sp>
      <p:sp>
        <p:nvSpPr>
          <p:cNvPr id="2" name="Rubrik 1">
            <a:extLst>
              <a:ext uri="{FF2B5EF4-FFF2-40B4-BE49-F238E27FC236}">
                <a16:creationId xmlns:a16="http://schemas.microsoft.com/office/drawing/2014/main" id="{BFBDDE9E-8D28-4A71-87A8-58EA4653D9DB}"/>
              </a:ext>
            </a:extLst>
          </p:cNvPr>
          <p:cNvSpPr>
            <a:spLocks noGrp="1"/>
          </p:cNvSpPr>
          <p:nvPr>
            <p:ph type="title"/>
          </p:nvPr>
        </p:nvSpPr>
        <p:spPr/>
        <p:txBody>
          <a:bodyPr/>
          <a:lstStyle/>
          <a:p>
            <a:r>
              <a:rPr lang="sv-SE" dirty="0"/>
              <a:t>Hälso- och sjukvårdens kvalitet</a:t>
            </a:r>
          </a:p>
        </p:txBody>
      </p:sp>
      <p:sp>
        <p:nvSpPr>
          <p:cNvPr id="3" name="Platshållare för innehåll 2">
            <a:extLst>
              <a:ext uri="{FF2B5EF4-FFF2-40B4-BE49-F238E27FC236}">
                <a16:creationId xmlns:a16="http://schemas.microsoft.com/office/drawing/2014/main" id="{C97BB136-3A13-48F3-8AD7-932AFCD6AAAC}"/>
              </a:ext>
            </a:extLst>
          </p:cNvPr>
          <p:cNvSpPr>
            <a:spLocks noGrp="1"/>
          </p:cNvSpPr>
          <p:nvPr>
            <p:ph idx="1"/>
          </p:nvPr>
        </p:nvSpPr>
        <p:spPr>
          <a:xfrm>
            <a:off x="803275" y="2272874"/>
            <a:ext cx="5983006" cy="3623101"/>
          </a:xfrm>
        </p:spPr>
        <p:txBody>
          <a:bodyPr/>
          <a:lstStyle/>
          <a:p>
            <a:pPr marL="0" indent="0">
              <a:buNone/>
            </a:pPr>
            <a:r>
              <a:rPr lang="sv-SE" sz="1800" dirty="0"/>
              <a:t>Några övergripande slutsatser</a:t>
            </a:r>
          </a:p>
          <a:p>
            <a:pPr lvl="0">
              <a:buFont typeface="Arial" panose="020B0604020202020204" pitchFamily="34" charset="0"/>
              <a:buChar char="•"/>
            </a:pPr>
            <a:r>
              <a:rPr lang="sv-SE" dirty="0"/>
              <a:t>Kvaliteten blir allt bättre, trots det upplever invånarna att den blir sämre.</a:t>
            </a:r>
          </a:p>
          <a:p>
            <a:pPr lvl="0">
              <a:buFont typeface="Arial" panose="020B0604020202020204" pitchFamily="34" charset="0"/>
              <a:buChar char="•"/>
            </a:pPr>
            <a:r>
              <a:rPr lang="sv-SE" dirty="0"/>
              <a:t>Konflikter mellan olika kvalitetsmål blir allt tydligare.</a:t>
            </a:r>
          </a:p>
          <a:p>
            <a:pPr lvl="0">
              <a:buFont typeface="Arial" panose="020B0604020202020204" pitchFamily="34" charset="0"/>
              <a:buChar char="•"/>
            </a:pPr>
            <a:r>
              <a:rPr lang="sv-SE" dirty="0"/>
              <a:t>Digitala stöd för vårdgivare och patienter kan bidra till en förbättrad kvalitet.</a:t>
            </a:r>
          </a:p>
          <a:p>
            <a:pPr lvl="0">
              <a:buFont typeface="Arial" panose="020B0604020202020204" pitchFamily="34" charset="0"/>
              <a:buChar char="•"/>
            </a:pPr>
            <a:r>
              <a:rPr lang="sv-SE" dirty="0"/>
              <a:t>Regionernas nya system för kunskapsstyrning har potential att förbättra kvaliteten.</a:t>
            </a:r>
          </a:p>
          <a:p>
            <a:pPr lvl="0">
              <a:buFont typeface="Arial" panose="020B0604020202020204" pitchFamily="34" charset="0"/>
              <a:buChar char="•"/>
            </a:pPr>
            <a:r>
              <a:rPr lang="sv-SE" dirty="0"/>
              <a:t>Kvalitet lönar sig men har också en kostnad.</a:t>
            </a:r>
          </a:p>
          <a:p>
            <a:pPr lvl="0">
              <a:buFont typeface="Arial" panose="020B0604020202020204" pitchFamily="34" charset="0"/>
              <a:buChar char="•"/>
            </a:pPr>
            <a:r>
              <a:rPr lang="sv-SE" dirty="0"/>
              <a:t>Den uppdelade vårdkedjan i Region Stockholm innebär utmaningar för kvaliteten.</a:t>
            </a:r>
          </a:p>
          <a:p>
            <a:endParaRPr lang="sv-SE" dirty="0"/>
          </a:p>
        </p:txBody>
      </p:sp>
      <p:pic>
        <p:nvPicPr>
          <p:cNvPr id="23" name="Platshållare för bild 22">
            <a:extLst>
              <a:ext uri="{FF2B5EF4-FFF2-40B4-BE49-F238E27FC236}">
                <a16:creationId xmlns:a16="http://schemas.microsoft.com/office/drawing/2014/main" id="{9A22CF2B-781F-4949-815E-7CF1C53A8BD7}"/>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999" b="999"/>
          <a:stretch>
            <a:fillRect/>
          </a:stretch>
        </p:blipFill>
        <p:spPr>
          <a:xfrm>
            <a:off x="8231763" y="2272874"/>
            <a:ext cx="2895149" cy="4011530"/>
          </a:xfrm>
        </p:spPr>
      </p:pic>
    </p:spTree>
    <p:extLst>
      <p:ext uri="{BB962C8B-B14F-4D97-AF65-F5344CB8AC3E}">
        <p14:creationId xmlns:p14="http://schemas.microsoft.com/office/powerpoint/2010/main" val="4247667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5ADA1DC-5EDD-4D0D-89A0-D58BC682E30E}"/>
              </a:ext>
            </a:extLst>
          </p:cNvPr>
          <p:cNvSpPr>
            <a:spLocks noGrp="1"/>
          </p:cNvSpPr>
          <p:nvPr>
            <p:ph type="dt" sz="half" idx="10"/>
          </p:nvPr>
        </p:nvSpPr>
        <p:spPr/>
        <p:txBody>
          <a:bodyPr/>
          <a:lstStyle/>
          <a:p>
            <a:fld id="{72272081-A39E-491F-89A5-531FA136FFC5}" type="datetime1">
              <a:rPr lang="sv-SE" smtClean="0"/>
              <a:pPr/>
              <a:t>2022-08-16</a:t>
            </a:fld>
            <a:endParaRPr lang="sv-SE"/>
          </a:p>
        </p:txBody>
      </p:sp>
      <p:sp>
        <p:nvSpPr>
          <p:cNvPr id="5" name="Platshållare för sidfot 4">
            <a:extLst>
              <a:ext uri="{FF2B5EF4-FFF2-40B4-BE49-F238E27FC236}">
                <a16:creationId xmlns:a16="http://schemas.microsoft.com/office/drawing/2014/main" id="{4E60E76D-443E-4D77-9F27-909F215D5F1B}"/>
              </a:ext>
            </a:extLst>
          </p:cNvPr>
          <p:cNvSpPr>
            <a:spLocks noGrp="1"/>
          </p:cNvSpPr>
          <p:nvPr>
            <p:ph type="ftr" sz="quarter" idx="11"/>
          </p:nvPr>
        </p:nvSpPr>
        <p:spPr/>
        <p:txBody>
          <a:bodyPr/>
          <a:lstStyle/>
          <a:p>
            <a:r>
              <a:rPr lang="sv-SE"/>
              <a:t>Hälso- och sjukvårdsförvaltningen</a:t>
            </a:r>
          </a:p>
        </p:txBody>
      </p:sp>
      <p:sp>
        <p:nvSpPr>
          <p:cNvPr id="6" name="Platshållare för bildnummer 5">
            <a:extLst>
              <a:ext uri="{FF2B5EF4-FFF2-40B4-BE49-F238E27FC236}">
                <a16:creationId xmlns:a16="http://schemas.microsoft.com/office/drawing/2014/main" id="{F55DBEFF-D5A5-4A7B-9E3D-BB2B19FC8670}"/>
              </a:ext>
            </a:extLst>
          </p:cNvPr>
          <p:cNvSpPr>
            <a:spLocks noGrp="1"/>
          </p:cNvSpPr>
          <p:nvPr>
            <p:ph type="sldNum" sz="quarter" idx="12"/>
          </p:nvPr>
        </p:nvSpPr>
        <p:spPr/>
        <p:txBody>
          <a:bodyPr/>
          <a:lstStyle/>
          <a:p>
            <a:fld id="{DDBEBB44-B4B5-45AD-87A9-3B8A569A17F0}" type="slidenum">
              <a:rPr lang="sv-SE" smtClean="0"/>
              <a:pPr/>
              <a:t>57</a:t>
            </a:fld>
            <a:endParaRPr lang="sv-SE"/>
          </a:p>
        </p:txBody>
      </p:sp>
      <p:sp>
        <p:nvSpPr>
          <p:cNvPr id="2" name="Rubrik 1">
            <a:extLst>
              <a:ext uri="{FF2B5EF4-FFF2-40B4-BE49-F238E27FC236}">
                <a16:creationId xmlns:a16="http://schemas.microsoft.com/office/drawing/2014/main" id="{85D70B9C-40AE-4F8C-BD4C-C05A12595D8A}"/>
              </a:ext>
            </a:extLst>
          </p:cNvPr>
          <p:cNvSpPr>
            <a:spLocks noGrp="1"/>
          </p:cNvSpPr>
          <p:nvPr>
            <p:ph type="title"/>
          </p:nvPr>
        </p:nvSpPr>
        <p:spPr/>
        <p:txBody>
          <a:bodyPr/>
          <a:lstStyle/>
          <a:p>
            <a:r>
              <a:rPr lang="sv-SE" dirty="0"/>
              <a:t>Verksamhetsutveckling och digitalisering</a:t>
            </a:r>
          </a:p>
        </p:txBody>
      </p:sp>
      <p:sp>
        <p:nvSpPr>
          <p:cNvPr id="3" name="Platshållare för innehåll 2">
            <a:extLst>
              <a:ext uri="{FF2B5EF4-FFF2-40B4-BE49-F238E27FC236}">
                <a16:creationId xmlns:a16="http://schemas.microsoft.com/office/drawing/2014/main" id="{DF3DEF5D-24DB-4F88-BF26-D5B2FC696632}"/>
              </a:ext>
            </a:extLst>
          </p:cNvPr>
          <p:cNvSpPr>
            <a:spLocks noGrp="1"/>
          </p:cNvSpPr>
          <p:nvPr>
            <p:ph idx="1"/>
          </p:nvPr>
        </p:nvSpPr>
        <p:spPr>
          <a:xfrm>
            <a:off x="803275" y="2272874"/>
            <a:ext cx="6287806" cy="3623101"/>
          </a:xfrm>
        </p:spPr>
        <p:txBody>
          <a:bodyPr/>
          <a:lstStyle/>
          <a:p>
            <a:pPr marL="0" indent="0">
              <a:buNone/>
            </a:pPr>
            <a:r>
              <a:rPr lang="sv-SE" sz="1800" dirty="0"/>
              <a:t>Några övergripande slutsatser</a:t>
            </a:r>
          </a:p>
          <a:p>
            <a:pPr lvl="0">
              <a:buFont typeface="Arial" panose="020B0604020202020204" pitchFamily="34" charset="0"/>
              <a:buChar char="•"/>
            </a:pPr>
            <a:r>
              <a:rPr lang="sv-SE" dirty="0"/>
              <a:t>Medicinsk utbildning behöver kompletteras med teknikens möjligheter, och teknisk utbildning med hälso- och sjukvårdens behov.</a:t>
            </a:r>
          </a:p>
          <a:p>
            <a:pPr lvl="0">
              <a:buFont typeface="Arial" panose="020B0604020202020204" pitchFamily="34" charset="0"/>
              <a:buChar char="•"/>
            </a:pPr>
            <a:r>
              <a:rPr lang="sv-SE" dirty="0"/>
              <a:t>En förskjutning kan ske av monopol på insamling, analys och bedömning av hälsodata, från hälso- och sjukvården till andra aktörer.</a:t>
            </a:r>
          </a:p>
          <a:p>
            <a:pPr lvl="0">
              <a:buFont typeface="Arial" panose="020B0604020202020204" pitchFamily="34" charset="0"/>
              <a:buChar char="•"/>
            </a:pPr>
            <a:r>
              <a:rPr lang="sv-SE" dirty="0"/>
              <a:t>Patientinflytandet ökar i takt med att hälsodata blir allt mer tillgängligt.</a:t>
            </a:r>
          </a:p>
          <a:p>
            <a:pPr lvl="0">
              <a:buFont typeface="Arial" panose="020B0604020202020204" pitchFamily="34" charset="0"/>
              <a:buChar char="•"/>
            </a:pPr>
            <a:r>
              <a:rPr lang="sv-SE" dirty="0"/>
              <a:t>Digitala alternativ gör att hälso- och sjukvård kan ses mer som en förmåga och funktion än platsberoende.</a:t>
            </a:r>
          </a:p>
          <a:p>
            <a:pPr lvl="0">
              <a:buFont typeface="Arial" panose="020B0604020202020204" pitchFamily="34" charset="0"/>
              <a:buChar char="•"/>
            </a:pPr>
            <a:r>
              <a:rPr lang="sv-SE" dirty="0"/>
              <a:t>Nya sätt att visualisera stora mängder data ger allt bättre stöd för patientspecifika analyser och beslut.</a:t>
            </a:r>
          </a:p>
          <a:p>
            <a:endParaRPr lang="sv-SE" dirty="0"/>
          </a:p>
        </p:txBody>
      </p:sp>
      <p:pic>
        <p:nvPicPr>
          <p:cNvPr id="20" name="Platshållare för bild 19">
            <a:extLst>
              <a:ext uri="{FF2B5EF4-FFF2-40B4-BE49-F238E27FC236}">
                <a16:creationId xmlns:a16="http://schemas.microsoft.com/office/drawing/2014/main" id="{505C0763-EEE4-491D-986D-B37EDB4F6CCB}"/>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999" b="999"/>
          <a:stretch>
            <a:fillRect/>
          </a:stretch>
        </p:blipFill>
        <p:spPr>
          <a:xfrm>
            <a:off x="8249692" y="2272874"/>
            <a:ext cx="2895149" cy="4011530"/>
          </a:xfrm>
        </p:spPr>
      </p:pic>
    </p:spTree>
    <p:extLst>
      <p:ext uri="{BB962C8B-B14F-4D97-AF65-F5344CB8AC3E}">
        <p14:creationId xmlns:p14="http://schemas.microsoft.com/office/powerpoint/2010/main" val="14550690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FEC3B7C1-83E4-4D04-8F77-D09C6D06A184}"/>
              </a:ext>
            </a:extLst>
          </p:cNvPr>
          <p:cNvSpPr>
            <a:spLocks noGrp="1"/>
          </p:cNvSpPr>
          <p:nvPr>
            <p:ph type="dt" sz="half" idx="10"/>
          </p:nvPr>
        </p:nvSpPr>
        <p:spPr/>
        <p:txBody>
          <a:bodyPr/>
          <a:lstStyle/>
          <a:p>
            <a:fld id="{72272081-A39E-491F-89A5-531FA136FFC5}" type="datetime1">
              <a:rPr lang="sv-SE" smtClean="0"/>
              <a:pPr/>
              <a:t>2022-08-16</a:t>
            </a:fld>
            <a:endParaRPr lang="sv-SE"/>
          </a:p>
        </p:txBody>
      </p:sp>
      <p:sp>
        <p:nvSpPr>
          <p:cNvPr id="5" name="Platshållare för sidfot 4">
            <a:extLst>
              <a:ext uri="{FF2B5EF4-FFF2-40B4-BE49-F238E27FC236}">
                <a16:creationId xmlns:a16="http://schemas.microsoft.com/office/drawing/2014/main" id="{3F12B291-2D7A-4A02-8BF6-D76C83060277}"/>
              </a:ext>
            </a:extLst>
          </p:cNvPr>
          <p:cNvSpPr>
            <a:spLocks noGrp="1"/>
          </p:cNvSpPr>
          <p:nvPr>
            <p:ph type="ftr" sz="quarter" idx="11"/>
          </p:nvPr>
        </p:nvSpPr>
        <p:spPr/>
        <p:txBody>
          <a:bodyPr/>
          <a:lstStyle/>
          <a:p>
            <a:r>
              <a:rPr lang="sv-SE"/>
              <a:t>Hälso- och sjukvårdsförvaltningen</a:t>
            </a:r>
          </a:p>
        </p:txBody>
      </p:sp>
      <p:sp>
        <p:nvSpPr>
          <p:cNvPr id="6" name="Platshållare för bildnummer 5">
            <a:extLst>
              <a:ext uri="{FF2B5EF4-FFF2-40B4-BE49-F238E27FC236}">
                <a16:creationId xmlns:a16="http://schemas.microsoft.com/office/drawing/2014/main" id="{849346C1-AABE-4AA2-ADBB-6469A9935422}"/>
              </a:ext>
            </a:extLst>
          </p:cNvPr>
          <p:cNvSpPr>
            <a:spLocks noGrp="1"/>
          </p:cNvSpPr>
          <p:nvPr>
            <p:ph type="sldNum" sz="quarter" idx="12"/>
          </p:nvPr>
        </p:nvSpPr>
        <p:spPr/>
        <p:txBody>
          <a:bodyPr/>
          <a:lstStyle/>
          <a:p>
            <a:fld id="{DDBEBB44-B4B5-45AD-87A9-3B8A569A17F0}" type="slidenum">
              <a:rPr lang="sv-SE" smtClean="0"/>
              <a:pPr/>
              <a:t>58</a:t>
            </a:fld>
            <a:endParaRPr lang="sv-SE"/>
          </a:p>
        </p:txBody>
      </p:sp>
      <p:sp>
        <p:nvSpPr>
          <p:cNvPr id="2" name="Rubrik 1">
            <a:extLst>
              <a:ext uri="{FF2B5EF4-FFF2-40B4-BE49-F238E27FC236}">
                <a16:creationId xmlns:a16="http://schemas.microsoft.com/office/drawing/2014/main" id="{3FC75B38-5974-40A9-9D64-D1AB0EC72643}"/>
              </a:ext>
            </a:extLst>
          </p:cNvPr>
          <p:cNvSpPr>
            <a:spLocks noGrp="1"/>
          </p:cNvSpPr>
          <p:nvPr>
            <p:ph type="title"/>
          </p:nvPr>
        </p:nvSpPr>
        <p:spPr/>
        <p:txBody>
          <a:bodyPr/>
          <a:lstStyle/>
          <a:p>
            <a:r>
              <a:rPr lang="sv-SE" dirty="0"/>
              <a:t>Läkemedel och medicinteknik</a:t>
            </a:r>
          </a:p>
        </p:txBody>
      </p:sp>
      <p:sp>
        <p:nvSpPr>
          <p:cNvPr id="3" name="Platshållare för innehåll 2">
            <a:extLst>
              <a:ext uri="{FF2B5EF4-FFF2-40B4-BE49-F238E27FC236}">
                <a16:creationId xmlns:a16="http://schemas.microsoft.com/office/drawing/2014/main" id="{92542715-A286-45BF-8056-740C2F15479A}"/>
              </a:ext>
            </a:extLst>
          </p:cNvPr>
          <p:cNvSpPr>
            <a:spLocks noGrp="1"/>
          </p:cNvSpPr>
          <p:nvPr>
            <p:ph idx="1"/>
          </p:nvPr>
        </p:nvSpPr>
        <p:spPr>
          <a:xfrm>
            <a:off x="803275" y="2204757"/>
            <a:ext cx="6251948" cy="3623101"/>
          </a:xfrm>
        </p:spPr>
        <p:txBody>
          <a:bodyPr/>
          <a:lstStyle/>
          <a:p>
            <a:pPr marL="0" indent="0">
              <a:buNone/>
            </a:pPr>
            <a:r>
              <a:rPr lang="sv-SE" sz="1800" dirty="0"/>
              <a:t>Några övergripande slutsatser</a:t>
            </a:r>
          </a:p>
          <a:p>
            <a:pPr>
              <a:buFont typeface="Arial" panose="020B0604020202020204" pitchFamily="34" charset="0"/>
              <a:buChar char="•"/>
            </a:pPr>
            <a:r>
              <a:rPr lang="sv-SE" dirty="0"/>
              <a:t>Nya metoder gör att patienter med tillstånd som saknat behandling kan bli möjliga att behandlas eller botas. </a:t>
            </a:r>
          </a:p>
          <a:p>
            <a:pPr>
              <a:buFont typeface="Arial" panose="020B0604020202020204" pitchFamily="34" charset="0"/>
              <a:buChar char="•"/>
            </a:pPr>
            <a:r>
              <a:rPr lang="sv-SE" dirty="0"/>
              <a:t>Det behövs hållbara ekonomiska förutsättningar för precisionsmediciner och nya läkemedel. </a:t>
            </a:r>
          </a:p>
          <a:p>
            <a:pPr>
              <a:buFont typeface="Arial" panose="020B0604020202020204" pitchFamily="34" charset="0"/>
              <a:buChar char="•"/>
            </a:pPr>
            <a:r>
              <a:rPr lang="sv-SE" dirty="0"/>
              <a:t>Insamling av patientdata kommer att öka och i högre utsträckning bli en handelsvara.</a:t>
            </a:r>
          </a:p>
          <a:p>
            <a:pPr>
              <a:buFont typeface="Arial" panose="020B0604020202020204" pitchFamily="34" charset="0"/>
              <a:buChar char="•"/>
            </a:pPr>
            <a:r>
              <a:rPr lang="sv-SE" dirty="0"/>
              <a:t>Det kommer ställas ökade krav på kompetens för bedömning av nya medicintekniska produkter. </a:t>
            </a:r>
          </a:p>
          <a:p>
            <a:pPr>
              <a:buFont typeface="Arial" panose="020B0604020202020204" pitchFamily="34" charset="0"/>
              <a:buChar char="•"/>
            </a:pPr>
            <a:r>
              <a:rPr lang="sv-SE" dirty="0"/>
              <a:t>Det är viktigt att komma till rätta med kända brister i användning av läkemedel och medicinteknik. </a:t>
            </a:r>
          </a:p>
          <a:p>
            <a:pPr>
              <a:buFont typeface="Arial" panose="020B0604020202020204" pitchFamily="34" charset="0"/>
              <a:buChar char="•"/>
            </a:pPr>
            <a:r>
              <a:rPr lang="sv-SE" dirty="0"/>
              <a:t>Nya tekniska lösningar kan öka patienternas möjligheter att ta ansvar för sin egen vård och behandling.</a:t>
            </a:r>
          </a:p>
          <a:p>
            <a:pPr>
              <a:buFont typeface="Arial" panose="020B0604020202020204" pitchFamily="34" charset="0"/>
              <a:buChar char="•"/>
            </a:pPr>
            <a:r>
              <a:rPr lang="sv-SE" dirty="0"/>
              <a:t>Satsningar behövs för att sluta läkemedlens kretslopp och skapa en ekologiskt hållbar läkemedelsanvändning.</a:t>
            </a:r>
          </a:p>
          <a:p>
            <a:endParaRPr lang="sv-SE" dirty="0"/>
          </a:p>
          <a:p>
            <a:endParaRPr lang="sv-SE" dirty="0"/>
          </a:p>
          <a:p>
            <a:endParaRPr lang="sv-SE" dirty="0"/>
          </a:p>
          <a:p>
            <a:endParaRPr lang="sv-SE" dirty="0"/>
          </a:p>
          <a:p>
            <a:endParaRPr lang="sv-SE" dirty="0"/>
          </a:p>
          <a:p>
            <a:endParaRPr lang="sv-SE" dirty="0"/>
          </a:p>
          <a:p>
            <a:pPr lvl="0"/>
            <a:endParaRPr lang="sv-SE" dirty="0"/>
          </a:p>
        </p:txBody>
      </p:sp>
      <p:pic>
        <p:nvPicPr>
          <p:cNvPr id="22" name="Platshållare för bild 21">
            <a:extLst>
              <a:ext uri="{FF2B5EF4-FFF2-40B4-BE49-F238E27FC236}">
                <a16:creationId xmlns:a16="http://schemas.microsoft.com/office/drawing/2014/main" id="{99282749-7E30-42ED-A8E5-5104F221C456}"/>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999" b="999"/>
          <a:stretch>
            <a:fillRect/>
          </a:stretch>
        </p:blipFill>
        <p:spPr>
          <a:xfrm>
            <a:off x="8285551" y="2204757"/>
            <a:ext cx="2895149" cy="4011530"/>
          </a:xfrm>
        </p:spPr>
      </p:pic>
    </p:spTree>
    <p:extLst>
      <p:ext uri="{BB962C8B-B14F-4D97-AF65-F5344CB8AC3E}">
        <p14:creationId xmlns:p14="http://schemas.microsoft.com/office/powerpoint/2010/main" val="1253242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9724833C-C3E6-4E74-A0CD-D6437039A321}"/>
              </a:ext>
            </a:extLst>
          </p:cNvPr>
          <p:cNvSpPr>
            <a:spLocks noGrp="1"/>
          </p:cNvSpPr>
          <p:nvPr>
            <p:ph type="sldNum" sz="quarter" idx="12"/>
          </p:nvPr>
        </p:nvSpPr>
        <p:spPr/>
        <p:txBody>
          <a:bodyPr/>
          <a:lstStyle/>
          <a:p>
            <a:fld id="{288147F2-D839-401F-8B8C-3CAF295340B5}" type="slidenum">
              <a:rPr lang="sv-SE" smtClean="0"/>
              <a:pPr/>
              <a:t>6</a:t>
            </a:fld>
            <a:endParaRPr lang="sv-SE" dirty="0"/>
          </a:p>
        </p:txBody>
      </p:sp>
      <p:sp>
        <p:nvSpPr>
          <p:cNvPr id="4" name="Rubrik 3">
            <a:extLst>
              <a:ext uri="{FF2B5EF4-FFF2-40B4-BE49-F238E27FC236}">
                <a16:creationId xmlns:a16="http://schemas.microsoft.com/office/drawing/2014/main" id="{92244501-304F-44DE-A180-0118290B5A20}"/>
              </a:ext>
            </a:extLst>
          </p:cNvPr>
          <p:cNvSpPr>
            <a:spLocks noGrp="1"/>
          </p:cNvSpPr>
          <p:nvPr>
            <p:ph type="title"/>
          </p:nvPr>
        </p:nvSpPr>
        <p:spPr/>
        <p:txBody>
          <a:bodyPr/>
          <a:lstStyle/>
          <a:p>
            <a:r>
              <a:rPr lang="sv-SE" dirty="0"/>
              <a:t>Utredningens steg och huvudfrågor</a:t>
            </a:r>
          </a:p>
        </p:txBody>
      </p:sp>
      <p:pic>
        <p:nvPicPr>
          <p:cNvPr id="6" name="Bildobjekt 5">
            <a:extLst>
              <a:ext uri="{FF2B5EF4-FFF2-40B4-BE49-F238E27FC236}">
                <a16:creationId xmlns:a16="http://schemas.microsoft.com/office/drawing/2014/main" id="{A947340F-E3B1-475B-BD34-2795D98FB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275" y="2330117"/>
            <a:ext cx="6019312" cy="4122053"/>
          </a:xfrm>
          <a:prstGeom prst="rect">
            <a:avLst/>
          </a:prstGeom>
        </p:spPr>
      </p:pic>
      <p:sp>
        <p:nvSpPr>
          <p:cNvPr id="8" name="textruta 7">
            <a:extLst>
              <a:ext uri="{FF2B5EF4-FFF2-40B4-BE49-F238E27FC236}">
                <a16:creationId xmlns:a16="http://schemas.microsoft.com/office/drawing/2014/main" id="{479DE6D9-BBF3-4CA5-A0BD-6843D9D192A1}"/>
              </a:ext>
            </a:extLst>
          </p:cNvPr>
          <p:cNvSpPr txBox="1"/>
          <p:nvPr/>
        </p:nvSpPr>
        <p:spPr>
          <a:xfrm>
            <a:off x="8447810" y="2330117"/>
            <a:ext cx="3285278" cy="3043267"/>
          </a:xfrm>
          <a:prstGeom prst="rect">
            <a:avLst/>
          </a:prstGeom>
          <a:noFill/>
        </p:spPr>
        <p:txBody>
          <a:bodyPr wrap="square" rtlCol="0">
            <a:noAutofit/>
          </a:bodyPr>
          <a:lstStyle/>
          <a:p>
            <a:pPr algn="l"/>
            <a:r>
              <a:rPr lang="sv-SE" sz="1600" b="1" dirty="0"/>
              <a:t>Huvudfrågor</a:t>
            </a:r>
          </a:p>
          <a:p>
            <a:pPr marL="285750" indent="-285750" algn="l">
              <a:buFont typeface="Wingdings" panose="05000000000000000000" pitchFamily="2" charset="2"/>
              <a:buChar char="§"/>
            </a:pPr>
            <a:r>
              <a:rPr lang="sv-SE" sz="1600" dirty="0"/>
              <a:t>Hur kommer framtiden att se ut? </a:t>
            </a:r>
          </a:p>
          <a:p>
            <a:pPr marL="285750" indent="-285750" algn="l">
              <a:buFont typeface="Wingdings" panose="05000000000000000000" pitchFamily="2" charset="2"/>
              <a:buChar char="§"/>
            </a:pPr>
            <a:r>
              <a:rPr lang="sv-SE" sz="1600" dirty="0"/>
              <a:t>Vilka utmaningar ser vi?</a:t>
            </a:r>
          </a:p>
          <a:p>
            <a:pPr marL="285750" indent="-285750" algn="l">
              <a:buFont typeface="Wingdings" panose="05000000000000000000" pitchFamily="2" charset="2"/>
              <a:buChar char="§"/>
            </a:pPr>
            <a:r>
              <a:rPr lang="sv-SE" sz="1600" dirty="0"/>
              <a:t>Vad kommer dessa utmaningar att betyda för hälsa och sjukvården?</a:t>
            </a:r>
          </a:p>
          <a:p>
            <a:pPr marL="285750" indent="-285750" algn="l">
              <a:buFont typeface="Wingdings" panose="05000000000000000000" pitchFamily="2" charset="2"/>
              <a:buChar char="§"/>
            </a:pPr>
            <a:r>
              <a:rPr lang="sv-SE" sz="1600" dirty="0"/>
              <a:t>Konsekvenser?</a:t>
            </a:r>
          </a:p>
          <a:p>
            <a:pPr marL="285750" indent="-285750" algn="l">
              <a:buFont typeface="Wingdings" panose="05000000000000000000" pitchFamily="2" charset="2"/>
              <a:buChar char="§"/>
            </a:pPr>
            <a:r>
              <a:rPr lang="sv-SE" sz="1600" dirty="0"/>
              <a:t>Vägval?</a:t>
            </a:r>
          </a:p>
        </p:txBody>
      </p:sp>
      <p:cxnSp>
        <p:nvCxnSpPr>
          <p:cNvPr id="10" name="Rak pilkoppling 9">
            <a:extLst>
              <a:ext uri="{FF2B5EF4-FFF2-40B4-BE49-F238E27FC236}">
                <a16:creationId xmlns:a16="http://schemas.microsoft.com/office/drawing/2014/main" id="{CD7B42FC-C124-42E5-879C-8C014D0A9006}"/>
              </a:ext>
            </a:extLst>
          </p:cNvPr>
          <p:cNvCxnSpPr/>
          <p:nvPr/>
        </p:nvCxnSpPr>
        <p:spPr bwMode="auto">
          <a:xfrm>
            <a:off x="7010474" y="2330117"/>
            <a:ext cx="0" cy="2211365"/>
          </a:xfrm>
          <a:prstGeom prst="straightConnector1">
            <a:avLst/>
          </a:prstGeom>
          <a:ln w="38100">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12" name="Rak koppling 11">
            <a:extLst>
              <a:ext uri="{FF2B5EF4-FFF2-40B4-BE49-F238E27FC236}">
                <a16:creationId xmlns:a16="http://schemas.microsoft.com/office/drawing/2014/main" id="{84AB29B9-6042-4DFB-BA37-9C9B174779D3}"/>
              </a:ext>
            </a:extLst>
          </p:cNvPr>
          <p:cNvCxnSpPr>
            <a:cxnSpLocks/>
          </p:cNvCxnSpPr>
          <p:nvPr/>
        </p:nvCxnSpPr>
        <p:spPr bwMode="auto">
          <a:xfrm>
            <a:off x="2948683" y="4674743"/>
            <a:ext cx="4263775" cy="0"/>
          </a:xfrm>
          <a:prstGeom prst="line">
            <a:avLst/>
          </a:prstGeom>
          <a:ln w="38100">
            <a:prstDash val="dash"/>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3" name="textruta 12">
            <a:extLst>
              <a:ext uri="{FF2B5EF4-FFF2-40B4-BE49-F238E27FC236}">
                <a16:creationId xmlns:a16="http://schemas.microsoft.com/office/drawing/2014/main" id="{718FF649-7EE6-46A1-99D0-74E690E05C80}"/>
              </a:ext>
            </a:extLst>
          </p:cNvPr>
          <p:cNvSpPr txBox="1"/>
          <p:nvPr/>
        </p:nvSpPr>
        <p:spPr>
          <a:xfrm>
            <a:off x="5799233" y="4808005"/>
            <a:ext cx="1929910" cy="567992"/>
          </a:xfrm>
          <a:prstGeom prst="rect">
            <a:avLst/>
          </a:prstGeom>
          <a:noFill/>
        </p:spPr>
        <p:txBody>
          <a:bodyPr wrap="square" rtlCol="0">
            <a:noAutofit/>
          </a:bodyPr>
          <a:lstStyle/>
          <a:p>
            <a:r>
              <a:rPr lang="sv-SE" sz="1600" dirty="0"/>
              <a:t>Utredningen har rört sig hit</a:t>
            </a:r>
          </a:p>
        </p:txBody>
      </p:sp>
      <p:sp>
        <p:nvSpPr>
          <p:cNvPr id="18" name="Platshållare för datum 17">
            <a:extLst>
              <a:ext uri="{FF2B5EF4-FFF2-40B4-BE49-F238E27FC236}">
                <a16:creationId xmlns:a16="http://schemas.microsoft.com/office/drawing/2014/main" id="{B81E5D93-75DE-4C2D-B534-E27A9A3D945B}"/>
              </a:ext>
            </a:extLst>
          </p:cNvPr>
          <p:cNvSpPr>
            <a:spLocks noGrp="1"/>
          </p:cNvSpPr>
          <p:nvPr>
            <p:ph type="dt" sz="half" idx="10"/>
          </p:nvPr>
        </p:nvSpPr>
        <p:spPr/>
        <p:txBody>
          <a:bodyPr/>
          <a:lstStyle/>
          <a:p>
            <a:fld id="{E9687715-7D44-42A8-98A7-80A2C569E247}" type="datetime1">
              <a:rPr lang="sv-SE" smtClean="0"/>
              <a:t>2022-08-16</a:t>
            </a:fld>
            <a:endParaRPr lang="sv-SE" dirty="0"/>
          </a:p>
        </p:txBody>
      </p:sp>
    </p:spTree>
    <p:extLst>
      <p:ext uri="{BB962C8B-B14F-4D97-AF65-F5344CB8AC3E}">
        <p14:creationId xmlns:p14="http://schemas.microsoft.com/office/powerpoint/2010/main" val="477430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79BE5BD-687E-4B0A-B0B7-71DB8774D472}"/>
              </a:ext>
            </a:extLst>
          </p:cNvPr>
          <p:cNvSpPr>
            <a:spLocks noGrp="1"/>
          </p:cNvSpPr>
          <p:nvPr>
            <p:ph type="dt" sz="half" idx="10"/>
          </p:nvPr>
        </p:nvSpPr>
        <p:spPr/>
        <p:txBody>
          <a:bodyPr/>
          <a:lstStyle/>
          <a:p>
            <a:fld id="{51DE3811-7E5B-4528-99F4-8402D2D8EB7F}" type="datetime1">
              <a:rPr lang="sv-SE" smtClean="0"/>
              <a:t>2022-08-16</a:t>
            </a:fld>
            <a:endParaRPr lang="sv-SE" dirty="0"/>
          </a:p>
        </p:txBody>
      </p:sp>
      <p:sp>
        <p:nvSpPr>
          <p:cNvPr id="3" name="Platshållare för bildnummer 2">
            <a:extLst>
              <a:ext uri="{FF2B5EF4-FFF2-40B4-BE49-F238E27FC236}">
                <a16:creationId xmlns:a16="http://schemas.microsoft.com/office/drawing/2014/main" id="{CFBD53C1-D367-471C-9A0B-1185148C3128}"/>
              </a:ext>
            </a:extLst>
          </p:cNvPr>
          <p:cNvSpPr>
            <a:spLocks noGrp="1"/>
          </p:cNvSpPr>
          <p:nvPr>
            <p:ph type="sldNum" sz="quarter" idx="12"/>
          </p:nvPr>
        </p:nvSpPr>
        <p:spPr/>
        <p:txBody>
          <a:bodyPr/>
          <a:lstStyle/>
          <a:p>
            <a:fld id="{288147F2-D839-401F-8B8C-3CAF295340B5}" type="slidenum">
              <a:rPr lang="sv-SE" smtClean="0"/>
              <a:pPr/>
              <a:t>7</a:t>
            </a:fld>
            <a:endParaRPr lang="sv-SE" dirty="0"/>
          </a:p>
        </p:txBody>
      </p:sp>
      <p:sp>
        <p:nvSpPr>
          <p:cNvPr id="4" name="Rubrik 3">
            <a:extLst>
              <a:ext uri="{FF2B5EF4-FFF2-40B4-BE49-F238E27FC236}">
                <a16:creationId xmlns:a16="http://schemas.microsoft.com/office/drawing/2014/main" id="{E6FDB40F-00E5-419F-94A2-85869B2065EB}"/>
              </a:ext>
            </a:extLst>
          </p:cNvPr>
          <p:cNvSpPr>
            <a:spLocks noGrp="1"/>
          </p:cNvSpPr>
          <p:nvPr>
            <p:ph type="title"/>
          </p:nvPr>
        </p:nvSpPr>
        <p:spPr/>
        <p:txBody>
          <a:bodyPr/>
          <a:lstStyle/>
          <a:p>
            <a:r>
              <a:rPr lang="sv-SE" dirty="0"/>
              <a:t>Parlamentarisk grupp och dialogmöten</a:t>
            </a:r>
          </a:p>
        </p:txBody>
      </p:sp>
      <p:sp>
        <p:nvSpPr>
          <p:cNvPr id="8" name="Platshållare för innehåll 7">
            <a:extLst>
              <a:ext uri="{FF2B5EF4-FFF2-40B4-BE49-F238E27FC236}">
                <a16:creationId xmlns:a16="http://schemas.microsoft.com/office/drawing/2014/main" id="{1B88A141-43A3-4E18-992D-0424420F45D6}"/>
              </a:ext>
            </a:extLst>
          </p:cNvPr>
          <p:cNvSpPr>
            <a:spLocks noGrp="1"/>
          </p:cNvSpPr>
          <p:nvPr>
            <p:ph idx="1"/>
          </p:nvPr>
        </p:nvSpPr>
        <p:spPr>
          <a:xfrm>
            <a:off x="803277" y="2428875"/>
            <a:ext cx="6058770" cy="3623101"/>
          </a:xfrm>
        </p:spPr>
        <p:txBody>
          <a:bodyPr/>
          <a:lstStyle/>
          <a:p>
            <a:r>
              <a:rPr lang="sv-SE" dirty="0"/>
              <a:t>Utredningen har genomförts inom hälso- och sjukvårdsförvaltningen.</a:t>
            </a:r>
          </a:p>
          <a:p>
            <a:r>
              <a:rPr lang="sv-SE" dirty="0"/>
              <a:t>Utredningen har rapporterat till en parlamentarisk grupp bestående av två ledamöter från varje parti i regionfullmäktige.</a:t>
            </a:r>
          </a:p>
          <a:p>
            <a:r>
              <a:rPr lang="sv-SE" dirty="0"/>
              <a:t>Dialogmöten har genomförts med externa och interna intressenter för att inhämta reflektioner om framtidsprognoser, analyser och slutsatser.</a:t>
            </a:r>
          </a:p>
          <a:p>
            <a:endParaRPr lang="sv-SE" dirty="0"/>
          </a:p>
        </p:txBody>
      </p:sp>
      <p:pic>
        <p:nvPicPr>
          <p:cNvPr id="7" name="Bildobjekt 6" descr="En bild som visar text, inomhus, golv, tak&#10;&#10;Automatiskt genererad beskrivning">
            <a:extLst>
              <a:ext uri="{FF2B5EF4-FFF2-40B4-BE49-F238E27FC236}">
                <a16:creationId xmlns:a16="http://schemas.microsoft.com/office/drawing/2014/main" id="{ADFB1A46-E57C-41A2-85BA-84EAD114F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6973" y="2428874"/>
            <a:ext cx="4246579" cy="2388701"/>
          </a:xfrm>
          <a:prstGeom prst="rect">
            <a:avLst/>
          </a:prstGeom>
        </p:spPr>
      </p:pic>
      <p:sp>
        <p:nvSpPr>
          <p:cNvPr id="12" name="textruta 11">
            <a:extLst>
              <a:ext uri="{FF2B5EF4-FFF2-40B4-BE49-F238E27FC236}">
                <a16:creationId xmlns:a16="http://schemas.microsoft.com/office/drawing/2014/main" id="{5C7BB0A7-EF15-4818-B84D-09C919B30B08}"/>
              </a:ext>
            </a:extLst>
          </p:cNvPr>
          <p:cNvSpPr txBox="1"/>
          <p:nvPr/>
        </p:nvSpPr>
        <p:spPr>
          <a:xfrm>
            <a:off x="7584571" y="4950566"/>
            <a:ext cx="3056455" cy="568389"/>
          </a:xfrm>
          <a:prstGeom prst="rect">
            <a:avLst/>
          </a:prstGeom>
          <a:solidFill>
            <a:schemeClr val="bg1"/>
          </a:solidFill>
          <a:ln>
            <a:solidFill>
              <a:schemeClr val="bg1"/>
            </a:solidFill>
          </a:ln>
        </p:spPr>
        <p:txBody>
          <a:bodyPr wrap="square" rtlCol="0">
            <a:noAutofit/>
          </a:bodyPr>
          <a:lstStyle/>
          <a:p>
            <a:pPr algn="l"/>
            <a:r>
              <a:rPr lang="sv-SE" sz="1100" dirty="0"/>
              <a:t>Möte med den parlamentariska gruppen</a:t>
            </a:r>
          </a:p>
        </p:txBody>
      </p:sp>
    </p:spTree>
    <p:extLst>
      <p:ext uri="{BB962C8B-B14F-4D97-AF65-F5344CB8AC3E}">
        <p14:creationId xmlns:p14="http://schemas.microsoft.com/office/powerpoint/2010/main" val="483180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8</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p:txBody>
          <a:bodyPr/>
          <a:lstStyle/>
          <a:p>
            <a:r>
              <a:rPr lang="sv-SE" dirty="0"/>
              <a:t>Rapporter om olika perspektiv på hälso- och sjukvården</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6" y="2284597"/>
            <a:ext cx="5738201" cy="3919756"/>
          </a:xfrm>
        </p:spPr>
        <p:txBody>
          <a:bodyPr/>
          <a:lstStyle/>
          <a:p>
            <a:pPr marL="0" indent="0">
              <a:buNone/>
            </a:pPr>
            <a:r>
              <a:rPr lang="sv-SE" dirty="0"/>
              <a:t>Rapporterna togs fram under utredningens första fas. De innehåller nuläges- och framtidsanalyser om följande perspektiv på vården.</a:t>
            </a:r>
          </a:p>
          <a:p>
            <a:r>
              <a:rPr lang="sv-SE" dirty="0"/>
              <a:t>Patienten, invånaren och behoven</a:t>
            </a:r>
          </a:p>
          <a:p>
            <a:r>
              <a:rPr lang="sv-SE" dirty="0"/>
              <a:t>Vårdens struktur</a:t>
            </a:r>
          </a:p>
          <a:p>
            <a:r>
              <a:rPr lang="sv-SE" dirty="0"/>
              <a:t>Finansiering</a:t>
            </a:r>
          </a:p>
          <a:p>
            <a:r>
              <a:rPr lang="sv-SE" dirty="0"/>
              <a:t>Styrning av hälso- och sjukvården</a:t>
            </a:r>
          </a:p>
          <a:p>
            <a:r>
              <a:rPr lang="sv-SE" dirty="0"/>
              <a:t>Kompetensförsörjning</a:t>
            </a:r>
          </a:p>
          <a:p>
            <a:r>
              <a:rPr lang="sv-SE" dirty="0"/>
              <a:t>Hälso- och sjukvårdens kvalitet</a:t>
            </a:r>
          </a:p>
          <a:p>
            <a:r>
              <a:rPr lang="sv-SE" dirty="0"/>
              <a:t>Verksamhetsutveckling och digitalisering</a:t>
            </a:r>
          </a:p>
          <a:p>
            <a:r>
              <a:rPr lang="sv-SE" dirty="0"/>
              <a:t>Läkemedel och medicinteknik</a:t>
            </a:r>
          </a:p>
          <a:p>
            <a:pPr marL="0" indent="0">
              <a:buNone/>
            </a:pPr>
            <a:endParaRPr lang="sv-SE" dirty="0"/>
          </a:p>
        </p:txBody>
      </p:sp>
      <p:pic>
        <p:nvPicPr>
          <p:cNvPr id="13" name="Bildobjekt 12" descr="Miniatyrbilder på omslagen av de åtta perspektivrapporterna.">
            <a:extLst>
              <a:ext uri="{FF2B5EF4-FFF2-40B4-BE49-F238E27FC236}">
                <a16:creationId xmlns:a16="http://schemas.microsoft.com/office/drawing/2014/main" id="{F9E24001-0D97-742F-8001-52EF2A201D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405" b="47985"/>
          <a:stretch/>
        </p:blipFill>
        <p:spPr>
          <a:xfrm>
            <a:off x="6747756" y="1947569"/>
            <a:ext cx="2665132" cy="3919756"/>
          </a:xfrm>
          <a:prstGeom prst="rect">
            <a:avLst/>
          </a:prstGeom>
        </p:spPr>
      </p:pic>
      <p:pic>
        <p:nvPicPr>
          <p:cNvPr id="16" name="Bildobjekt 15">
            <a:extLst>
              <a:ext uri="{FF2B5EF4-FFF2-40B4-BE49-F238E27FC236}">
                <a16:creationId xmlns:a16="http://schemas.microsoft.com/office/drawing/2014/main" id="{E7A22928-29C8-27EE-D9F6-2F7F503682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405" t="52595"/>
          <a:stretch/>
        </p:blipFill>
        <p:spPr>
          <a:xfrm>
            <a:off x="9320589" y="2336166"/>
            <a:ext cx="2665132" cy="3572300"/>
          </a:xfrm>
          <a:prstGeom prst="rect">
            <a:avLst/>
          </a:prstGeom>
        </p:spPr>
      </p:pic>
      <p:sp>
        <p:nvSpPr>
          <p:cNvPr id="4" name="Platshållare för datum 3">
            <a:extLst>
              <a:ext uri="{FF2B5EF4-FFF2-40B4-BE49-F238E27FC236}">
                <a16:creationId xmlns:a16="http://schemas.microsoft.com/office/drawing/2014/main" id="{D2E32940-DC34-4396-9D7C-3F28D3A81567}"/>
              </a:ext>
            </a:extLst>
          </p:cNvPr>
          <p:cNvSpPr>
            <a:spLocks noGrp="1"/>
          </p:cNvSpPr>
          <p:nvPr>
            <p:ph type="dt" sz="half" idx="10"/>
          </p:nvPr>
        </p:nvSpPr>
        <p:spPr/>
        <p:txBody>
          <a:bodyPr/>
          <a:lstStyle/>
          <a:p>
            <a:fld id="{2311158D-7F83-4367-A283-F739B5614654}" type="datetime1">
              <a:rPr lang="sv-SE" smtClean="0"/>
              <a:t>2022-08-16</a:t>
            </a:fld>
            <a:endParaRPr lang="sv-SE" dirty="0"/>
          </a:p>
        </p:txBody>
      </p:sp>
      <p:sp>
        <p:nvSpPr>
          <p:cNvPr id="5" name="textruta 4">
            <a:extLst>
              <a:ext uri="{FF2B5EF4-FFF2-40B4-BE49-F238E27FC236}">
                <a16:creationId xmlns:a16="http://schemas.microsoft.com/office/drawing/2014/main" id="{26620C68-7B17-4090-9E3B-684DC3135AE4}"/>
              </a:ext>
            </a:extLst>
          </p:cNvPr>
          <p:cNvSpPr txBox="1"/>
          <p:nvPr/>
        </p:nvSpPr>
        <p:spPr>
          <a:xfrm>
            <a:off x="757557" y="1691148"/>
            <a:ext cx="45719" cy="45719"/>
          </a:xfrm>
          <a:prstGeom prst="rect">
            <a:avLst/>
          </a:prstGeom>
          <a:noFill/>
        </p:spPr>
        <p:txBody>
          <a:bodyPr wrap="square" rtlCol="0">
            <a:noAutofit/>
          </a:bodyPr>
          <a:lstStyle/>
          <a:p>
            <a:pPr algn="l"/>
            <a:endParaRPr lang="sv-SE" dirty="0"/>
          </a:p>
        </p:txBody>
      </p:sp>
    </p:spTree>
    <p:extLst>
      <p:ext uri="{BB962C8B-B14F-4D97-AF65-F5344CB8AC3E}">
        <p14:creationId xmlns:p14="http://schemas.microsoft.com/office/powerpoint/2010/main" val="2235989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11FF779A-D45F-504B-9641-97BC5BC7C2BD}"/>
              </a:ext>
            </a:extLst>
          </p:cNvPr>
          <p:cNvSpPr>
            <a:spLocks noGrp="1" noChangeArrowheads="1"/>
          </p:cNvSpPr>
          <p:nvPr>
            <p:ph type="sldNum" sz="quarter" idx="12"/>
          </p:nvPr>
        </p:nvSpPr>
        <p:spPr/>
        <p:txBody>
          <a:bodyPr/>
          <a:lstStyle>
            <a:lvl1pPr algn="r">
              <a:spcBef>
                <a:spcPct val="0"/>
              </a:spcBef>
              <a:defRPr sz="900"/>
            </a:lvl1pPr>
          </a:lstStyle>
          <a:p>
            <a:fld id="{65EAC295-B5BC-4B98-BE11-8B11DB9261CC}" type="slidenum">
              <a:rPr lang="sv-SE"/>
              <a:pPr/>
              <a:t>9</a:t>
            </a:fld>
            <a:endParaRPr lang="sv-SE" dirty="0"/>
          </a:p>
        </p:txBody>
      </p:sp>
      <p:sp>
        <p:nvSpPr>
          <p:cNvPr id="2" name="Title 1">
            <a:extLst>
              <a:ext uri="{FF2B5EF4-FFF2-40B4-BE49-F238E27FC236}">
                <a16:creationId xmlns:a16="http://schemas.microsoft.com/office/drawing/2014/main" id="{17C5555A-2B35-D548-8784-25528A7B93F5}"/>
              </a:ext>
            </a:extLst>
          </p:cNvPr>
          <p:cNvSpPr>
            <a:spLocks noGrp="1"/>
          </p:cNvSpPr>
          <p:nvPr>
            <p:ph type="title"/>
          </p:nvPr>
        </p:nvSpPr>
        <p:spPr/>
        <p:txBody>
          <a:bodyPr/>
          <a:lstStyle/>
          <a:p>
            <a:r>
              <a:rPr lang="sv-SE" dirty="0"/>
              <a:t>Slutrapporten ger underlag för beslut </a:t>
            </a:r>
          </a:p>
        </p:txBody>
      </p:sp>
      <p:sp>
        <p:nvSpPr>
          <p:cNvPr id="3" name="Platshållare för innehåll 2">
            <a:extLst>
              <a:ext uri="{FF2B5EF4-FFF2-40B4-BE49-F238E27FC236}">
                <a16:creationId xmlns:a16="http://schemas.microsoft.com/office/drawing/2014/main" id="{C4CEA69E-8DA0-41DD-A2B0-60D3FAE1328E}"/>
              </a:ext>
            </a:extLst>
          </p:cNvPr>
          <p:cNvSpPr>
            <a:spLocks noGrp="1"/>
          </p:cNvSpPr>
          <p:nvPr>
            <p:ph idx="1"/>
          </p:nvPr>
        </p:nvSpPr>
        <p:spPr>
          <a:xfrm>
            <a:off x="803276" y="2284597"/>
            <a:ext cx="5836813" cy="3919756"/>
          </a:xfrm>
        </p:spPr>
        <p:txBody>
          <a:bodyPr/>
          <a:lstStyle/>
          <a:p>
            <a:r>
              <a:rPr lang="sv-SE" dirty="0"/>
              <a:t>Togs fram under utredningens andra fas.</a:t>
            </a:r>
          </a:p>
          <a:p>
            <a:r>
              <a:rPr lang="sv-SE" dirty="0"/>
              <a:t>Överlämnades till hälso- och sjukvårdsnämnden maj 2022.</a:t>
            </a:r>
          </a:p>
          <a:p>
            <a:r>
              <a:rPr lang="sv-SE" dirty="0"/>
              <a:t>Underlag för strategiska diskussioner och beslut:</a:t>
            </a:r>
          </a:p>
          <a:p>
            <a:pPr lvl="1"/>
            <a:r>
              <a:rPr lang="sv-SE" dirty="0"/>
              <a:t>Hälso- och sjukvården i samhälle och omvärld</a:t>
            </a:r>
          </a:p>
          <a:p>
            <a:pPr lvl="1"/>
            <a:r>
              <a:rPr lang="sv-SE" dirty="0"/>
              <a:t>Hållbarhet inom hälso- och sjukvården</a:t>
            </a:r>
          </a:p>
          <a:p>
            <a:pPr lvl="1"/>
            <a:r>
              <a:rPr lang="sv-SE" dirty="0"/>
              <a:t>Folkhälsa inom hälso- och sjukvården</a:t>
            </a:r>
          </a:p>
          <a:p>
            <a:pPr lvl="1"/>
            <a:r>
              <a:rPr lang="sv-SE" dirty="0"/>
              <a:t>Åt det här hållet går utvecklingen mot 2040</a:t>
            </a:r>
          </a:p>
          <a:p>
            <a:pPr lvl="1"/>
            <a:r>
              <a:rPr lang="sv-SE" dirty="0"/>
              <a:t>Scenarier ger olika framtidsbilder 2040</a:t>
            </a:r>
          </a:p>
          <a:p>
            <a:pPr lvl="1"/>
            <a:r>
              <a:rPr lang="sv-SE" dirty="0"/>
              <a:t>Fokusområden för att möta framtida utmaningar</a:t>
            </a:r>
          </a:p>
          <a:p>
            <a:pPr marL="0" indent="0">
              <a:buNone/>
            </a:pPr>
            <a:endParaRPr lang="sv-SE" dirty="0"/>
          </a:p>
        </p:txBody>
      </p:sp>
      <p:sp>
        <p:nvSpPr>
          <p:cNvPr id="4" name="Platshållare för datum 3">
            <a:extLst>
              <a:ext uri="{FF2B5EF4-FFF2-40B4-BE49-F238E27FC236}">
                <a16:creationId xmlns:a16="http://schemas.microsoft.com/office/drawing/2014/main" id="{D2E32940-DC34-4396-9D7C-3F28D3A81567}"/>
              </a:ext>
            </a:extLst>
          </p:cNvPr>
          <p:cNvSpPr>
            <a:spLocks noGrp="1"/>
          </p:cNvSpPr>
          <p:nvPr>
            <p:ph type="dt" sz="half" idx="10"/>
          </p:nvPr>
        </p:nvSpPr>
        <p:spPr/>
        <p:txBody>
          <a:bodyPr/>
          <a:lstStyle/>
          <a:p>
            <a:fld id="{2311158D-7F83-4367-A283-F739B5614654}" type="datetime1">
              <a:rPr lang="sv-SE" smtClean="0"/>
              <a:t>2022-08-16</a:t>
            </a:fld>
            <a:endParaRPr lang="sv-SE" dirty="0"/>
          </a:p>
        </p:txBody>
      </p:sp>
      <p:sp>
        <p:nvSpPr>
          <p:cNvPr id="5" name="textruta 4">
            <a:extLst>
              <a:ext uri="{FF2B5EF4-FFF2-40B4-BE49-F238E27FC236}">
                <a16:creationId xmlns:a16="http://schemas.microsoft.com/office/drawing/2014/main" id="{26620C68-7B17-4090-9E3B-684DC3135AE4}"/>
              </a:ext>
            </a:extLst>
          </p:cNvPr>
          <p:cNvSpPr txBox="1"/>
          <p:nvPr/>
        </p:nvSpPr>
        <p:spPr>
          <a:xfrm>
            <a:off x="757557" y="1691148"/>
            <a:ext cx="45719" cy="45719"/>
          </a:xfrm>
          <a:prstGeom prst="rect">
            <a:avLst/>
          </a:prstGeom>
          <a:noFill/>
        </p:spPr>
        <p:txBody>
          <a:bodyPr wrap="square" rtlCol="0">
            <a:noAutofit/>
          </a:bodyPr>
          <a:lstStyle/>
          <a:p>
            <a:pPr algn="l"/>
            <a:endParaRPr lang="sv-SE" dirty="0"/>
          </a:p>
        </p:txBody>
      </p:sp>
      <p:grpSp>
        <p:nvGrpSpPr>
          <p:cNvPr id="9" name="Grupp 8" descr="Bild på omslaget av slutrapporten. Tre fotografier varav två är vårdpersonal och den tre är en man på cykel.">
            <a:extLst>
              <a:ext uri="{FF2B5EF4-FFF2-40B4-BE49-F238E27FC236}">
                <a16:creationId xmlns:a16="http://schemas.microsoft.com/office/drawing/2014/main" id="{904FC990-2673-4B97-8A6F-9B7F5C242050}"/>
              </a:ext>
            </a:extLst>
          </p:cNvPr>
          <p:cNvGrpSpPr/>
          <p:nvPr/>
        </p:nvGrpSpPr>
        <p:grpSpPr>
          <a:xfrm>
            <a:off x="7773824" y="1387366"/>
            <a:ext cx="3808576" cy="5232999"/>
            <a:chOff x="8066448" y="952500"/>
            <a:chExt cx="4125552" cy="5816725"/>
          </a:xfrm>
        </p:grpSpPr>
        <p:pic>
          <p:nvPicPr>
            <p:cNvPr id="10" name="Bildobjekt 9" descr="En bild som visar text, person, utomhus, personer&#10;&#10;Automatiskt genererad beskrivning">
              <a:extLst>
                <a:ext uri="{FF2B5EF4-FFF2-40B4-BE49-F238E27FC236}">
                  <a16:creationId xmlns:a16="http://schemas.microsoft.com/office/drawing/2014/main" id="{C78703EB-C794-4119-A721-75FC32771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448" y="952500"/>
              <a:ext cx="4125552" cy="5816725"/>
            </a:xfrm>
            <a:prstGeom prst="rect">
              <a:avLst/>
            </a:prstGeom>
            <a:ln>
              <a:solidFill>
                <a:schemeClr val="tx1"/>
              </a:solidFill>
            </a:ln>
          </p:spPr>
        </p:pic>
        <p:sp>
          <p:nvSpPr>
            <p:cNvPr id="11" name="Rektangel 10">
              <a:extLst>
                <a:ext uri="{FF2B5EF4-FFF2-40B4-BE49-F238E27FC236}">
                  <a16:creationId xmlns:a16="http://schemas.microsoft.com/office/drawing/2014/main" id="{B29541E9-B47D-429C-B831-01B379B51DD9}"/>
                </a:ext>
              </a:extLst>
            </p:cNvPr>
            <p:cNvSpPr/>
            <p:nvPr/>
          </p:nvSpPr>
          <p:spPr bwMode="auto">
            <a:xfrm>
              <a:off x="9003323" y="952500"/>
              <a:ext cx="1916723" cy="40151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dirty="0">
                <a:ln>
                  <a:noFill/>
                </a:ln>
                <a:solidFill>
                  <a:schemeClr val="bg1"/>
                </a:solidFill>
                <a:effectLst/>
                <a:latin typeface="Verdana" pitchFamily="34" charset="0"/>
                <a:ea typeface="Geneva" pitchFamily="1" charset="-128"/>
              </a:endParaRPr>
            </a:p>
          </p:txBody>
        </p:sp>
      </p:grpSp>
    </p:spTree>
    <p:extLst>
      <p:ext uri="{BB962C8B-B14F-4D97-AF65-F5344CB8AC3E}">
        <p14:creationId xmlns:p14="http://schemas.microsoft.com/office/powerpoint/2010/main" val="3010697686"/>
      </p:ext>
    </p:extLst>
  </p:cSld>
  <p:clrMapOvr>
    <a:masterClrMapping/>
  </p:clrMapOvr>
</p:sld>
</file>

<file path=ppt/theme/theme1.xml><?xml version="1.0" encoding="utf-8"?>
<a:theme xmlns:a="http://schemas.openxmlformats.org/drawingml/2006/main" name="Standardformgivning">
  <a:themeElements>
    <a:clrScheme name="RST 211012">
      <a:dk1>
        <a:srgbClr val="000000"/>
      </a:dk1>
      <a:lt1>
        <a:srgbClr val="FFFFFF"/>
      </a:lt1>
      <a:dk2>
        <a:srgbClr val="406618"/>
      </a:dk2>
      <a:lt2>
        <a:srgbClr val="78BE00"/>
      </a:lt2>
      <a:accent1>
        <a:srgbClr val="002D5A"/>
      </a:accent1>
      <a:accent2>
        <a:srgbClr val="00AEEF"/>
      </a:accent2>
      <a:accent3>
        <a:srgbClr val="9A0932"/>
      </a:accent3>
      <a:accent4>
        <a:srgbClr val="E1056D"/>
      </a:accent4>
      <a:accent5>
        <a:srgbClr val="EB9100"/>
      </a:accent5>
      <a:accent6>
        <a:srgbClr val="FFD400"/>
      </a:accent6>
      <a:hlink>
        <a:srgbClr val="034EA2"/>
      </a:hlink>
      <a:folHlink>
        <a:srgbClr val="034EA2"/>
      </a:folHlink>
    </a:clrScheme>
    <a:fontScheme name="Standardformgivning">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rgbClr val="003468"/>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2200" b="0" i="0" u="none" strike="noStrike" cap="none" normalizeH="0" baseline="0" smtClean="0">
            <a:ln>
              <a:noFill/>
            </a:ln>
            <a:solidFill>
              <a:schemeClr val="bg1"/>
            </a:solidFill>
            <a:effectLst/>
            <a:latin typeface="Verdana" pitchFamily="34" charset="0"/>
            <a:ea typeface="Geneva" pitchFamily="1" charset="-128"/>
          </a:defRPr>
        </a:defPPr>
      </a:lstStyle>
    </a:spDef>
    <a:lnDef>
      <a:spPr bwMode="auto">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noAutofit/>
      </a:bodyPr>
      <a:lstStyle>
        <a:defPPr algn="l">
          <a:defRPr smtClean="0"/>
        </a:defPPr>
      </a:lstStyle>
    </a:txDef>
  </a:objectDefaults>
  <a:extraClrSchemeLst>
    <a:extraClrScheme>
      <a:clrScheme name="Standardformgivning 1">
        <a:dk1>
          <a:srgbClr val="000000"/>
        </a:dk1>
        <a:lt1>
          <a:srgbClr val="FFFFFF"/>
        </a:lt1>
        <a:dk2>
          <a:srgbClr val="000000"/>
        </a:dk2>
        <a:lt2>
          <a:srgbClr val="BAB0B9"/>
        </a:lt2>
        <a:accent1>
          <a:srgbClr val="003468"/>
        </a:accent1>
        <a:accent2>
          <a:srgbClr val="00AEEF"/>
        </a:accent2>
        <a:accent3>
          <a:srgbClr val="FFFFFF"/>
        </a:accent3>
        <a:accent4>
          <a:srgbClr val="000000"/>
        </a:accent4>
        <a:accent5>
          <a:srgbClr val="AAAEB9"/>
        </a:accent5>
        <a:accent6>
          <a:srgbClr val="009DD9"/>
        </a:accent6>
        <a:hlink>
          <a:srgbClr val="B30538"/>
        </a:hlink>
        <a:folHlink>
          <a:srgbClr val="E2001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unskapsstyrning_191108" id="{EC6796E1-FAE0-4344-BD02-531BD3FE7F6E}" vid="{AB974778-D859-E74D-83D8-37B723BD5B5D}"/>
    </a:ext>
  </a:extLst>
</a:theme>
</file>

<file path=ppt/theme/theme2.xml><?xml version="1.0" encoding="utf-8"?>
<a:theme xmlns:a="http://schemas.openxmlformats.org/drawingml/2006/main" name="2_Standardformgivning">
  <a:themeElements>
    <a:clrScheme name="RST 211012">
      <a:dk1>
        <a:srgbClr val="000000"/>
      </a:dk1>
      <a:lt1>
        <a:srgbClr val="FFFFFF"/>
      </a:lt1>
      <a:dk2>
        <a:srgbClr val="406618"/>
      </a:dk2>
      <a:lt2>
        <a:srgbClr val="78BE00"/>
      </a:lt2>
      <a:accent1>
        <a:srgbClr val="002D5A"/>
      </a:accent1>
      <a:accent2>
        <a:srgbClr val="00AEEF"/>
      </a:accent2>
      <a:accent3>
        <a:srgbClr val="9A0932"/>
      </a:accent3>
      <a:accent4>
        <a:srgbClr val="E1056D"/>
      </a:accent4>
      <a:accent5>
        <a:srgbClr val="EB9100"/>
      </a:accent5>
      <a:accent6>
        <a:srgbClr val="FFD400"/>
      </a:accent6>
      <a:hlink>
        <a:srgbClr val="034EA2"/>
      </a:hlink>
      <a:folHlink>
        <a:srgbClr val="034EA2"/>
      </a:folHlink>
    </a:clrScheme>
    <a:fontScheme name="Standardformgivning">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rgbClr val="003468"/>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2200" b="0" i="0" u="none" strike="noStrike" cap="none" normalizeH="0" baseline="0" smtClean="0">
            <a:ln>
              <a:noFill/>
            </a:ln>
            <a:solidFill>
              <a:schemeClr val="bg1"/>
            </a:solidFill>
            <a:effectLst/>
            <a:latin typeface="Verdana" pitchFamily="34" charset="0"/>
            <a:ea typeface="Geneva" pitchFamily="1" charset="-128"/>
          </a:defRPr>
        </a:defPPr>
      </a:lstStyle>
    </a:spDef>
    <a:lnDef>
      <a:spPr bwMode="auto">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noAutofit/>
      </a:bodyPr>
      <a:lstStyle>
        <a:defPPr algn="l">
          <a:defRPr smtClean="0"/>
        </a:defPPr>
      </a:lstStyle>
    </a:txDef>
  </a:objectDefaults>
  <a:extraClrSchemeLst>
    <a:extraClrScheme>
      <a:clrScheme name="Standardformgivning 1">
        <a:dk1>
          <a:srgbClr val="000000"/>
        </a:dk1>
        <a:lt1>
          <a:srgbClr val="FFFFFF"/>
        </a:lt1>
        <a:dk2>
          <a:srgbClr val="000000"/>
        </a:dk2>
        <a:lt2>
          <a:srgbClr val="BAB0B9"/>
        </a:lt2>
        <a:accent1>
          <a:srgbClr val="003468"/>
        </a:accent1>
        <a:accent2>
          <a:srgbClr val="00AEEF"/>
        </a:accent2>
        <a:accent3>
          <a:srgbClr val="FFFFFF"/>
        </a:accent3>
        <a:accent4>
          <a:srgbClr val="000000"/>
        </a:accent4>
        <a:accent5>
          <a:srgbClr val="AAAEB9"/>
        </a:accent5>
        <a:accent6>
          <a:srgbClr val="009DD9"/>
        </a:accent6>
        <a:hlink>
          <a:srgbClr val="B30538"/>
        </a:hlink>
        <a:folHlink>
          <a:srgbClr val="E2001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unskapsstyrning_191108" id="{EC6796E1-FAE0-4344-BD02-531BD3FE7F6E}" vid="{AB974778-D859-E74D-83D8-37B723BD5B5D}"/>
    </a:ext>
  </a:extLst>
</a:theme>
</file>

<file path=ppt/theme/theme3.xml><?xml version="1.0" encoding="utf-8"?>
<a:theme xmlns:a="http://schemas.openxmlformats.org/drawingml/2006/main" name="1_Standardformgivning">
  <a:themeElements>
    <a:clrScheme name="SLL">
      <a:dk1>
        <a:srgbClr val="000000"/>
      </a:dk1>
      <a:lt1>
        <a:srgbClr val="FFFFFF"/>
      </a:lt1>
      <a:dk2>
        <a:srgbClr val="406618"/>
      </a:dk2>
      <a:lt2>
        <a:srgbClr val="78BE00"/>
      </a:lt2>
      <a:accent1>
        <a:srgbClr val="002D5A"/>
      </a:accent1>
      <a:accent2>
        <a:srgbClr val="00AEEF"/>
      </a:accent2>
      <a:accent3>
        <a:srgbClr val="9A0932"/>
      </a:accent3>
      <a:accent4>
        <a:srgbClr val="E1056D"/>
      </a:accent4>
      <a:accent5>
        <a:srgbClr val="EB9100"/>
      </a:accent5>
      <a:accent6>
        <a:srgbClr val="FFD400"/>
      </a:accent6>
      <a:hlink>
        <a:srgbClr val="034EA2"/>
      </a:hlink>
      <a:folHlink>
        <a:srgbClr val="034EA2"/>
      </a:folHlink>
    </a:clrScheme>
    <a:fontScheme name="Standardformgivning">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rgbClr val="003468"/>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2200" b="0" i="0" u="none" strike="noStrike" cap="none" normalizeH="0" baseline="0" smtClean="0">
            <a:ln>
              <a:noFill/>
            </a:ln>
            <a:solidFill>
              <a:schemeClr val="bg1"/>
            </a:solidFill>
            <a:effectLst/>
            <a:latin typeface="Verdana" pitchFamily="34" charset="0"/>
            <a:ea typeface="Geneva" pitchFamily="1" charset="-128"/>
          </a:defRPr>
        </a:defPPr>
      </a:lstStyle>
    </a:spDef>
    <a:lnDef>
      <a:spPr bwMode="auto">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00AEE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noAutofit/>
      </a:bodyPr>
      <a:lstStyle>
        <a:defPPr algn="l">
          <a:defRPr smtClean="0"/>
        </a:defPPr>
      </a:lstStyle>
    </a:txDef>
  </a:objectDefaults>
  <a:extraClrSchemeLst>
    <a:extraClrScheme>
      <a:clrScheme name="Standardformgivning 1">
        <a:dk1>
          <a:srgbClr val="000000"/>
        </a:dk1>
        <a:lt1>
          <a:srgbClr val="FFFFFF"/>
        </a:lt1>
        <a:dk2>
          <a:srgbClr val="000000"/>
        </a:dk2>
        <a:lt2>
          <a:srgbClr val="BAB0B9"/>
        </a:lt2>
        <a:accent1>
          <a:srgbClr val="003468"/>
        </a:accent1>
        <a:accent2>
          <a:srgbClr val="00AEEF"/>
        </a:accent2>
        <a:accent3>
          <a:srgbClr val="FFFFFF"/>
        </a:accent3>
        <a:accent4>
          <a:srgbClr val="000000"/>
        </a:accent4>
        <a:accent5>
          <a:srgbClr val="AAAEB9"/>
        </a:accent5>
        <a:accent6>
          <a:srgbClr val="009DD9"/>
        </a:accent6>
        <a:hlink>
          <a:srgbClr val="B30538"/>
        </a:hlink>
        <a:folHlink>
          <a:srgbClr val="E2001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unskapsstyrning_191108" id="{EC6796E1-FAE0-4344-BD02-531BD3FE7F6E}" vid="{AB974778-D859-E74D-83D8-37B723BD5B5D}"/>
    </a:ext>
  </a:extLst>
</a:theme>
</file>

<file path=ppt/theme/theme4.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Standardformgivning</Template>
  <TotalTime>10698</TotalTime>
  <Words>4810</Words>
  <Application>Microsoft Office PowerPoint</Application>
  <PresentationFormat>Bredbild</PresentationFormat>
  <Paragraphs>603</Paragraphs>
  <Slides>58</Slides>
  <Notes>46</Notes>
  <HiddenSlides>0</HiddenSlides>
  <MMClips>0</MMClips>
  <ScaleCrop>false</ScaleCrop>
  <HeadingPairs>
    <vt:vector size="6" baseType="variant">
      <vt:variant>
        <vt:lpstr>Använt teckensnitt</vt:lpstr>
      </vt:variant>
      <vt:variant>
        <vt:i4>7</vt:i4>
      </vt:variant>
      <vt:variant>
        <vt:lpstr>Tema</vt:lpstr>
      </vt:variant>
      <vt:variant>
        <vt:i4>4</vt:i4>
      </vt:variant>
      <vt:variant>
        <vt:lpstr>Bildrubriker</vt:lpstr>
      </vt:variant>
      <vt:variant>
        <vt:i4>58</vt:i4>
      </vt:variant>
    </vt:vector>
  </HeadingPairs>
  <TitlesOfParts>
    <vt:vector size="69" baseType="lpstr">
      <vt:lpstr>Arial</vt:lpstr>
      <vt:lpstr>Calibri</vt:lpstr>
      <vt:lpstr>Calibri Light</vt:lpstr>
      <vt:lpstr>Segoe UI</vt:lpstr>
      <vt:lpstr>Verdana</vt:lpstr>
      <vt:lpstr>Verdna</vt:lpstr>
      <vt:lpstr>Wingdings</vt:lpstr>
      <vt:lpstr>Standardformgivning</vt:lpstr>
      <vt:lpstr>2_Standardformgivning</vt:lpstr>
      <vt:lpstr>1_Standardformgivning</vt:lpstr>
      <vt:lpstr>Anpassad formgivning</vt:lpstr>
      <vt:lpstr>Hälsa och vård 2040 Slutrapport från långtidsutredningen</vt:lpstr>
      <vt:lpstr>Innehåll</vt:lpstr>
      <vt:lpstr>Om utredningen</vt:lpstr>
      <vt:lpstr>Direktiv beslutat av hälso- och sjukvårdsnämnden</vt:lpstr>
      <vt:lpstr>Utredningen har bestått av flera faser</vt:lpstr>
      <vt:lpstr>Utredningens steg och huvudfrågor</vt:lpstr>
      <vt:lpstr>Parlamentarisk grupp och dialogmöten</vt:lpstr>
      <vt:lpstr>Rapporter om olika perspektiv på hälso- och sjukvården</vt:lpstr>
      <vt:lpstr>Slutrapporten ger underlag för beslut </vt:lpstr>
      <vt:lpstr>Hälso- och sjukvården i  samhälle och omvärld</vt:lpstr>
      <vt:lpstr>Hälso- och sjukvården är integrerad i samhälle och omvärld</vt:lpstr>
      <vt:lpstr>Hållbarhet inom hälso- och sjukvården  </vt:lpstr>
      <vt:lpstr>Hållbarhet inom hälso- och sjukvården </vt:lpstr>
      <vt:lpstr>Folkhälsa inom hälso- och sjukvården</vt:lpstr>
      <vt:lpstr>Hälsan bestäms av en mängd olika saker </vt:lpstr>
      <vt:lpstr>Hälsa, behov och vård hänger ihop</vt:lpstr>
      <vt:lpstr> Åt det här hållet går  utvecklingen mot 2040</vt:lpstr>
      <vt:lpstr>Trender som påverkar utvecklingen</vt:lpstr>
      <vt:lpstr>Mest sannolika prognoser för omvärlds- och befolkningsutvecklingen</vt:lpstr>
      <vt:lpstr>Mest sannolika prognoser för invånarnas hälsa och behov</vt:lpstr>
      <vt:lpstr>Mest sannolika prognoser för utvecklingen av digitalisering och läkemedel/medicinteknik</vt:lpstr>
      <vt:lpstr>Mest sannolika prognoser för utvecklingen av kompetensförsörjning</vt:lpstr>
      <vt:lpstr>Mest sannolika prognoser för utveckling av vårdstrukturen</vt:lpstr>
      <vt:lpstr>Sannolika prognoser för utvecklingen av ekonomi och kostnadsutvecklingen</vt:lpstr>
      <vt:lpstr>Mest sannolika prognoser för styrning och samverkan</vt:lpstr>
      <vt:lpstr>Scenarier ger olika framtidsbilder 2040  Scenarierna belyser utredningens grundfråga  ”Vilka är förutsättningarna för hälso- och sjukvården i Region Stockholm 2040?”</vt:lpstr>
      <vt:lpstr>Explorativa scenarier som metod att beskriva framtiden</vt:lpstr>
      <vt:lpstr>Exempel på osäkerheter inför 2040</vt:lpstr>
      <vt:lpstr> Fyra tänkbara framtidsscenarier 2040</vt:lpstr>
      <vt:lpstr> Scenario 1: ”Vård per automatik”</vt:lpstr>
      <vt:lpstr> Scenario 2: ”Vården i ständigt omvandling”</vt:lpstr>
      <vt:lpstr> Scenario 3: ”Vården lagar efter läge” </vt:lpstr>
      <vt:lpstr> Scenario 4: ”Många händer i vården”</vt:lpstr>
      <vt:lpstr>Fokusområden för att möta  framtida utmaningar   </vt:lpstr>
      <vt:lpstr>Vägen till rekommenderade fokusområden</vt:lpstr>
      <vt:lpstr>Utmaningar avgörande att hantera i utvecklingen av framtidens hälso- och sjukvård </vt:lpstr>
      <vt:lpstr>Fokusområden för att möta framtidens utmaningar</vt:lpstr>
      <vt:lpstr>Vård och hälsa efter behov</vt:lpstr>
      <vt:lpstr>Arbetsformer och digitalisering</vt:lpstr>
      <vt:lpstr>Kompetensförsörjning och kompetensutveckling</vt:lpstr>
      <vt:lpstr>Nya läkemedel och ny medicinteknik</vt:lpstr>
      <vt:lpstr>Forskning och innovation</vt:lpstr>
      <vt:lpstr>Finansiering och det offentliga åtagandet</vt:lpstr>
      <vt:lpstr>Nu återstår beslut och förändringsarbete </vt:lpstr>
      <vt:lpstr>Summering av nyckeltrender i en trolig framtidsbild</vt:lpstr>
      <vt:lpstr>Styrning – ett tema som utmanar helheten</vt:lpstr>
      <vt:lpstr> Nu återstår beslut och förändringsarbete </vt:lpstr>
      <vt:lpstr>Mer information på regionstockholm.se</vt:lpstr>
      <vt:lpstr> Appendix – åtta perspektivrapporter</vt:lpstr>
      <vt:lpstr>Åtta perspektivrapporter från utredningens första fas</vt:lpstr>
      <vt:lpstr>Patienten, invånaren och behoven</vt:lpstr>
      <vt:lpstr>Vårdens struktur</vt:lpstr>
      <vt:lpstr>Finansiering</vt:lpstr>
      <vt:lpstr>Styrning av hälso- och sjukvården</vt:lpstr>
      <vt:lpstr>Kompetensförsörjning</vt:lpstr>
      <vt:lpstr>Hälso- och sjukvårdens kvalitet</vt:lpstr>
      <vt:lpstr>Verksamhetsutveckling och digitalisering</vt:lpstr>
      <vt:lpstr>Läkemedel och medicinteknik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Centrum för hälsodata</dc:title>
  <dc:subject/>
  <dc:creator>Jonatan Belvert</dc:creator>
  <cp:keywords/>
  <dc:description/>
  <cp:lastModifiedBy>Ann-Christine Berg</cp:lastModifiedBy>
  <cp:revision>457</cp:revision>
  <dcterms:created xsi:type="dcterms:W3CDTF">2019-12-10T14:28:52Z</dcterms:created>
  <dcterms:modified xsi:type="dcterms:W3CDTF">2022-08-16T05:30:39Z</dcterms:modified>
  <cp:category/>
</cp:coreProperties>
</file>